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1"/>
  </p:sldMasterIdLst>
  <p:notesMasterIdLst>
    <p:notesMasterId r:id="rId159"/>
  </p:notesMasterIdLst>
  <p:handoutMasterIdLst>
    <p:handoutMasterId r:id="rId160"/>
  </p:handoutMasterIdLst>
  <p:sldIdLst>
    <p:sldId id="256" r:id="rId2"/>
    <p:sldId id="257" r:id="rId3"/>
    <p:sldId id="263" r:id="rId4"/>
    <p:sldId id="264" r:id="rId5"/>
    <p:sldId id="273" r:id="rId6"/>
    <p:sldId id="258" r:id="rId7"/>
    <p:sldId id="260" r:id="rId8"/>
    <p:sldId id="265" r:id="rId9"/>
    <p:sldId id="261" r:id="rId10"/>
    <p:sldId id="262" r:id="rId11"/>
    <p:sldId id="274" r:id="rId12"/>
    <p:sldId id="266" r:id="rId13"/>
    <p:sldId id="271" r:id="rId14"/>
    <p:sldId id="272" r:id="rId15"/>
    <p:sldId id="275" r:id="rId16"/>
    <p:sldId id="267" r:id="rId17"/>
    <p:sldId id="268" r:id="rId18"/>
    <p:sldId id="376" r:id="rId19"/>
    <p:sldId id="276" r:id="rId20"/>
    <p:sldId id="270" r:id="rId21"/>
    <p:sldId id="278" r:id="rId22"/>
    <p:sldId id="279" r:id="rId23"/>
    <p:sldId id="277" r:id="rId24"/>
    <p:sldId id="280" r:id="rId25"/>
    <p:sldId id="281" r:id="rId26"/>
    <p:sldId id="282" r:id="rId27"/>
    <p:sldId id="283" r:id="rId28"/>
    <p:sldId id="285" r:id="rId29"/>
    <p:sldId id="286" r:id="rId30"/>
    <p:sldId id="385" r:id="rId31"/>
    <p:sldId id="391" r:id="rId32"/>
    <p:sldId id="392" r:id="rId33"/>
    <p:sldId id="287" r:id="rId34"/>
    <p:sldId id="288" r:id="rId35"/>
    <p:sldId id="377" r:id="rId36"/>
    <p:sldId id="289" r:id="rId37"/>
    <p:sldId id="290" r:id="rId38"/>
    <p:sldId id="291" r:id="rId39"/>
    <p:sldId id="292" r:id="rId40"/>
    <p:sldId id="293" r:id="rId41"/>
    <p:sldId id="294" r:id="rId42"/>
    <p:sldId id="295" r:id="rId43"/>
    <p:sldId id="296" r:id="rId44"/>
    <p:sldId id="298" r:id="rId45"/>
    <p:sldId id="297" r:id="rId46"/>
    <p:sldId id="299" r:id="rId47"/>
    <p:sldId id="300" r:id="rId48"/>
    <p:sldId id="301" r:id="rId49"/>
    <p:sldId id="302" r:id="rId50"/>
    <p:sldId id="303" r:id="rId51"/>
    <p:sldId id="305" r:id="rId52"/>
    <p:sldId id="304" r:id="rId53"/>
    <p:sldId id="306" r:id="rId54"/>
    <p:sldId id="307" r:id="rId55"/>
    <p:sldId id="386" r:id="rId56"/>
    <p:sldId id="387" r:id="rId57"/>
    <p:sldId id="388" r:id="rId58"/>
    <p:sldId id="389" r:id="rId59"/>
    <p:sldId id="401" r:id="rId60"/>
    <p:sldId id="310" r:id="rId61"/>
    <p:sldId id="308" r:id="rId62"/>
    <p:sldId id="309" r:id="rId63"/>
    <p:sldId id="311" r:id="rId64"/>
    <p:sldId id="312" r:id="rId65"/>
    <p:sldId id="313" r:id="rId66"/>
    <p:sldId id="314" r:id="rId67"/>
    <p:sldId id="315" r:id="rId68"/>
    <p:sldId id="316" r:id="rId69"/>
    <p:sldId id="317" r:id="rId70"/>
    <p:sldId id="332"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3" r:id="rId86"/>
    <p:sldId id="404" r:id="rId87"/>
    <p:sldId id="402" r:id="rId88"/>
    <p:sldId id="403" r:id="rId89"/>
    <p:sldId id="406" r:id="rId90"/>
    <p:sldId id="405" r:id="rId91"/>
    <p:sldId id="408" r:id="rId92"/>
    <p:sldId id="407" r:id="rId93"/>
    <p:sldId id="409" r:id="rId94"/>
    <p:sldId id="335" r:id="rId95"/>
    <p:sldId id="334" r:id="rId96"/>
    <p:sldId id="336" r:id="rId97"/>
    <p:sldId id="379" r:id="rId98"/>
    <p:sldId id="380" r:id="rId99"/>
    <p:sldId id="337" r:id="rId100"/>
    <p:sldId id="381" r:id="rId101"/>
    <p:sldId id="338" r:id="rId102"/>
    <p:sldId id="339" r:id="rId103"/>
    <p:sldId id="340" r:id="rId104"/>
    <p:sldId id="341" r:id="rId105"/>
    <p:sldId id="342" r:id="rId106"/>
    <p:sldId id="343" r:id="rId107"/>
    <p:sldId id="383" r:id="rId108"/>
    <p:sldId id="382" r:id="rId109"/>
    <p:sldId id="344" r:id="rId110"/>
    <p:sldId id="345" r:id="rId111"/>
    <p:sldId id="346" r:id="rId112"/>
    <p:sldId id="347" r:id="rId113"/>
    <p:sldId id="348" r:id="rId114"/>
    <p:sldId id="349" r:id="rId115"/>
    <p:sldId id="384" r:id="rId116"/>
    <p:sldId id="410" r:id="rId117"/>
    <p:sldId id="411" r:id="rId118"/>
    <p:sldId id="412" r:id="rId119"/>
    <p:sldId id="413" r:id="rId120"/>
    <p:sldId id="414" r:id="rId121"/>
    <p:sldId id="415" r:id="rId122"/>
    <p:sldId id="416" r:id="rId123"/>
    <p:sldId id="417" r:id="rId124"/>
    <p:sldId id="418" r:id="rId125"/>
    <p:sldId id="419" r:id="rId126"/>
    <p:sldId id="420" r:id="rId127"/>
    <p:sldId id="421" r:id="rId128"/>
    <p:sldId id="422" r:id="rId129"/>
    <p:sldId id="423" r:id="rId130"/>
    <p:sldId id="425" r:id="rId131"/>
    <p:sldId id="424" r:id="rId132"/>
    <p:sldId id="426" r:id="rId133"/>
    <p:sldId id="427" r:id="rId134"/>
    <p:sldId id="428" r:id="rId135"/>
    <p:sldId id="429" r:id="rId136"/>
    <p:sldId id="430" r:id="rId137"/>
    <p:sldId id="432" r:id="rId138"/>
    <p:sldId id="431" r:id="rId139"/>
    <p:sldId id="433" r:id="rId140"/>
    <p:sldId id="434" r:id="rId141"/>
    <p:sldId id="435" r:id="rId142"/>
    <p:sldId id="436" r:id="rId143"/>
    <p:sldId id="437" r:id="rId144"/>
    <p:sldId id="438" r:id="rId145"/>
    <p:sldId id="439" r:id="rId146"/>
    <p:sldId id="440" r:id="rId147"/>
    <p:sldId id="441" r:id="rId148"/>
    <p:sldId id="442" r:id="rId149"/>
    <p:sldId id="443" r:id="rId150"/>
    <p:sldId id="444" r:id="rId151"/>
    <p:sldId id="445" r:id="rId152"/>
    <p:sldId id="446" r:id="rId153"/>
    <p:sldId id="447" r:id="rId154"/>
    <p:sldId id="448" r:id="rId155"/>
    <p:sldId id="449" r:id="rId156"/>
    <p:sldId id="450" r:id="rId157"/>
    <p:sldId id="451" r:id="rId158"/>
  </p:sldIdLst>
  <p:sldSz cx="12192000" cy="6858000"/>
  <p:notesSz cx="6797675" cy="9926638"/>
  <p:embeddedFontLst>
    <p:embeddedFont>
      <p:font typeface="Comic Sans MS" panose="030F0702030302020204" pitchFamily="66" charset="0"/>
      <p:regular r:id="rId161"/>
      <p:bold r:id="rId162"/>
    </p:embeddedFont>
    <p:embeddedFont>
      <p:font typeface="Cambria Math" panose="02040503050406030204" pitchFamily="18" charset="0"/>
      <p:regular r:id="rId163"/>
    </p:embeddedFont>
    <p:embeddedFont>
      <p:font typeface="Calibri" panose="020F0502020204030204" pitchFamily="34" charset="0"/>
      <p:regular r:id="rId164"/>
      <p:bold r:id="rId165"/>
      <p:italic r:id="rId166"/>
      <p:boldItalic r:id="rId1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3B1E38-B1F3-4A2C-B0F6-AAA6FB679A92}">
          <p14:sldIdLst>
            <p14:sldId id="256"/>
            <p14:sldId id="257"/>
            <p14:sldId id="263"/>
            <p14:sldId id="264"/>
            <p14:sldId id="273"/>
            <p14:sldId id="258"/>
            <p14:sldId id="260"/>
            <p14:sldId id="265"/>
            <p14:sldId id="261"/>
            <p14:sldId id="262"/>
            <p14:sldId id="274"/>
            <p14:sldId id="266"/>
            <p14:sldId id="271"/>
            <p14:sldId id="272"/>
            <p14:sldId id="275"/>
            <p14:sldId id="267"/>
            <p14:sldId id="268"/>
            <p14:sldId id="376"/>
            <p14:sldId id="276"/>
            <p14:sldId id="270"/>
            <p14:sldId id="278"/>
            <p14:sldId id="279"/>
            <p14:sldId id="277"/>
            <p14:sldId id="280"/>
            <p14:sldId id="281"/>
            <p14:sldId id="282"/>
            <p14:sldId id="283"/>
            <p14:sldId id="285"/>
            <p14:sldId id="286"/>
            <p14:sldId id="385"/>
            <p14:sldId id="391"/>
            <p14:sldId id="392"/>
            <p14:sldId id="287"/>
            <p14:sldId id="288"/>
            <p14:sldId id="377"/>
            <p14:sldId id="289"/>
            <p14:sldId id="290"/>
            <p14:sldId id="291"/>
            <p14:sldId id="292"/>
            <p14:sldId id="293"/>
            <p14:sldId id="294"/>
            <p14:sldId id="295"/>
            <p14:sldId id="296"/>
            <p14:sldId id="298"/>
            <p14:sldId id="297"/>
            <p14:sldId id="299"/>
            <p14:sldId id="300"/>
            <p14:sldId id="301"/>
            <p14:sldId id="302"/>
            <p14:sldId id="303"/>
            <p14:sldId id="305"/>
            <p14:sldId id="304"/>
            <p14:sldId id="306"/>
            <p14:sldId id="307"/>
            <p14:sldId id="386"/>
            <p14:sldId id="387"/>
            <p14:sldId id="388"/>
            <p14:sldId id="389"/>
            <p14:sldId id="401"/>
            <p14:sldId id="310"/>
            <p14:sldId id="308"/>
            <p14:sldId id="309"/>
            <p14:sldId id="311"/>
            <p14:sldId id="312"/>
            <p14:sldId id="313"/>
            <p14:sldId id="314"/>
            <p14:sldId id="315"/>
            <p14:sldId id="316"/>
            <p14:sldId id="317"/>
            <p14:sldId id="332"/>
            <p14:sldId id="318"/>
            <p14:sldId id="319"/>
            <p14:sldId id="320"/>
            <p14:sldId id="321"/>
            <p14:sldId id="322"/>
            <p14:sldId id="323"/>
            <p14:sldId id="324"/>
            <p14:sldId id="325"/>
            <p14:sldId id="326"/>
            <p14:sldId id="327"/>
            <p14:sldId id="328"/>
            <p14:sldId id="329"/>
            <p14:sldId id="330"/>
            <p14:sldId id="331"/>
            <p14:sldId id="333"/>
            <p14:sldId id="404"/>
            <p14:sldId id="402"/>
            <p14:sldId id="403"/>
            <p14:sldId id="406"/>
            <p14:sldId id="405"/>
            <p14:sldId id="408"/>
            <p14:sldId id="407"/>
            <p14:sldId id="409"/>
            <p14:sldId id="335"/>
            <p14:sldId id="334"/>
            <p14:sldId id="336"/>
            <p14:sldId id="379"/>
            <p14:sldId id="380"/>
            <p14:sldId id="337"/>
            <p14:sldId id="381"/>
            <p14:sldId id="338"/>
            <p14:sldId id="339"/>
            <p14:sldId id="340"/>
            <p14:sldId id="341"/>
            <p14:sldId id="342"/>
            <p14:sldId id="343"/>
            <p14:sldId id="383"/>
            <p14:sldId id="382"/>
            <p14:sldId id="344"/>
            <p14:sldId id="345"/>
            <p14:sldId id="346"/>
            <p14:sldId id="347"/>
            <p14:sldId id="348"/>
            <p14:sldId id="349"/>
            <p14:sldId id="384"/>
            <p14:sldId id="410"/>
            <p14:sldId id="411"/>
            <p14:sldId id="412"/>
            <p14:sldId id="413"/>
            <p14:sldId id="414"/>
            <p14:sldId id="415"/>
            <p14:sldId id="416"/>
            <p14:sldId id="417"/>
            <p14:sldId id="418"/>
            <p14:sldId id="419"/>
            <p14:sldId id="420"/>
            <p14:sldId id="421"/>
            <p14:sldId id="422"/>
            <p14:sldId id="423"/>
            <p14:sldId id="425"/>
            <p14:sldId id="424"/>
            <p14:sldId id="426"/>
            <p14:sldId id="427"/>
            <p14:sldId id="428"/>
            <p14:sldId id="429"/>
            <p14:sldId id="430"/>
            <p14:sldId id="432"/>
            <p14:sldId id="431"/>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Lst>
        </p14:section>
        <p14:section name="Untitled Section" id="{CB179A9B-9131-493C-8C5B-9F4512323F06}">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8" autoAdjust="0"/>
    <p:restoredTop sz="94660"/>
  </p:normalViewPr>
  <p:slideViewPr>
    <p:cSldViewPr snapToGrid="0">
      <p:cViewPr varScale="1">
        <p:scale>
          <a:sx n="105" d="100"/>
          <a:sy n="105" d="100"/>
        </p:scale>
        <p:origin x="-90" y="-2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handoutMaster" Target="handoutMasters/handoutMaster1.xml"/><Relationship Id="rId16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1.fntdata"/><Relationship Id="rId16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font" Target="fonts/font4.fntdata"/><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B76DADF-E386-40FB-975B-63588635138F}" type="datetimeFigureOut">
              <a:rPr lang="en-US" smtClean="0"/>
              <a:t>11/26/2014</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82F11E3-2A50-4B0E-A222-87B33E98B154}" type="slidenum">
              <a:rPr lang="en-US" smtClean="0"/>
              <a:t>‹#›</a:t>
            </a:fld>
            <a:endParaRPr lang="en-US"/>
          </a:p>
        </p:txBody>
      </p:sp>
    </p:spTree>
    <p:extLst>
      <p:ext uri="{BB962C8B-B14F-4D97-AF65-F5344CB8AC3E}">
        <p14:creationId xmlns:p14="http://schemas.microsoft.com/office/powerpoint/2010/main" val="2736889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256E2CE-F009-4F61-BFA3-3014BFB09468}" type="datetimeFigureOut">
              <a:rPr lang="en-US" smtClean="0"/>
              <a:t>11/26/2014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0116EAB-7B8B-484E-923D-F14597A07570}" type="slidenum">
              <a:rPr lang="en-US" smtClean="0"/>
              <a:t>‹#›</a:t>
            </a:fld>
            <a:endParaRPr lang="en-US"/>
          </a:p>
        </p:txBody>
      </p:sp>
    </p:spTree>
    <p:extLst>
      <p:ext uri="{BB962C8B-B14F-4D97-AF65-F5344CB8AC3E}">
        <p14:creationId xmlns:p14="http://schemas.microsoft.com/office/powerpoint/2010/main" val="2153605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116EAB-7B8B-484E-923D-F14597A07570}" type="slidenum">
              <a:rPr lang="en-US" smtClean="0"/>
              <a:t>1</a:t>
            </a:fld>
            <a:endParaRPr lang="en-US"/>
          </a:p>
        </p:txBody>
      </p:sp>
    </p:spTree>
    <p:extLst>
      <p:ext uri="{BB962C8B-B14F-4D97-AF65-F5344CB8AC3E}">
        <p14:creationId xmlns:p14="http://schemas.microsoft.com/office/powerpoint/2010/main" val="185274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116EAB-7B8B-484E-923D-F14597A07570}" type="slidenum">
              <a:rPr lang="en-US" smtClean="0"/>
              <a:t>17</a:t>
            </a:fld>
            <a:endParaRPr lang="en-US"/>
          </a:p>
        </p:txBody>
      </p:sp>
    </p:spTree>
    <p:extLst>
      <p:ext uri="{BB962C8B-B14F-4D97-AF65-F5344CB8AC3E}">
        <p14:creationId xmlns:p14="http://schemas.microsoft.com/office/powerpoint/2010/main" val="3935792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80BCD6-D302-4594-85AD-051E21A6D450}" type="slidenum">
              <a:rPr lang="en-US" altLang="en-US"/>
              <a:pPr/>
              <a:t>130</a:t>
            </a:fld>
            <a:endParaRPr lang="en-US"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ltLang="en-US"/>
              <a:t>Jacob was both a great teacher who attracted students from all over Europe and an acclaimed genius in mathematics, engineering and astronomy. </a:t>
            </a:r>
          </a:p>
          <a:p>
            <a:endParaRPr lang="en-US" altLang="en-US"/>
          </a:p>
          <a:p>
            <a:r>
              <a:rPr lang="en-US" altLang="en-US"/>
              <a:t>(First) Jacob is the discoverer of the Law of Large Numbers in his book “The art of conjecture”.</a:t>
            </a:r>
          </a:p>
          <a:p>
            <a:endParaRPr lang="en-US" altLang="en-US"/>
          </a:p>
          <a:p>
            <a:r>
              <a:rPr lang="en-US" altLang="en-US"/>
              <a:t>When Jacob died in 1705 after a long illness, leaving the Art of Conjecture all but complete, Nicolaus I asked to edit the work for publication even though he was only 18 at the time. He took eight years to finish the task.   </a:t>
            </a:r>
          </a:p>
          <a:p>
            <a:endParaRPr lang="en-US" altLang="en-US"/>
          </a:p>
          <a:p>
            <a:r>
              <a:rPr lang="en-US" altLang="en-US"/>
              <a:t>Johann, the father of Daniel, is described by James Newman, (an anthologist of science,) as “violent, abusive.   And then necessary, dishonest.”  When Daniel won a prize from the French Academy of Sciences from his work on planetary orbits, his father, who coveted the prize for himself, threw him out of the house.</a:t>
            </a:r>
          </a:p>
          <a:p>
            <a:endParaRPr lang="en-US" altLang="en-US"/>
          </a:p>
        </p:txBody>
      </p:sp>
    </p:spTree>
    <p:extLst>
      <p:ext uri="{BB962C8B-B14F-4D97-AF65-F5344CB8AC3E}">
        <p14:creationId xmlns:p14="http://schemas.microsoft.com/office/powerpoint/2010/main" val="2371098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Eric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19394907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2692896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91695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20602060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316190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235597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181788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215524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347255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a:t>
            </a:fld>
            <a:endParaRPr lang="en-US"/>
          </a:p>
        </p:txBody>
      </p:sp>
    </p:spTree>
    <p:extLst>
      <p:ext uri="{BB962C8B-B14F-4D97-AF65-F5344CB8AC3E}">
        <p14:creationId xmlns:p14="http://schemas.microsoft.com/office/powerpoint/2010/main" val="552683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8000"/>
            <a:lum/>
          </a:blip>
          <a:srcRect/>
          <a:stretch>
            <a:fillRect t="-11000" b="-3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BB277-5B63-44FF-8B55-E9F47E215084}" type="slidenum">
              <a:rPr lang="en-US" smtClean="0"/>
              <a:t>‹#›</a:t>
            </a:fld>
            <a:endParaRPr lang="en-US"/>
          </a:p>
        </p:txBody>
      </p:sp>
    </p:spTree>
    <p:extLst>
      <p:ext uri="{BB962C8B-B14F-4D97-AF65-F5344CB8AC3E}">
        <p14:creationId xmlns:p14="http://schemas.microsoft.com/office/powerpoint/2010/main" val="238254700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89.png"/><Relationship Id="rId1" Type="http://schemas.openxmlformats.org/officeDocument/2006/relationships/slideLayout" Target="../slideLayouts/slideLayout3.xml"/><Relationship Id="rId5" Type="http://schemas.openxmlformats.org/officeDocument/2006/relationships/image" Target="../media/image880.png"/><Relationship Id="rId4" Type="http://schemas.openxmlformats.org/officeDocument/2006/relationships/image" Target="../media/image870.png"/></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0.png"/><Relationship Id="rId1" Type="http://schemas.openxmlformats.org/officeDocument/2006/relationships/slideLayout" Target="../slideLayouts/slideLayout3.xml"/><Relationship Id="rId4" Type="http://schemas.openxmlformats.org/officeDocument/2006/relationships/image" Target="../media/image9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131.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2.gif"/></Relationships>
</file>

<file path=ppt/slides/_rels/slide13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3.xml"/><Relationship Id="rId5" Type="http://schemas.openxmlformats.org/officeDocument/2006/relationships/image" Target="../media/image136.jpeg"/><Relationship Id="rId4" Type="http://schemas.openxmlformats.org/officeDocument/2006/relationships/image" Target="../media/image135.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xml"/><Relationship Id="rId5" Type="http://schemas.openxmlformats.org/officeDocument/2006/relationships/image" Target="../media/image152.png"/><Relationship Id="rId4" Type="http://schemas.openxmlformats.org/officeDocument/2006/relationships/image" Target="../media/image151.png"/></Relationships>
</file>

<file path=ppt/slides/_rels/slide15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XyewnrPciqw"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0.png"/><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6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88.xml.rels><?xml version="1.0" encoding="UTF-8" standalone="yes"?>
<Relationships xmlns="http://schemas.openxmlformats.org/package/2006/relationships"><Relationship Id="rId7"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1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830.png"/></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40.png"/><Relationship Id="rId1" Type="http://schemas.openxmlformats.org/officeDocument/2006/relationships/slideLayout" Target="../slideLayouts/slideLayout3.xml"/><Relationship Id="rId4" Type="http://schemas.openxmlformats.org/officeDocument/2006/relationships/image" Target="../media/image8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842" y="406485"/>
            <a:ext cx="9144000" cy="2387600"/>
          </a:xfrm>
        </p:spPr>
        <p:txBody>
          <a:bodyPr>
            <a:normAutofit/>
          </a:bodyPr>
          <a:lstStyle/>
          <a:p>
            <a:r>
              <a:rPr lang="en-US" sz="4000" dirty="0" smtClean="0">
                <a:latin typeface="Comic Sans MS" panose="030F0702030302020204" pitchFamily="66" charset="0"/>
              </a:rPr>
              <a:t>David Easley and Jon Kleinberg: Networks, Crowds, and Markets</a:t>
            </a:r>
            <a:br>
              <a:rPr lang="en-US" sz="4000" dirty="0" smtClean="0">
                <a:latin typeface="Comic Sans MS" panose="030F0702030302020204" pitchFamily="66" charset="0"/>
              </a:rPr>
            </a:br>
            <a:r>
              <a:rPr lang="en-US" sz="4000" dirty="0" smtClean="0">
                <a:latin typeface="Comic Sans MS" panose="030F0702030302020204" pitchFamily="66" charset="0"/>
              </a:rPr>
              <a:t>(and some other stuff)</a:t>
            </a:r>
            <a:endParaRPr lang="en-US" sz="4000" dirty="0">
              <a:latin typeface="Comic Sans MS" panose="030F0702030302020204" pitchFamily="66" charset="0"/>
            </a:endParaRPr>
          </a:p>
        </p:txBody>
      </p:sp>
      <p:sp>
        <p:nvSpPr>
          <p:cNvPr id="3" name="Subtitle 2"/>
          <p:cNvSpPr>
            <a:spLocks noGrp="1"/>
          </p:cNvSpPr>
          <p:nvPr>
            <p:ph type="subTitle" idx="1"/>
          </p:nvPr>
        </p:nvSpPr>
        <p:spPr>
          <a:xfrm>
            <a:off x="1524000" y="3540299"/>
            <a:ext cx="9144000" cy="1655762"/>
          </a:xfrm>
        </p:spPr>
        <p:txBody>
          <a:bodyPr>
            <a:normAutofit/>
          </a:bodyPr>
          <a:lstStyle/>
          <a:p>
            <a:pPr fontAlgn="ctr"/>
            <a:r>
              <a:rPr lang="en-US" b="1" dirty="0" smtClean="0">
                <a:latin typeface="Comic Sans MS" panose="030F0702030302020204" pitchFamily="66" charset="0"/>
              </a:rPr>
              <a:t>Amos Fiat</a:t>
            </a:r>
          </a:p>
          <a:p>
            <a:pPr fontAlgn="ctr"/>
            <a:r>
              <a:rPr lang="en-US" b="1" dirty="0" smtClean="0">
                <a:latin typeface="Comic Sans MS" panose="030F0702030302020204" pitchFamily="66" charset="0"/>
              </a:rPr>
              <a:t>Tel Aviv University</a:t>
            </a:r>
          </a:p>
          <a:p>
            <a:endParaRPr lang="en-US" dirty="0">
              <a:latin typeface="Comic Sans MS" panose="030F0702030302020204" pitchFamily="66" charset="0"/>
            </a:endParaRPr>
          </a:p>
        </p:txBody>
      </p:sp>
      <p:sp>
        <p:nvSpPr>
          <p:cNvPr id="5" name="TextBox 4"/>
          <p:cNvSpPr txBox="1"/>
          <p:nvPr/>
        </p:nvSpPr>
        <p:spPr>
          <a:xfrm>
            <a:off x="4006477" y="4916036"/>
            <a:ext cx="4762843" cy="1200329"/>
          </a:xfrm>
          <a:prstGeom prst="rect">
            <a:avLst/>
          </a:prstGeom>
          <a:noFill/>
        </p:spPr>
        <p:txBody>
          <a:bodyPr wrap="none" rtlCol="0">
            <a:spAutoFit/>
          </a:bodyPr>
          <a:lstStyle/>
          <a:p>
            <a:pPr algn="ctr" fontAlgn="ctr"/>
            <a:endParaRPr lang="en-US" b="1" dirty="0" smtClean="0">
              <a:solidFill>
                <a:srgbClr val="0070C0"/>
              </a:solidFill>
              <a:latin typeface="Comic Sans MS" panose="030F0702030302020204" pitchFamily="66" charset="0"/>
            </a:endParaRPr>
          </a:p>
          <a:p>
            <a:pPr algn="ctr" fontAlgn="ctr"/>
            <a:r>
              <a:rPr lang="en-US" b="1" dirty="0" smtClean="0">
                <a:solidFill>
                  <a:srgbClr val="0070C0"/>
                </a:solidFill>
                <a:latin typeface="Comic Sans MS" panose="030F0702030302020204" pitchFamily="66" charset="0"/>
              </a:rPr>
              <a:t>Tel Aviv University</a:t>
            </a:r>
          </a:p>
          <a:p>
            <a:pPr algn="ctr" fontAlgn="ctr"/>
            <a:r>
              <a:rPr lang="en-US" b="1" dirty="0" smtClean="0">
                <a:solidFill>
                  <a:srgbClr val="0070C0"/>
                </a:solidFill>
                <a:latin typeface="Comic Sans MS" panose="030F0702030302020204" pitchFamily="66" charset="0"/>
              </a:rPr>
              <a:t>Class in Networks, Crowds, and Markets</a:t>
            </a:r>
          </a:p>
          <a:p>
            <a:pPr algn="ctr" fontAlgn="ctr"/>
            <a:r>
              <a:rPr lang="en-US" b="1" dirty="0" smtClean="0">
                <a:solidFill>
                  <a:srgbClr val="0070C0"/>
                </a:solidFill>
                <a:latin typeface="Comic Sans MS" panose="030F0702030302020204" pitchFamily="66" charset="0"/>
              </a:rPr>
              <a:t>1</a:t>
            </a:r>
            <a:r>
              <a:rPr lang="en-US" b="1" baseline="30000" dirty="0" smtClean="0">
                <a:solidFill>
                  <a:srgbClr val="0070C0"/>
                </a:solidFill>
                <a:latin typeface="Comic Sans MS" panose="030F0702030302020204" pitchFamily="66" charset="0"/>
              </a:rPr>
              <a:t>st</a:t>
            </a:r>
            <a:r>
              <a:rPr lang="en-US" b="1" dirty="0" smtClean="0">
                <a:solidFill>
                  <a:srgbClr val="0070C0"/>
                </a:solidFill>
                <a:latin typeface="Comic Sans MS" panose="030F0702030302020204" pitchFamily="66" charset="0"/>
              </a:rPr>
              <a:t> Semester 2014-2015</a:t>
            </a:r>
            <a:endParaRPr lang="en-US"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1718590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639" y="184821"/>
            <a:ext cx="10515600" cy="1325563"/>
          </a:xfrm>
        </p:spPr>
        <p:txBody>
          <a:bodyPr>
            <a:normAutofit/>
          </a:bodyPr>
          <a:lstStyle/>
          <a:p>
            <a:r>
              <a:rPr lang="en-US" sz="2800" dirty="0" err="1" smtClean="0"/>
              <a:t>Marlow,Byron</a:t>
            </a:r>
            <a:r>
              <a:rPr lang="en-US" sz="2800" dirty="0" smtClean="0"/>
              <a:t>, Lento, Rosen: Maintained Relationships on Facebook, 2009</a:t>
            </a:r>
            <a:endParaRPr lang="en-US" sz="2800"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71" r="11620" b="17321"/>
          <a:stretch/>
        </p:blipFill>
        <p:spPr bwMode="auto">
          <a:xfrm>
            <a:off x="2002663" y="1510384"/>
            <a:ext cx="6505233" cy="488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646276" y="2511381"/>
            <a:ext cx="1465466" cy="646331"/>
          </a:xfrm>
          <a:prstGeom prst="rect">
            <a:avLst/>
          </a:prstGeom>
          <a:solidFill>
            <a:srgbClr val="FFFF00"/>
          </a:solidFill>
        </p:spPr>
        <p:txBody>
          <a:bodyPr wrap="none" rtlCol="0">
            <a:spAutoFit/>
          </a:bodyPr>
          <a:lstStyle/>
          <a:p>
            <a:r>
              <a:rPr lang="en-US" dirty="0" smtClean="0"/>
              <a:t>Not all links</a:t>
            </a:r>
          </a:p>
          <a:p>
            <a:r>
              <a:rPr lang="en-US" dirty="0" smtClean="0"/>
              <a:t>are equal</a:t>
            </a:r>
            <a:endParaRPr lang="en-US" dirty="0"/>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10</a:t>
            </a:fld>
            <a:endParaRPr lang="en-US"/>
          </a:p>
        </p:txBody>
      </p:sp>
    </p:spTree>
    <p:extLst>
      <p:ext uri="{BB962C8B-B14F-4D97-AF65-F5344CB8AC3E}">
        <p14:creationId xmlns:p14="http://schemas.microsoft.com/office/powerpoint/2010/main" val="29696360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Expectations</a:t>
            </a:r>
            <a:endParaRPr lang="en-US" dirty="0"/>
          </a:p>
        </p:txBody>
      </p:sp>
      <p:pic>
        <p:nvPicPr>
          <p:cNvPr id="5" name="Picture 4"/>
          <p:cNvPicPr>
            <a:picLocks noChangeAspect="1"/>
          </p:cNvPicPr>
          <p:nvPr/>
        </p:nvPicPr>
        <p:blipFill>
          <a:blip r:embed="rId2"/>
          <a:stretch>
            <a:fillRect/>
          </a:stretch>
        </p:blipFill>
        <p:spPr>
          <a:xfrm>
            <a:off x="4596063" y="1537680"/>
            <a:ext cx="7142857" cy="347619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4800339" y="5246856"/>
                <a:ext cx="6553461" cy="1214756"/>
              </a:xfrm>
              <a:prstGeom prst="rect">
                <a:avLst/>
              </a:prstGeom>
              <a:solidFill>
                <a:srgbClr val="FFFF00"/>
              </a:solidFill>
            </p:spPr>
            <p:txBody>
              <a:bodyPr wrap="none" rtlCol="0">
                <a:spAutoFit/>
              </a:bodyPr>
              <a:lstStyle/>
              <a:p>
                <a:r>
                  <a:rPr lang="en-US" sz="2800" dirty="0" smtClean="0">
                    <a:solidFill>
                      <a:srgbClr val="FF0000"/>
                    </a:solidFill>
                  </a:rPr>
                  <a:t>Define </a:t>
                </a:r>
                <a14:m>
                  <m:oMath xmlns:m="http://schemas.openxmlformats.org/officeDocument/2006/math">
                    <m:r>
                      <a:rPr lang="en-US" sz="2800" b="0" i="1" smtClean="0">
                        <a:solidFill>
                          <a:srgbClr val="FF0000"/>
                        </a:solidFill>
                        <a:latin typeface="Cambria Math" panose="02040503050406030204" pitchFamily="18" charset="0"/>
                      </a:rPr>
                      <m:t>𝑔</m:t>
                    </m:r>
                    <m:d>
                      <m:dPr>
                        <m:ctrlPr>
                          <a:rPr lang="en-US" sz="2800" b="0" i="1" smtClean="0">
                            <a:solidFill>
                              <a:srgbClr val="FF0000"/>
                            </a:solidFill>
                            <a:latin typeface="Cambria Math"/>
                          </a:rPr>
                        </m:ctrlPr>
                      </m:dPr>
                      <m:e>
                        <m:r>
                          <a:rPr lang="en-US" sz="2800" b="0" i="1" smtClean="0">
                            <a:solidFill>
                              <a:srgbClr val="FF0000"/>
                            </a:solidFill>
                            <a:latin typeface="Cambria Math" panose="02040503050406030204" pitchFamily="18" charset="0"/>
                          </a:rPr>
                          <m:t>𝑧</m:t>
                        </m:r>
                      </m:e>
                    </m:d>
                    <m:r>
                      <a:rPr lang="en-US" sz="2800" b="0" i="1" smtClean="0">
                        <a:solidFill>
                          <a:srgbClr val="FF0000"/>
                        </a:solidFill>
                        <a:latin typeface="Cambria Math" panose="02040503050406030204" pitchFamily="18" charset="0"/>
                      </a:rPr>
                      <m:t>=</m:t>
                    </m:r>
                    <m:sSup>
                      <m:sSupPr>
                        <m:ctrlPr>
                          <a:rPr lang="en-US" sz="2800" b="0" i="1" smtClean="0">
                            <a:solidFill>
                              <a:srgbClr val="FF0000"/>
                            </a:solidFill>
                            <a:latin typeface="Cambria Math"/>
                          </a:rPr>
                        </m:ctrlPr>
                      </m:sSupPr>
                      <m:e>
                        <m:r>
                          <a:rPr lang="en-US" sz="2800" b="0" i="1" smtClean="0">
                            <a:solidFill>
                              <a:srgbClr val="FF0000"/>
                            </a:solidFill>
                            <a:latin typeface="Cambria Math" panose="02040503050406030204" pitchFamily="18" charset="0"/>
                          </a:rPr>
                          <m:t>𝑟</m:t>
                        </m:r>
                      </m:e>
                      <m:sup>
                        <m:r>
                          <a:rPr lang="en-US" sz="2800" b="0" i="1" smtClean="0">
                            <a:solidFill>
                              <a:srgbClr val="FF0000"/>
                            </a:solidFill>
                            <a:latin typeface="Cambria Math" panose="02040503050406030204" pitchFamily="18" charset="0"/>
                          </a:rPr>
                          <m:t>−1</m:t>
                        </m:r>
                      </m:sup>
                    </m:sSup>
                    <m:d>
                      <m:dPr>
                        <m:ctrlPr>
                          <a:rPr lang="en-US" sz="2800" b="0" i="1" smtClean="0">
                            <a:solidFill>
                              <a:srgbClr val="FF0000"/>
                            </a:solidFill>
                            <a:latin typeface="Cambria Math"/>
                          </a:rPr>
                        </m:ctrlPr>
                      </m:dPr>
                      <m:e>
                        <m:f>
                          <m:fPr>
                            <m:ctrlPr>
                              <a:rPr lang="en-US" sz="2800" b="0" i="1" smtClean="0">
                                <a:solidFill>
                                  <a:srgbClr val="FF0000"/>
                                </a:solidFill>
                                <a:latin typeface="Cambria Math"/>
                              </a:rPr>
                            </m:ctrlPr>
                          </m:fPr>
                          <m:num>
                            <m:sSup>
                              <m:sSupPr>
                                <m:ctrlPr>
                                  <a:rPr lang="en-US" sz="2800" b="0" i="1" smtClean="0">
                                    <a:solidFill>
                                      <a:srgbClr val="FF0000"/>
                                    </a:solidFill>
                                    <a:latin typeface="Cambria Math"/>
                                  </a:rPr>
                                </m:ctrlPr>
                              </m:sSupPr>
                              <m:e>
                                <m:r>
                                  <a:rPr lang="en-US" sz="2800" b="0" i="1" smtClean="0">
                                    <a:solidFill>
                                      <a:srgbClr val="FF0000"/>
                                    </a:solidFill>
                                    <a:latin typeface="Cambria Math" panose="02040503050406030204" pitchFamily="18" charset="0"/>
                                  </a:rPr>
                                  <m:t>𝑝</m:t>
                                </m:r>
                              </m:e>
                              <m:sup>
                                <m:r>
                                  <a:rPr lang="en-US" sz="2800" b="0" i="1" smtClean="0">
                                    <a:solidFill>
                                      <a:srgbClr val="FF0000"/>
                                    </a:solidFill>
                                    <a:latin typeface="Cambria Math" panose="02040503050406030204" pitchFamily="18" charset="0"/>
                                  </a:rPr>
                                  <m:t>∗</m:t>
                                </m:r>
                              </m:sup>
                            </m:sSup>
                          </m:num>
                          <m:den>
                            <m:r>
                              <a:rPr lang="en-US" sz="2800" b="0" i="1" smtClean="0">
                                <a:solidFill>
                                  <a:srgbClr val="FF0000"/>
                                </a:solidFill>
                                <a:latin typeface="Cambria Math" panose="02040503050406030204" pitchFamily="18" charset="0"/>
                              </a:rPr>
                              <m:t>𝑓</m:t>
                            </m:r>
                            <m:d>
                              <m:dPr>
                                <m:ctrlPr>
                                  <a:rPr lang="en-US" sz="2800" b="0" i="1" smtClean="0">
                                    <a:solidFill>
                                      <a:srgbClr val="FF0000"/>
                                    </a:solidFill>
                                    <a:latin typeface="Cambria Math"/>
                                  </a:rPr>
                                </m:ctrlPr>
                              </m:dPr>
                              <m:e>
                                <m:r>
                                  <a:rPr lang="en-US" sz="2800" b="0" i="1" smtClean="0">
                                    <a:solidFill>
                                      <a:srgbClr val="FF0000"/>
                                    </a:solidFill>
                                    <a:latin typeface="Cambria Math" panose="02040503050406030204" pitchFamily="18" charset="0"/>
                                  </a:rPr>
                                  <m:t>𝑧</m:t>
                                </m:r>
                              </m:e>
                            </m:d>
                          </m:den>
                        </m:f>
                      </m:e>
                    </m:d>
                  </m:oMath>
                </a14:m>
                <a:r>
                  <a:rPr lang="en-US" sz="2800" dirty="0" smtClean="0">
                    <a:solidFill>
                      <a:srgbClr val="FF0000"/>
                    </a:solidFill>
                  </a:rPr>
                  <a:t> if </a:t>
                </a:r>
                <a14:m>
                  <m:oMath xmlns:m="http://schemas.openxmlformats.org/officeDocument/2006/math">
                    <m:f>
                      <m:fPr>
                        <m:ctrlPr>
                          <a:rPr lang="en-US" sz="2800" b="0" i="1" smtClean="0">
                            <a:solidFill>
                              <a:srgbClr val="FF0000"/>
                            </a:solidFill>
                            <a:latin typeface="Cambria Math"/>
                          </a:rPr>
                        </m:ctrlPr>
                      </m:fPr>
                      <m:num>
                        <m:sSup>
                          <m:sSupPr>
                            <m:ctrlPr>
                              <a:rPr lang="en-US" sz="2800" b="0" i="1" smtClean="0">
                                <a:solidFill>
                                  <a:srgbClr val="FF0000"/>
                                </a:solidFill>
                                <a:latin typeface="Cambria Math"/>
                              </a:rPr>
                            </m:ctrlPr>
                          </m:sSupPr>
                          <m:e>
                            <m:r>
                              <a:rPr lang="en-US" sz="2800" b="0" i="1" smtClean="0">
                                <a:solidFill>
                                  <a:srgbClr val="FF0000"/>
                                </a:solidFill>
                                <a:latin typeface="Cambria Math" panose="02040503050406030204" pitchFamily="18" charset="0"/>
                              </a:rPr>
                              <m:t>𝑝</m:t>
                            </m:r>
                          </m:e>
                          <m:sup>
                            <m:r>
                              <a:rPr lang="en-US" sz="2800" b="0" i="1" smtClean="0">
                                <a:solidFill>
                                  <a:srgbClr val="FF0000"/>
                                </a:solidFill>
                                <a:latin typeface="Cambria Math" panose="02040503050406030204" pitchFamily="18" charset="0"/>
                              </a:rPr>
                              <m:t>∗</m:t>
                            </m:r>
                          </m:sup>
                        </m:sSup>
                      </m:num>
                      <m:den>
                        <m:r>
                          <a:rPr lang="en-US" sz="2800" b="0" i="1" smtClean="0">
                            <a:solidFill>
                              <a:srgbClr val="FF0000"/>
                            </a:solidFill>
                            <a:latin typeface="Cambria Math" panose="02040503050406030204" pitchFamily="18" charset="0"/>
                          </a:rPr>
                          <m:t>𝑓</m:t>
                        </m:r>
                        <m:d>
                          <m:dPr>
                            <m:ctrlPr>
                              <a:rPr lang="en-US" sz="2800" b="0" i="1" smtClean="0">
                                <a:solidFill>
                                  <a:srgbClr val="FF0000"/>
                                </a:solidFill>
                                <a:latin typeface="Cambria Math"/>
                              </a:rPr>
                            </m:ctrlPr>
                          </m:dPr>
                          <m:e>
                            <m:r>
                              <a:rPr lang="en-US" sz="2800" b="0" i="1" smtClean="0">
                                <a:solidFill>
                                  <a:srgbClr val="FF0000"/>
                                </a:solidFill>
                                <a:latin typeface="Cambria Math" panose="02040503050406030204" pitchFamily="18" charset="0"/>
                              </a:rPr>
                              <m:t>𝑧</m:t>
                            </m:r>
                          </m:e>
                        </m:d>
                      </m:den>
                    </m:f>
                    <m:r>
                      <a:rPr lang="en-US" sz="2800" b="0" i="1" smtClean="0">
                        <a:solidFill>
                          <a:srgbClr val="FF0000"/>
                        </a:solidFill>
                        <a:latin typeface="Cambria Math" panose="02040503050406030204" pitchFamily="18" charset="0"/>
                      </a:rPr>
                      <m:t>≤</m:t>
                    </m:r>
                    <m:r>
                      <a:rPr lang="en-US" sz="2800" b="0" i="1" smtClean="0">
                        <a:solidFill>
                          <a:srgbClr val="FF0000"/>
                        </a:solidFill>
                        <a:latin typeface="Cambria Math" panose="02040503050406030204" pitchFamily="18" charset="0"/>
                      </a:rPr>
                      <m:t>𝑟</m:t>
                    </m:r>
                    <m:d>
                      <m:dPr>
                        <m:ctrlPr>
                          <a:rPr lang="en-US" sz="2800" b="0" i="1" smtClean="0">
                            <a:solidFill>
                              <a:srgbClr val="FF0000"/>
                            </a:solidFill>
                            <a:latin typeface="Cambria Math"/>
                          </a:rPr>
                        </m:ctrlPr>
                      </m:dPr>
                      <m:e>
                        <m:r>
                          <a:rPr lang="en-US" sz="2800" b="0" i="1" smtClean="0">
                            <a:solidFill>
                              <a:srgbClr val="FF0000"/>
                            </a:solidFill>
                            <a:latin typeface="Cambria Math" panose="02040503050406030204" pitchFamily="18" charset="0"/>
                          </a:rPr>
                          <m:t>0</m:t>
                        </m:r>
                      </m:e>
                    </m:d>
                    <m:r>
                      <a:rPr lang="en-US" sz="2800" b="0" i="0" smtClean="0">
                        <a:solidFill>
                          <a:srgbClr val="FF0000"/>
                        </a:solidFill>
                        <a:latin typeface="Cambria Math" panose="02040503050406030204" pitchFamily="18" charset="0"/>
                      </a:rPr>
                      <m:t>,     </m:t>
                    </m:r>
                  </m:oMath>
                </a14:m>
                <a:endParaRPr lang="en-US" sz="2800" b="0" dirty="0" smtClean="0">
                  <a:solidFill>
                    <a:srgbClr val="FF0000"/>
                  </a:solidFill>
                </a:endParaRPr>
              </a:p>
              <a:p>
                <a:r>
                  <a:rPr lang="en-US" sz="2800" dirty="0" smtClean="0">
                    <a:solidFill>
                      <a:srgbClr val="FF0000"/>
                    </a:solidFill>
                  </a:rPr>
                  <a:t>g(z)=0 otherwise</a:t>
                </a:r>
                <a:endParaRPr lang="en-US" sz="2800"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800339" y="5246856"/>
                <a:ext cx="6553461" cy="1214756"/>
              </a:xfrm>
              <a:prstGeom prst="rect">
                <a:avLst/>
              </a:prstGeom>
              <a:blipFill rotWithShape="0">
                <a:blip r:embed="rId3"/>
                <a:stretch>
                  <a:fillRect l="-1859" b="-13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39529" y="3621414"/>
                <a:ext cx="4479111" cy="1163845"/>
              </a:xfrm>
              <a:prstGeom prst="rect">
                <a:avLst/>
              </a:prstGeom>
              <a:solidFill>
                <a:srgbClr val="FFFF00"/>
              </a:solidFill>
            </p:spPr>
            <p:txBody>
              <a:bodyPr wrap="none" rtlCol="0">
                <a:spAutoFit/>
              </a:bodyPr>
              <a:lstStyle/>
              <a:p>
                <a14:m>
                  <m:oMath xmlns:m="http://schemas.openxmlformats.org/officeDocument/2006/math">
                    <m:r>
                      <a:rPr lang="en-US" sz="2800" b="0" i="1" dirty="0" smtClean="0">
                        <a:solidFill>
                          <a:srgbClr val="FF0000"/>
                        </a:solidFill>
                        <a:latin typeface="Cambria Math" panose="02040503050406030204" pitchFamily="18" charset="0"/>
                      </a:rPr>
                      <m:t>𝑔</m:t>
                    </m:r>
                    <m:d>
                      <m:dPr>
                        <m:ctrlPr>
                          <a:rPr lang="en-US" sz="2800" b="0" i="1" dirty="0" smtClean="0">
                            <a:solidFill>
                              <a:srgbClr val="FF0000"/>
                            </a:solidFill>
                            <a:latin typeface="Cambria Math"/>
                          </a:rPr>
                        </m:ctrlPr>
                      </m:dPr>
                      <m:e>
                        <m:r>
                          <a:rPr lang="en-US" sz="2800" b="0" i="1" dirty="0" smtClean="0">
                            <a:solidFill>
                              <a:srgbClr val="FF0000"/>
                            </a:solidFill>
                            <a:latin typeface="Cambria Math" panose="02040503050406030204" pitchFamily="18" charset="0"/>
                          </a:rPr>
                          <m:t>𝑧</m:t>
                        </m:r>
                      </m:e>
                    </m:d>
                    <m:r>
                      <a:rPr lang="en-US" sz="2800" b="0" i="1" dirty="0" smtClean="0">
                        <a:solidFill>
                          <a:srgbClr val="FF0000"/>
                        </a:solidFill>
                        <a:latin typeface="Cambria Math" panose="02040503050406030204" pitchFamily="18" charset="0"/>
                      </a:rPr>
                      <m:t>=1−</m:t>
                    </m:r>
                    <m:f>
                      <m:fPr>
                        <m:ctrlPr>
                          <a:rPr lang="en-US" sz="2800" b="0" i="1" dirty="0" smtClean="0">
                            <a:solidFill>
                              <a:srgbClr val="FF0000"/>
                            </a:solidFill>
                            <a:latin typeface="Cambria Math"/>
                          </a:rPr>
                        </m:ctrlPr>
                      </m:fPr>
                      <m:num>
                        <m:sSup>
                          <m:sSupPr>
                            <m:ctrlPr>
                              <a:rPr lang="en-US" sz="2800" b="0" i="1" dirty="0" smtClean="0">
                                <a:solidFill>
                                  <a:srgbClr val="FF0000"/>
                                </a:solidFill>
                                <a:latin typeface="Cambria Math"/>
                              </a:rPr>
                            </m:ctrlPr>
                          </m:sSupPr>
                          <m:e>
                            <m:r>
                              <a:rPr lang="en-US" sz="2800" b="0" i="1" dirty="0" smtClean="0">
                                <a:solidFill>
                                  <a:srgbClr val="FF0000"/>
                                </a:solidFill>
                                <a:latin typeface="Cambria Math" panose="02040503050406030204" pitchFamily="18" charset="0"/>
                              </a:rPr>
                              <m:t>𝑝</m:t>
                            </m:r>
                          </m:e>
                          <m:sup>
                            <m:r>
                              <a:rPr lang="en-US" sz="2800" b="0" i="1" dirty="0" smtClean="0">
                                <a:solidFill>
                                  <a:srgbClr val="FF0000"/>
                                </a:solidFill>
                                <a:latin typeface="Cambria Math" panose="02040503050406030204" pitchFamily="18" charset="0"/>
                              </a:rPr>
                              <m:t>∗</m:t>
                            </m:r>
                          </m:sup>
                        </m:sSup>
                      </m:num>
                      <m:den>
                        <m:r>
                          <a:rPr lang="en-US" sz="2800" b="0" i="1" dirty="0" smtClean="0">
                            <a:solidFill>
                              <a:srgbClr val="FF0000"/>
                            </a:solidFill>
                            <a:latin typeface="Cambria Math" panose="02040503050406030204" pitchFamily="18" charset="0"/>
                          </a:rPr>
                          <m:t>𝑧</m:t>
                        </m:r>
                      </m:den>
                    </m:f>
                    <m:r>
                      <a:rPr lang="en-US" sz="2800" i="1" dirty="0" smtClean="0">
                        <a:solidFill>
                          <a:srgbClr val="FF0000"/>
                        </a:solidFill>
                        <a:latin typeface="Cambria Math" panose="02040503050406030204" pitchFamily="18" charset="0"/>
                      </a:rPr>
                      <m:t>, </m:t>
                    </m:r>
                  </m:oMath>
                </a14:m>
                <a:r>
                  <a:rPr lang="en-US" sz="2800" dirty="0" smtClean="0">
                    <a:solidFill>
                      <a:srgbClr val="FF0000"/>
                    </a:solidFill>
                    <a:latin typeface="Cambria Math" panose="02040503050406030204" pitchFamily="18" charset="0"/>
                  </a:rPr>
                  <a:t>when </a:t>
                </a:r>
                <a14:m>
                  <m:oMath xmlns:m="http://schemas.openxmlformats.org/officeDocument/2006/math">
                    <m:r>
                      <a:rPr lang="en-US" sz="2800" b="0" i="1" smtClean="0">
                        <a:solidFill>
                          <a:srgbClr val="FF0000"/>
                        </a:solidFill>
                        <a:latin typeface="Cambria Math" panose="02040503050406030204" pitchFamily="18" charset="0"/>
                      </a:rPr>
                      <m:t>𝑧</m:t>
                    </m:r>
                    <m:r>
                      <a:rPr lang="en-US" sz="2800" b="0" i="1" smtClean="0">
                        <a:solidFill>
                          <a:srgbClr val="FF0000"/>
                        </a:solidFill>
                        <a:latin typeface="Cambria Math" panose="02040503050406030204" pitchFamily="18" charset="0"/>
                      </a:rPr>
                      <m:t>≥</m:t>
                    </m:r>
                    <m:sSup>
                      <m:sSupPr>
                        <m:ctrlPr>
                          <a:rPr lang="en-US" sz="2800" b="0" i="1" smtClean="0">
                            <a:solidFill>
                              <a:srgbClr val="FF0000"/>
                            </a:solidFill>
                            <a:latin typeface="Cambria Math"/>
                          </a:rPr>
                        </m:ctrlPr>
                      </m:sSupPr>
                      <m:e>
                        <m:r>
                          <a:rPr lang="en-US" sz="2800" b="0" i="1" smtClean="0">
                            <a:solidFill>
                              <a:srgbClr val="FF0000"/>
                            </a:solidFill>
                            <a:latin typeface="Cambria Math" panose="02040503050406030204" pitchFamily="18" charset="0"/>
                          </a:rPr>
                          <m:t>𝑝</m:t>
                        </m:r>
                      </m:e>
                      <m:sup>
                        <m:r>
                          <a:rPr lang="en-US" sz="2800" b="0" i="1" smtClean="0">
                            <a:solidFill>
                              <a:srgbClr val="FF0000"/>
                            </a:solidFill>
                            <a:latin typeface="Cambria Math" panose="02040503050406030204" pitchFamily="18" charset="0"/>
                          </a:rPr>
                          <m:t>∗</m:t>
                        </m:r>
                      </m:sup>
                    </m:sSup>
                  </m:oMath>
                </a14:m>
                <a:r>
                  <a:rPr lang="en-US" sz="2800" i="1" dirty="0" smtClean="0">
                    <a:solidFill>
                      <a:srgbClr val="FF0000"/>
                    </a:solidFill>
                    <a:latin typeface="Cambria Math" panose="02040503050406030204" pitchFamily="18" charset="0"/>
                  </a:rPr>
                  <a:t> </a:t>
                </a:r>
              </a:p>
              <a:p>
                <a14:m>
                  <m:oMath xmlns:m="http://schemas.openxmlformats.org/officeDocument/2006/math">
                    <m:r>
                      <a:rPr lang="en-US" sz="2800" i="1" dirty="0" smtClean="0">
                        <a:solidFill>
                          <a:srgbClr val="FF0000"/>
                        </a:solidFill>
                        <a:latin typeface="Cambria Math" panose="02040503050406030204" pitchFamily="18" charset="0"/>
                      </a:rPr>
                      <m:t>𝑔</m:t>
                    </m:r>
                    <m:d>
                      <m:dPr>
                        <m:ctrlPr>
                          <a:rPr lang="en-US" sz="2800" b="0" i="1" dirty="0" smtClean="0">
                            <a:solidFill>
                              <a:srgbClr val="FF0000"/>
                            </a:solidFill>
                            <a:latin typeface="Cambria Math"/>
                          </a:rPr>
                        </m:ctrlPr>
                      </m:dPr>
                      <m:e>
                        <m:r>
                          <a:rPr lang="en-US" sz="2800" b="0" i="1" dirty="0" smtClean="0">
                            <a:solidFill>
                              <a:srgbClr val="FF0000"/>
                            </a:solidFill>
                            <a:latin typeface="Cambria Math" panose="02040503050406030204" pitchFamily="18" charset="0"/>
                          </a:rPr>
                          <m:t>𝑧</m:t>
                        </m:r>
                      </m:e>
                    </m:d>
                    <m:r>
                      <a:rPr lang="en-US" sz="2800" b="0" i="1" dirty="0" smtClean="0">
                        <a:solidFill>
                          <a:srgbClr val="FF0000"/>
                        </a:solidFill>
                        <a:latin typeface="Cambria Math" panose="02040503050406030204" pitchFamily="18" charset="0"/>
                      </a:rPr>
                      <m:t>=0 </m:t>
                    </m:r>
                  </m:oMath>
                </a14:m>
                <a:r>
                  <a:rPr lang="en-US" sz="2800" dirty="0" smtClean="0">
                    <a:solidFill>
                      <a:srgbClr val="FF0000"/>
                    </a:solidFill>
                  </a:rPr>
                  <a:t>Otherwise</a:t>
                </a:r>
                <a:endParaRPr lang="en-US" sz="28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39529" y="3621414"/>
                <a:ext cx="4479111" cy="1163845"/>
              </a:xfrm>
              <a:prstGeom prst="rect">
                <a:avLst/>
              </a:prstGeom>
              <a:blipFill rotWithShape="0">
                <a:blip r:embed="rId4"/>
                <a:stretch>
                  <a:fillRect b="-136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39529" y="1461122"/>
                <a:ext cx="4144853" cy="1569660"/>
              </a:xfrm>
              <a:prstGeom prst="rect">
                <a:avLst/>
              </a:prstGeom>
              <a:solidFill>
                <a:srgbClr val="FFFF00"/>
              </a:solidFill>
            </p:spPr>
            <p:txBody>
              <a:bodyPr wrap="none" rtlCol="0">
                <a:spAutoFit/>
              </a:bodyPr>
              <a:lstStyle/>
              <a:p>
                <a:r>
                  <a:rPr lang="en-US" sz="2400" dirty="0" smtClean="0">
                    <a:solidFill>
                      <a:srgbClr val="FF0000"/>
                    </a:solidFill>
                  </a:rPr>
                  <a:t>Example: </a:t>
                </a:r>
                <a14:m>
                  <m:oMath xmlns:m="http://schemas.openxmlformats.org/officeDocument/2006/math">
                    <m:r>
                      <a:rPr lang="en-US" sz="2400" i="1" dirty="0" smtClean="0">
                        <a:solidFill>
                          <a:srgbClr val="FF0000"/>
                        </a:solidFill>
                        <a:latin typeface="Cambria Math" panose="02040503050406030204" pitchFamily="18" charset="0"/>
                      </a:rPr>
                      <m:t>𝑟</m:t>
                    </m:r>
                    <m:d>
                      <m:dPr>
                        <m:ctrlPr>
                          <a:rPr lang="en-US" sz="2400" i="1" dirty="0" smtClean="0">
                            <a:solidFill>
                              <a:srgbClr val="FF0000"/>
                            </a:solidFill>
                            <a:latin typeface="Cambria Math"/>
                          </a:rPr>
                        </m:ctrlPr>
                      </m:dPr>
                      <m:e>
                        <m:r>
                          <a:rPr lang="en-US" sz="2400" b="0" i="1" dirty="0" smtClean="0">
                            <a:solidFill>
                              <a:srgbClr val="FF0000"/>
                            </a:solidFill>
                            <a:latin typeface="Cambria Math" panose="02040503050406030204" pitchFamily="18" charset="0"/>
                          </a:rPr>
                          <m:t>𝑥</m:t>
                        </m:r>
                      </m:e>
                    </m:d>
                    <m:r>
                      <a:rPr lang="en-US" sz="240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1−</m:t>
                    </m:r>
                    <m:r>
                      <a:rPr lang="en-US" sz="2400" b="0" i="1" dirty="0" smtClean="0">
                        <a:solidFill>
                          <a:srgbClr val="FF0000"/>
                        </a:solidFill>
                        <a:latin typeface="Cambria Math" panose="02040503050406030204" pitchFamily="18" charset="0"/>
                      </a:rPr>
                      <m:t>𝑥</m:t>
                    </m:r>
                    <m:r>
                      <a:rPr lang="en-US" sz="2400" i="1" dirty="0" smtClean="0">
                        <a:solidFill>
                          <a:srgbClr val="FF0000"/>
                        </a:solidFill>
                        <a:latin typeface="Cambria Math" panose="02040503050406030204" pitchFamily="18" charset="0"/>
                      </a:rPr>
                      <m:t>, </m:t>
                    </m:r>
                  </m:oMath>
                </a14:m>
                <a:endParaRPr lang="en-US" sz="240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i="1" dirty="0" smtClean="0">
                          <a:solidFill>
                            <a:srgbClr val="FF0000"/>
                          </a:solidFill>
                          <a:latin typeface="Cambria Math" panose="02040503050406030204" pitchFamily="18" charset="0"/>
                        </a:rPr>
                        <m:t>𝑓</m:t>
                      </m:r>
                      <m:d>
                        <m:dPr>
                          <m:ctrlPr>
                            <a:rPr lang="en-US" sz="2400" i="1" dirty="0" smtClean="0">
                              <a:solidFill>
                                <a:srgbClr val="FF0000"/>
                              </a:solidFill>
                              <a:latin typeface="Cambria Math"/>
                            </a:rPr>
                          </m:ctrlPr>
                        </m:dPr>
                        <m:e>
                          <m:r>
                            <a:rPr lang="en-US" sz="2400" b="0" i="1" dirty="0" smtClean="0">
                              <a:solidFill>
                                <a:srgbClr val="FF0000"/>
                              </a:solidFill>
                              <a:latin typeface="Cambria Math" panose="02040503050406030204" pitchFamily="18" charset="0"/>
                            </a:rPr>
                            <m:t>𝑥</m:t>
                          </m:r>
                        </m:e>
                      </m:d>
                      <m:r>
                        <a:rPr lang="en-US" sz="240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𝑥</m:t>
                      </m:r>
                      <m:r>
                        <a:rPr lang="en-US" sz="2400" b="0" i="1" dirty="0" smtClean="0">
                          <a:solidFill>
                            <a:srgbClr val="FF0000"/>
                          </a:solidFill>
                          <a:latin typeface="Cambria Math" panose="02040503050406030204" pitchFamily="18" charset="0"/>
                        </a:rPr>
                        <m:t>, </m:t>
                      </m:r>
                    </m:oMath>
                  </m:oMathPara>
                </a14:m>
                <a:endParaRPr lang="en-US" sz="2400" b="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lang="en-US" sz="2400" b="0" i="1" smtClean="0">
                              <a:solidFill>
                                <a:srgbClr val="FF0000"/>
                              </a:solidFill>
                              <a:latin typeface="Cambria Math"/>
                            </a:rPr>
                          </m:ctrlPr>
                        </m:sSupPr>
                        <m:e>
                          <m:r>
                            <a:rPr lang="en-US" sz="2400" b="0" i="1" smtClean="0">
                              <a:solidFill>
                                <a:srgbClr val="FF0000"/>
                              </a:solidFill>
                              <a:latin typeface="Cambria Math" panose="02040503050406030204" pitchFamily="18" charset="0"/>
                            </a:rPr>
                            <m:t>𝑟</m:t>
                          </m:r>
                        </m:e>
                        <m:sup>
                          <m:r>
                            <a:rPr lang="en-US" sz="2400" b="0" i="1" smtClean="0">
                              <a:solidFill>
                                <a:srgbClr val="FF0000"/>
                              </a:solidFill>
                              <a:latin typeface="Cambria Math" panose="02040503050406030204" pitchFamily="18" charset="0"/>
                            </a:rPr>
                            <m:t>−1</m:t>
                          </m:r>
                        </m:sup>
                      </m:sSup>
                      <m:d>
                        <m:dPr>
                          <m:ctrlPr>
                            <a:rPr lang="en-US" sz="2400" b="0" i="1" smtClean="0">
                              <a:solidFill>
                                <a:srgbClr val="FF0000"/>
                              </a:solidFill>
                              <a:latin typeface="Cambria Math"/>
                            </a:rPr>
                          </m:ctrlPr>
                        </m:dPr>
                        <m:e>
                          <m:r>
                            <a:rPr lang="en-US" sz="2400" b="0" i="1" smtClean="0">
                              <a:solidFill>
                                <a:srgbClr val="FF0000"/>
                              </a:solidFill>
                              <a:latin typeface="Cambria Math" panose="02040503050406030204" pitchFamily="18" charset="0"/>
                            </a:rPr>
                            <m:t>𝑥</m:t>
                          </m:r>
                        </m:e>
                      </m:d>
                      <m:r>
                        <a:rPr lang="en-US" sz="2400" b="0" i="1" smtClean="0">
                          <a:solidFill>
                            <a:srgbClr val="FF0000"/>
                          </a:solidFill>
                          <a:latin typeface="Cambria Math" panose="02040503050406030204" pitchFamily="18" charset="0"/>
                        </a:rPr>
                        <m:t>=1−</m:t>
                      </m:r>
                      <m:r>
                        <a:rPr lang="en-US" sz="2400" b="0" i="1" smtClean="0">
                          <a:solidFill>
                            <a:srgbClr val="FF0000"/>
                          </a:solidFill>
                          <a:latin typeface="Cambria Math" panose="02040503050406030204" pitchFamily="18" charset="0"/>
                        </a:rPr>
                        <m:t>𝑥</m:t>
                      </m:r>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𝑟</m:t>
                      </m:r>
                      <m:d>
                        <m:dPr>
                          <m:ctrlPr>
                            <a:rPr lang="en-US" sz="2400" b="0" i="1" smtClean="0">
                              <a:solidFill>
                                <a:srgbClr val="FF0000"/>
                              </a:solidFill>
                              <a:latin typeface="Cambria Math"/>
                            </a:rPr>
                          </m:ctrlPr>
                        </m:dPr>
                        <m:e>
                          <m:r>
                            <a:rPr lang="en-US" sz="2400" b="0" i="1" smtClean="0">
                              <a:solidFill>
                                <a:srgbClr val="FF0000"/>
                              </a:solidFill>
                              <a:latin typeface="Cambria Math" panose="02040503050406030204" pitchFamily="18" charset="0"/>
                            </a:rPr>
                            <m:t>0</m:t>
                          </m:r>
                        </m:e>
                      </m:d>
                      <m:r>
                        <a:rPr lang="en-US" sz="2400" b="0" i="1" smtClean="0">
                          <a:solidFill>
                            <a:srgbClr val="FF0000"/>
                          </a:solidFill>
                          <a:latin typeface="Cambria Math" panose="02040503050406030204" pitchFamily="18" charset="0"/>
                        </a:rPr>
                        <m:t>=1,</m:t>
                      </m:r>
                    </m:oMath>
                  </m:oMathPara>
                </a14:m>
                <a:endParaRPr lang="en-US" sz="2400" b="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0" i="1" dirty="0" smtClean="0">
                          <a:solidFill>
                            <a:srgbClr val="FF0000"/>
                          </a:solidFill>
                          <a:latin typeface="Cambria Math" panose="02040503050406030204" pitchFamily="18" charset="0"/>
                        </a:rPr>
                        <m:t>𝑟</m:t>
                      </m:r>
                      <m:d>
                        <m:dPr>
                          <m:ctrlPr>
                            <a:rPr lang="en-US" sz="2400" b="0" i="1" dirty="0" smtClean="0">
                              <a:solidFill>
                                <a:srgbClr val="FF0000"/>
                              </a:solidFill>
                              <a:latin typeface="Cambria Math"/>
                            </a:rPr>
                          </m:ctrlPr>
                        </m:dPr>
                        <m:e>
                          <m:r>
                            <a:rPr lang="en-US" sz="2400" b="0" i="1" dirty="0" smtClean="0">
                              <a:solidFill>
                                <a:srgbClr val="FF0000"/>
                              </a:solidFill>
                              <a:latin typeface="Cambria Math" panose="02040503050406030204" pitchFamily="18" charset="0"/>
                            </a:rPr>
                            <m:t>𝑧</m:t>
                          </m:r>
                        </m:e>
                      </m:d>
                      <m:r>
                        <a:rPr lang="en-US" sz="2400" b="0" i="1" dirty="0" smtClean="0">
                          <a:solidFill>
                            <a:srgbClr val="FF0000"/>
                          </a:solidFill>
                          <a:latin typeface="Cambria Math" panose="02040503050406030204" pitchFamily="18" charset="0"/>
                        </a:rPr>
                        <m:t>𝑓</m:t>
                      </m:r>
                      <m:d>
                        <m:dPr>
                          <m:ctrlPr>
                            <a:rPr lang="en-US" sz="2400" b="0" i="1" dirty="0" smtClean="0">
                              <a:solidFill>
                                <a:srgbClr val="FF0000"/>
                              </a:solidFill>
                              <a:latin typeface="Cambria Math"/>
                            </a:rPr>
                          </m:ctrlPr>
                        </m:dPr>
                        <m:e>
                          <m:r>
                            <a:rPr lang="en-US" sz="2400" b="0" i="1" dirty="0" smtClean="0">
                              <a:solidFill>
                                <a:srgbClr val="FF0000"/>
                              </a:solidFill>
                              <a:latin typeface="Cambria Math" panose="02040503050406030204" pitchFamily="18" charset="0"/>
                            </a:rPr>
                            <m:t>𝑧</m:t>
                          </m:r>
                        </m:e>
                      </m:d>
                      <m:r>
                        <a:rPr lang="en-US" sz="2400" b="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𝑧</m:t>
                      </m:r>
                      <m:r>
                        <a:rPr lang="en-US" sz="2400" b="0" i="1" dirty="0" smtClean="0">
                          <a:solidFill>
                            <a:srgbClr val="FF0000"/>
                          </a:solidFill>
                          <a:latin typeface="Cambria Math" panose="02040503050406030204" pitchFamily="18" charset="0"/>
                        </a:rPr>
                        <m:t>−</m:t>
                      </m:r>
                      <m:sSup>
                        <m:sSupPr>
                          <m:ctrlPr>
                            <a:rPr lang="en-US" sz="2400" b="0" i="1" dirty="0" smtClean="0">
                              <a:solidFill>
                                <a:srgbClr val="FF0000"/>
                              </a:solidFill>
                              <a:latin typeface="Cambria Math"/>
                            </a:rPr>
                          </m:ctrlPr>
                        </m:sSupPr>
                        <m:e>
                          <m:r>
                            <a:rPr lang="en-US" sz="2400" b="0" i="1" dirty="0" smtClean="0">
                              <a:solidFill>
                                <a:srgbClr val="FF0000"/>
                              </a:solidFill>
                              <a:latin typeface="Cambria Math" panose="02040503050406030204" pitchFamily="18" charset="0"/>
                            </a:rPr>
                            <m:t>𝑧</m:t>
                          </m:r>
                        </m:e>
                        <m:sup>
                          <m:r>
                            <a:rPr lang="en-US" sz="2400" b="0" i="1" dirty="0" smtClean="0">
                              <a:solidFill>
                                <a:srgbClr val="FF0000"/>
                              </a:solidFill>
                              <a:latin typeface="Cambria Math" panose="02040503050406030204" pitchFamily="18" charset="0"/>
                            </a:rPr>
                            <m:t>2</m:t>
                          </m:r>
                        </m:sup>
                      </m:sSup>
                      <m:r>
                        <a:rPr lang="en-US" sz="2400" b="0" i="1" dirty="0" smtClean="0">
                          <a:solidFill>
                            <a:srgbClr val="FF0000"/>
                          </a:solidFill>
                          <a:latin typeface="Cambria Math" panose="02040503050406030204" pitchFamily="18" charset="0"/>
                        </a:rPr>
                        <m:t>.</m:t>
                      </m:r>
                    </m:oMath>
                  </m:oMathPara>
                </a14:m>
                <a:endParaRPr lang="en-US" sz="24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9529" y="1461122"/>
                <a:ext cx="4144853" cy="1569660"/>
              </a:xfrm>
              <a:prstGeom prst="rect">
                <a:avLst/>
              </a:prstGeom>
              <a:blipFill rotWithShape="0">
                <a:blip r:embed="rId5"/>
                <a:stretch>
                  <a:fillRect l="-2353" t="-2724" b="-5058"/>
                </a:stretch>
              </a:blipFill>
            </p:spPr>
            <p:txBody>
              <a:bodyPr/>
              <a:lstStyle/>
              <a:p>
                <a:r>
                  <a:rPr lang="en-US">
                    <a:noFill/>
                  </a:rPr>
                  <a:t> </a:t>
                </a:r>
              </a:p>
            </p:txBody>
          </p:sp>
        </mc:Fallback>
      </mc:AlternateContent>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100</a:t>
            </a:fld>
            <a:endParaRPr lang="en-US"/>
          </a:p>
        </p:txBody>
      </p:sp>
    </p:spTree>
    <p:extLst>
      <p:ext uri="{BB962C8B-B14F-4D97-AF65-F5344CB8AC3E}">
        <p14:creationId xmlns:p14="http://schemas.microsoft.com/office/powerpoint/2010/main" val="27159277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actually happen? </a:t>
            </a:r>
            <a:endParaRPr lang="en-US" dirty="0"/>
          </a:p>
        </p:txBody>
      </p:sp>
      <p:sp>
        <p:nvSpPr>
          <p:cNvPr id="3" name="Content Placeholder 2"/>
          <p:cNvSpPr>
            <a:spLocks noGrp="1"/>
          </p:cNvSpPr>
          <p:nvPr>
            <p:ph sz="half" idx="1"/>
          </p:nvPr>
        </p:nvSpPr>
        <p:spPr>
          <a:xfrm>
            <a:off x="838200" y="1825625"/>
            <a:ext cx="4233111" cy="4351338"/>
          </a:xfrm>
        </p:spPr>
        <p:txBody>
          <a:bodyPr>
            <a:normAutofit lnSpcReduction="10000"/>
          </a:bodyPr>
          <a:lstStyle/>
          <a:p>
            <a:r>
              <a:rPr lang="en-US" dirty="0" smtClean="0">
                <a:solidFill>
                  <a:srgbClr val="00B0F0"/>
                </a:solidFill>
              </a:rPr>
              <a:t>If the shared expectation is too small, no one will use it.</a:t>
            </a:r>
          </a:p>
          <a:p>
            <a:r>
              <a:rPr lang="en-US" dirty="0" smtClean="0">
                <a:solidFill>
                  <a:srgbClr val="00B0F0"/>
                </a:solidFill>
              </a:rPr>
              <a:t>The point z’ is a tipping point, it is the critical point, beyond with the product will go viral</a:t>
            </a:r>
          </a:p>
          <a:p>
            <a:r>
              <a:rPr lang="en-US" dirty="0" smtClean="0">
                <a:solidFill>
                  <a:srgbClr val="00B0F0"/>
                </a:solidFill>
              </a:rPr>
              <a:t>z’’ is the stable equilibria.</a:t>
            </a:r>
            <a:endParaRPr lang="en-US" dirty="0">
              <a:solidFill>
                <a:srgbClr val="00B0F0"/>
              </a:solidFill>
            </a:endParaRPr>
          </a:p>
        </p:txBody>
      </p:sp>
      <p:pic>
        <p:nvPicPr>
          <p:cNvPr id="5" name="Picture 4"/>
          <p:cNvPicPr>
            <a:picLocks noChangeAspect="1"/>
          </p:cNvPicPr>
          <p:nvPr/>
        </p:nvPicPr>
        <p:blipFill>
          <a:blip r:embed="rId2"/>
          <a:stretch>
            <a:fillRect/>
          </a:stretch>
        </p:blipFill>
        <p:spPr>
          <a:xfrm>
            <a:off x="5306091" y="1825625"/>
            <a:ext cx="6657143" cy="3600000"/>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101</a:t>
            </a:fld>
            <a:endParaRPr lang="en-US"/>
          </a:p>
        </p:txBody>
      </p:sp>
    </p:spTree>
    <p:extLst>
      <p:ext uri="{BB962C8B-B14F-4D97-AF65-F5344CB8AC3E}">
        <p14:creationId xmlns:p14="http://schemas.microsoft.com/office/powerpoint/2010/main" val="9822701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Dynamics</a:t>
            </a:r>
            <a:endParaRPr lang="en-US" dirty="0"/>
          </a:p>
        </p:txBody>
      </p:sp>
      <p:sp>
        <p:nvSpPr>
          <p:cNvPr id="3" name="Content Placeholder 2"/>
          <p:cNvSpPr>
            <a:spLocks noGrp="1"/>
          </p:cNvSpPr>
          <p:nvPr>
            <p:ph sz="half" idx="1"/>
          </p:nvPr>
        </p:nvSpPr>
        <p:spPr>
          <a:xfrm>
            <a:off x="838200" y="1825625"/>
            <a:ext cx="4034589" cy="4351338"/>
          </a:xfrm>
        </p:spPr>
        <p:txBody>
          <a:bodyPr/>
          <a:lstStyle/>
          <a:p>
            <a:pPr marL="0" indent="0">
              <a:buNone/>
            </a:pPr>
            <a:r>
              <a:rPr lang="en-US" dirty="0" smtClean="0"/>
              <a:t>When people react to the current user base size</a:t>
            </a:r>
            <a:endParaRPr lang="en-US" dirty="0"/>
          </a:p>
        </p:txBody>
      </p:sp>
      <p:pic>
        <p:nvPicPr>
          <p:cNvPr id="5" name="Picture 4"/>
          <p:cNvPicPr>
            <a:picLocks noChangeAspect="1"/>
          </p:cNvPicPr>
          <p:nvPr/>
        </p:nvPicPr>
        <p:blipFill>
          <a:blip r:embed="rId2"/>
          <a:stretch>
            <a:fillRect/>
          </a:stretch>
        </p:blipFill>
        <p:spPr>
          <a:xfrm>
            <a:off x="5512614" y="1233805"/>
            <a:ext cx="6352381" cy="5076190"/>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102</a:t>
            </a:fld>
            <a:endParaRPr lang="en-US"/>
          </a:p>
        </p:txBody>
      </p:sp>
    </p:spTree>
    <p:extLst>
      <p:ext uri="{BB962C8B-B14F-4D97-AF65-F5344CB8AC3E}">
        <p14:creationId xmlns:p14="http://schemas.microsoft.com/office/powerpoint/2010/main" val="25676937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Dynamics</a:t>
            </a:r>
            <a:endParaRPr lang="en-US" dirty="0"/>
          </a:p>
        </p:txBody>
      </p:sp>
      <p:pic>
        <p:nvPicPr>
          <p:cNvPr id="5" name="Picture 4"/>
          <p:cNvPicPr>
            <a:picLocks noChangeAspect="1"/>
          </p:cNvPicPr>
          <p:nvPr/>
        </p:nvPicPr>
        <p:blipFill>
          <a:blip r:embed="rId2"/>
          <a:stretch>
            <a:fillRect/>
          </a:stretch>
        </p:blipFill>
        <p:spPr>
          <a:xfrm>
            <a:off x="1603858" y="1439834"/>
            <a:ext cx="6794183" cy="5199115"/>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103</a:t>
            </a:fld>
            <a:endParaRPr lang="en-US"/>
          </a:p>
        </p:txBody>
      </p:sp>
    </p:spTree>
    <p:extLst>
      <p:ext uri="{BB962C8B-B14F-4D97-AF65-F5344CB8AC3E}">
        <p14:creationId xmlns:p14="http://schemas.microsoft.com/office/powerpoint/2010/main" val="18290258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its’ not a pure network good (has some inherent value)</a:t>
            </a:r>
            <a:endParaRPr lang="en-US" dirty="0"/>
          </a:p>
        </p:txBody>
      </p:sp>
      <p:pic>
        <p:nvPicPr>
          <p:cNvPr id="6" name="Picture 5"/>
          <p:cNvPicPr>
            <a:picLocks noChangeAspect="1"/>
          </p:cNvPicPr>
          <p:nvPr/>
        </p:nvPicPr>
        <p:blipFill>
          <a:blip r:embed="rId2"/>
          <a:stretch>
            <a:fillRect/>
          </a:stretch>
        </p:blipFill>
        <p:spPr>
          <a:xfrm>
            <a:off x="2351282" y="1887497"/>
            <a:ext cx="5780952" cy="4695238"/>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104</a:t>
            </a:fld>
            <a:endParaRPr lang="en-US"/>
          </a:p>
        </p:txBody>
      </p:sp>
    </p:spTree>
    <p:extLst>
      <p:ext uri="{BB962C8B-B14F-4D97-AF65-F5344CB8AC3E}">
        <p14:creationId xmlns:p14="http://schemas.microsoft.com/office/powerpoint/2010/main" val="28677849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its’ not a pure network good (has some inherent value)</a:t>
            </a:r>
            <a:endParaRPr lang="en-US" dirty="0"/>
          </a:p>
        </p:txBody>
      </p:sp>
      <p:pic>
        <p:nvPicPr>
          <p:cNvPr id="3" name="Picture 2"/>
          <p:cNvPicPr>
            <a:picLocks noChangeAspect="1"/>
          </p:cNvPicPr>
          <p:nvPr/>
        </p:nvPicPr>
        <p:blipFill>
          <a:blip r:embed="rId2"/>
          <a:stretch>
            <a:fillRect/>
          </a:stretch>
        </p:blipFill>
        <p:spPr>
          <a:xfrm>
            <a:off x="2261595" y="1690688"/>
            <a:ext cx="6561905" cy="5038095"/>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105</a:t>
            </a:fld>
            <a:endParaRPr lang="en-US"/>
          </a:p>
        </p:txBody>
      </p:sp>
    </p:spTree>
    <p:extLst>
      <p:ext uri="{BB962C8B-B14F-4D97-AF65-F5344CB8AC3E}">
        <p14:creationId xmlns:p14="http://schemas.microsoft.com/office/powerpoint/2010/main" val="39923841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its’ not a pure network good (has some inherent value) and price is reduced</a:t>
            </a:r>
            <a:endParaRPr lang="en-US" dirty="0"/>
          </a:p>
        </p:txBody>
      </p:sp>
      <p:pic>
        <p:nvPicPr>
          <p:cNvPr id="4" name="Picture 3"/>
          <p:cNvPicPr>
            <a:picLocks noChangeAspect="1"/>
          </p:cNvPicPr>
          <p:nvPr/>
        </p:nvPicPr>
        <p:blipFill>
          <a:blip r:embed="rId2"/>
          <a:stretch>
            <a:fillRect/>
          </a:stretch>
        </p:blipFill>
        <p:spPr>
          <a:xfrm>
            <a:off x="4840068" y="1675034"/>
            <a:ext cx="6852150" cy="5179325"/>
          </a:xfrm>
          <a:prstGeom prst="rect">
            <a:avLst/>
          </a:prstGeom>
        </p:spPr>
      </p:pic>
      <p:sp>
        <p:nvSpPr>
          <p:cNvPr id="3" name="Rectangle 2"/>
          <p:cNvSpPr/>
          <p:nvPr/>
        </p:nvSpPr>
        <p:spPr>
          <a:xfrm>
            <a:off x="555318" y="2268088"/>
            <a:ext cx="4261103" cy="3477875"/>
          </a:xfrm>
          <a:prstGeom prst="rect">
            <a:avLst/>
          </a:prstGeom>
          <a:noFill/>
        </p:spPr>
        <p:txBody>
          <a:bodyPr wrap="none" lIns="91440" tIns="45720" rIns="91440" bIns="45720">
            <a:spAutoFit/>
          </a:bodyPr>
          <a:lstStyle/>
          <a:p>
            <a:r>
              <a:rPr lang="en-US" sz="4400" b="1" cap="none" spc="0" dirty="0" smtClean="0">
                <a:ln w="6600">
                  <a:solidFill>
                    <a:schemeClr val="accent2"/>
                  </a:solidFill>
                  <a:prstDash val="solid"/>
                </a:ln>
                <a:solidFill>
                  <a:srgbClr val="FF0000"/>
                </a:solidFill>
                <a:effectLst>
                  <a:outerShdw dist="38100" dir="2700000" algn="tl" rotWithShape="0">
                    <a:schemeClr val="accent2"/>
                  </a:outerShdw>
                </a:effectLst>
              </a:rPr>
              <a:t>Avoid getting </a:t>
            </a:r>
          </a:p>
          <a:p>
            <a:r>
              <a:rPr lang="en-US" sz="4400" b="1" cap="none" spc="0" dirty="0" smtClean="0">
                <a:ln w="6600">
                  <a:solidFill>
                    <a:schemeClr val="accent2"/>
                  </a:solidFill>
                  <a:prstDash val="solid"/>
                </a:ln>
                <a:solidFill>
                  <a:srgbClr val="FF0000"/>
                </a:solidFill>
                <a:effectLst>
                  <a:outerShdw dist="38100" dir="2700000" algn="tl" rotWithShape="0">
                    <a:schemeClr val="accent2"/>
                  </a:outerShdw>
                </a:effectLst>
              </a:rPr>
              <a:t>stuck in </a:t>
            </a:r>
          </a:p>
          <a:p>
            <a:r>
              <a:rPr lang="en-US" sz="4400" b="1" dirty="0" smtClean="0">
                <a:ln w="6600">
                  <a:solidFill>
                    <a:schemeClr val="accent2"/>
                  </a:solidFill>
                  <a:prstDash val="solid"/>
                </a:ln>
                <a:solidFill>
                  <a:srgbClr val="FF0000"/>
                </a:solidFill>
                <a:effectLst>
                  <a:outerShdw dist="38100" dir="2700000" algn="tl" rotWithShape="0">
                    <a:schemeClr val="accent2"/>
                  </a:outerShdw>
                </a:effectLst>
              </a:rPr>
              <a:t>low saturation </a:t>
            </a:r>
          </a:p>
          <a:p>
            <a:r>
              <a:rPr lang="en-US" sz="4400" b="1" dirty="0" smtClean="0">
                <a:ln w="6600">
                  <a:solidFill>
                    <a:schemeClr val="accent2"/>
                  </a:solidFill>
                  <a:prstDash val="solid"/>
                </a:ln>
                <a:solidFill>
                  <a:srgbClr val="FF0000"/>
                </a:solidFill>
                <a:effectLst>
                  <a:outerShdw dist="38100" dir="2700000" algn="tl" rotWithShape="0">
                    <a:schemeClr val="accent2"/>
                  </a:outerShdw>
                </a:effectLst>
              </a:rPr>
              <a:t>equilibria by </a:t>
            </a:r>
          </a:p>
          <a:p>
            <a:r>
              <a:rPr lang="en-US" sz="3600" b="1" cap="none" spc="0" dirty="0" smtClean="0">
                <a:ln w="6600">
                  <a:solidFill>
                    <a:schemeClr val="accent2"/>
                  </a:solidFill>
                  <a:prstDash val="solid"/>
                </a:ln>
                <a:solidFill>
                  <a:srgbClr val="FF0000"/>
                </a:solidFill>
                <a:effectLst>
                  <a:outerShdw dist="38100" dir="2700000" algn="tl" rotWithShape="0">
                    <a:schemeClr val="accent2"/>
                  </a:outerShdw>
                </a:effectLst>
              </a:rPr>
              <a:t>reducing</a:t>
            </a:r>
            <a:r>
              <a:rPr lang="en-US" sz="4400" b="1" cap="none" spc="0" dirty="0" smtClean="0">
                <a:ln w="6600">
                  <a:solidFill>
                    <a:schemeClr val="accent2"/>
                  </a:solidFill>
                  <a:prstDash val="solid"/>
                </a:ln>
                <a:solidFill>
                  <a:srgbClr val="FF0000"/>
                </a:solidFill>
                <a:effectLst>
                  <a:outerShdw dist="38100" dir="2700000" algn="tl" rotWithShape="0">
                    <a:schemeClr val="accent2"/>
                  </a:outerShdw>
                </a:effectLst>
              </a:rPr>
              <a:t> cost</a:t>
            </a:r>
            <a:endParaRPr lang="en-US" sz="4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106</a:t>
            </a:fld>
            <a:endParaRPr lang="en-US"/>
          </a:p>
        </p:txBody>
      </p:sp>
    </p:spTree>
    <p:extLst>
      <p:ext uri="{BB962C8B-B14F-4D97-AF65-F5344CB8AC3E}">
        <p14:creationId xmlns:p14="http://schemas.microsoft.com/office/powerpoint/2010/main" val="20101930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and Negative network effects</a:t>
            </a:r>
            <a:endParaRPr lang="en-US" dirty="0"/>
          </a:p>
        </p:txBody>
      </p:sp>
      <p:sp>
        <p:nvSpPr>
          <p:cNvPr id="3" name="Content Placeholder 2"/>
          <p:cNvSpPr>
            <a:spLocks noGrp="1"/>
          </p:cNvSpPr>
          <p:nvPr>
            <p:ph sz="half" idx="1"/>
          </p:nvPr>
        </p:nvSpPr>
        <p:spPr/>
        <p:txBody>
          <a:bodyPr/>
          <a:lstStyle/>
          <a:p>
            <a:r>
              <a:rPr lang="en-US" dirty="0" smtClean="0"/>
              <a:t>The El </a:t>
            </a:r>
            <a:r>
              <a:rPr lang="en-US" dirty="0" err="1" smtClean="0"/>
              <a:t>Farol</a:t>
            </a:r>
            <a:r>
              <a:rPr lang="en-US" dirty="0" smtClean="0"/>
              <a:t> Bar problem: </a:t>
            </a:r>
          </a:p>
          <a:p>
            <a:pPr lvl="1"/>
            <a:r>
              <a:rPr lang="en-US" dirty="0" smtClean="0">
                <a:solidFill>
                  <a:srgbClr val="0070C0"/>
                </a:solidFill>
              </a:rPr>
              <a:t>Good to drink with more people, except</a:t>
            </a:r>
          </a:p>
          <a:p>
            <a:pPr lvl="1"/>
            <a:r>
              <a:rPr lang="en-US" dirty="0" smtClean="0">
                <a:solidFill>
                  <a:srgbClr val="0070C0"/>
                </a:solidFill>
              </a:rPr>
              <a:t>Over 60 people it becomes too crowded. </a:t>
            </a:r>
            <a:endParaRPr lang="en-US" dirty="0">
              <a:solidFill>
                <a:srgbClr val="0070C0"/>
              </a:solidFill>
            </a:endParaRPr>
          </a:p>
        </p:txBody>
      </p:sp>
      <p:sp>
        <p:nvSpPr>
          <p:cNvPr id="4" name="Content Placeholder 3"/>
          <p:cNvSpPr>
            <a:spLocks noGrp="1"/>
          </p:cNvSpPr>
          <p:nvPr>
            <p:ph sz="half" idx="2"/>
          </p:nvPr>
        </p:nvSpPr>
        <p:spPr/>
        <p:txBody>
          <a:bodyPr/>
          <a:lstStyle/>
          <a:p>
            <a:r>
              <a:rPr lang="en-US" dirty="0" smtClean="0"/>
              <a:t>Mixed strategy symmetric equilibria (agents must toss a coin to decide if to go or not to the El </a:t>
            </a:r>
            <a:r>
              <a:rPr lang="en-US" dirty="0" err="1" smtClean="0"/>
              <a:t>Farol</a:t>
            </a:r>
            <a:r>
              <a:rPr lang="en-US" dirty="0" smtClean="0"/>
              <a:t> Bar)</a:t>
            </a:r>
            <a:endParaRPr lang="en-US" dirty="0"/>
          </a:p>
        </p:txBody>
      </p:sp>
      <p:pic>
        <p:nvPicPr>
          <p:cNvPr id="2052" name="Picture 4" descr="http://api.ning.com/files/Vlp6yvep4yDEPiMfc3P6MYRgqUGEbVuju8tAGHh2lXqwDf7v0ruDWvNllbu0E11mjpem1QBvk6luC1UkaND82bJbV0Az2bd*/SavorElFaro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760" y="4001294"/>
            <a:ext cx="4204885" cy="28054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icklemedia1.scrippsnetworks.com/pickle_media1/media/Great_American_Country/120921/Photo_Video_4447707903273446703788_medium.jpg?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192" y="3787822"/>
            <a:ext cx="3330747" cy="30701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74931" y="4121624"/>
            <a:ext cx="1854995" cy="584775"/>
          </a:xfrm>
          <a:prstGeom prst="rect">
            <a:avLst/>
          </a:prstGeom>
          <a:solidFill>
            <a:srgbClr val="FFFF00"/>
          </a:solidFill>
        </p:spPr>
        <p:txBody>
          <a:bodyPr wrap="none" rtlCol="0">
            <a:spAutoFit/>
          </a:bodyPr>
          <a:lstStyle/>
          <a:p>
            <a:r>
              <a:rPr lang="en-US" sz="3200" dirty="0" smtClean="0">
                <a:solidFill>
                  <a:srgbClr val="FF0000"/>
                </a:solidFill>
              </a:rPr>
              <a:t>Santa </a:t>
            </a:r>
            <a:r>
              <a:rPr lang="en-US" sz="3200" dirty="0" err="1" smtClean="0">
                <a:solidFill>
                  <a:srgbClr val="FF0000"/>
                </a:solidFill>
              </a:rPr>
              <a:t>fe</a:t>
            </a:r>
            <a:endParaRPr lang="en-US" sz="3200" dirty="0">
              <a:solidFill>
                <a:srgbClr val="FF0000"/>
              </a:solidFill>
            </a:endParaRPr>
          </a:p>
        </p:txBody>
      </p:sp>
      <p:sp>
        <p:nvSpPr>
          <p:cNvPr id="6" name="Footer Placeholder 5"/>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107</a:t>
            </a:fld>
            <a:endParaRPr lang="en-US"/>
          </a:p>
        </p:txBody>
      </p:sp>
    </p:spTree>
    <p:extLst>
      <p:ext uri="{BB962C8B-B14F-4D97-AF65-F5344CB8AC3E}">
        <p14:creationId xmlns:p14="http://schemas.microsoft.com/office/powerpoint/2010/main" val="27598172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 and Viral Cascades</a:t>
            </a:r>
            <a:endParaRPr lang="en-US" dirty="0"/>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108</a:t>
            </a:fld>
            <a:endParaRPr lang="en-US"/>
          </a:p>
        </p:txBody>
      </p:sp>
    </p:spTree>
    <p:extLst>
      <p:ext uri="{BB962C8B-B14F-4D97-AF65-F5344CB8AC3E}">
        <p14:creationId xmlns:p14="http://schemas.microsoft.com/office/powerpoint/2010/main" val="9572243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Diffusion Through a Network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10000"/>
              </a:bodyPr>
              <a:lstStyle/>
              <a:p>
                <a:r>
                  <a:rPr lang="en-US" dirty="0" smtClean="0"/>
                  <a:t>Coordination game: value is non-zero only if both do the same (battle of the sexes is another example)</a:t>
                </a:r>
              </a:p>
              <a:p>
                <a:r>
                  <a:rPr lang="en-US" dirty="0" smtClean="0"/>
                  <a:t>v plays many simultaneous coordination games with all of it’s neighbors</a:t>
                </a:r>
              </a:p>
              <a:p>
                <a:r>
                  <a:rPr lang="en-US" dirty="0" smtClean="0"/>
                  <a:t>If </a:t>
                </a:r>
                <a:endParaRPr lang="en-US" b="0" i="1" dirty="0" smtClean="0">
                  <a:latin typeface="Cambria Math" panose="02040503050406030204" pitchFamily="18" charset="0"/>
                </a:endParaRPr>
              </a:p>
              <a:p>
                <a:pPr lvl="1"/>
                <a14:m>
                  <m:oMath xmlns:m="http://schemas.openxmlformats.org/officeDocument/2006/math">
                    <m:r>
                      <a:rPr lang="en-US" b="1" i="1" smtClean="0">
                        <a:solidFill>
                          <a:srgbClr val="0070C0"/>
                        </a:solidFill>
                        <a:latin typeface="Cambria Math" panose="02040503050406030204" pitchFamily="18" charset="0"/>
                      </a:rPr>
                      <m:t>𝒑𝒅𝒂</m:t>
                    </m:r>
                    <m:r>
                      <a:rPr lang="en-US" b="1" i="1" smtClean="0">
                        <a:solidFill>
                          <a:srgbClr val="0070C0"/>
                        </a:solidFill>
                        <a:latin typeface="Cambria Math" panose="02040503050406030204" pitchFamily="18" charset="0"/>
                      </a:rPr>
                      <m:t>≥</m:t>
                    </m:r>
                    <m:d>
                      <m:dPr>
                        <m:ctrlPr>
                          <a:rPr lang="en-US" b="1" i="1" smtClean="0">
                            <a:solidFill>
                              <a:srgbClr val="0070C0"/>
                            </a:solidFill>
                            <a:latin typeface="Cambria Math"/>
                          </a:rPr>
                        </m:ctrlPr>
                      </m:dPr>
                      <m:e>
                        <m:r>
                          <a:rPr lang="en-US" b="1" i="1" smtClean="0">
                            <a:solidFill>
                              <a:srgbClr val="0070C0"/>
                            </a:solidFill>
                            <a:latin typeface="Cambria Math" panose="02040503050406030204" pitchFamily="18" charset="0"/>
                          </a:rPr>
                          <m:t>𝟏</m:t>
                        </m:r>
                        <m:r>
                          <a:rPr lang="en-US" b="1" i="1" smtClean="0">
                            <a:solidFill>
                              <a:srgbClr val="0070C0"/>
                            </a:solidFill>
                            <a:latin typeface="Cambria Math" panose="02040503050406030204" pitchFamily="18" charset="0"/>
                          </a:rPr>
                          <m:t>−</m:t>
                        </m:r>
                        <m:r>
                          <a:rPr lang="en-US" b="1" i="1" smtClean="0">
                            <a:solidFill>
                              <a:srgbClr val="0070C0"/>
                            </a:solidFill>
                            <a:latin typeface="Cambria Math" panose="02040503050406030204" pitchFamily="18" charset="0"/>
                          </a:rPr>
                          <m:t>𝒑</m:t>
                        </m:r>
                      </m:e>
                    </m:d>
                    <m:r>
                      <a:rPr lang="en-US" b="1" i="1" smtClean="0">
                        <a:solidFill>
                          <a:srgbClr val="0070C0"/>
                        </a:solidFill>
                        <a:latin typeface="Cambria Math" panose="02040503050406030204" pitchFamily="18" charset="0"/>
                      </a:rPr>
                      <m:t>𝒅𝒃</m:t>
                    </m:r>
                    <m:r>
                      <a:rPr lang="en-US" b="1" i="1" smtClean="0">
                        <a:solidFill>
                          <a:srgbClr val="0070C0"/>
                        </a:solidFill>
                        <a:latin typeface="Cambria Math" panose="02040503050406030204" pitchFamily="18" charset="0"/>
                      </a:rPr>
                      <m:t>, </m:t>
                    </m:r>
                  </m:oMath>
                </a14:m>
                <a:r>
                  <a:rPr lang="en-US" b="1" dirty="0" smtClean="0">
                    <a:solidFill>
                      <a:srgbClr val="0070C0"/>
                    </a:solidFill>
                  </a:rPr>
                  <a:t>or </a:t>
                </a:r>
              </a:p>
              <a:p>
                <a:pPr lvl="1"/>
                <a14:m>
                  <m:oMath xmlns:m="http://schemas.openxmlformats.org/officeDocument/2006/math">
                    <m:r>
                      <a:rPr lang="en-US" b="1" i="1" smtClean="0">
                        <a:solidFill>
                          <a:srgbClr val="0070C0"/>
                        </a:solidFill>
                        <a:latin typeface="Cambria Math" panose="02040503050406030204" pitchFamily="18" charset="0"/>
                      </a:rPr>
                      <m:t>𝒑</m:t>
                    </m:r>
                    <m:r>
                      <a:rPr lang="en-US" b="1" i="1" smtClean="0">
                        <a:solidFill>
                          <a:srgbClr val="0070C0"/>
                        </a:solidFill>
                        <a:latin typeface="Cambria Math" panose="02040503050406030204" pitchFamily="18" charset="0"/>
                      </a:rPr>
                      <m:t>≥</m:t>
                    </m:r>
                    <m:f>
                      <m:fPr>
                        <m:ctrlPr>
                          <a:rPr lang="en-US" b="1" i="1" smtClean="0">
                            <a:solidFill>
                              <a:srgbClr val="0070C0"/>
                            </a:solidFill>
                            <a:latin typeface="Cambria Math"/>
                          </a:rPr>
                        </m:ctrlPr>
                      </m:fPr>
                      <m:num>
                        <m:r>
                          <a:rPr lang="en-US" b="1" i="1" smtClean="0">
                            <a:solidFill>
                              <a:srgbClr val="0070C0"/>
                            </a:solidFill>
                            <a:latin typeface="Cambria Math" panose="02040503050406030204" pitchFamily="18" charset="0"/>
                          </a:rPr>
                          <m:t>𝒃</m:t>
                        </m:r>
                      </m:num>
                      <m:den>
                        <m:r>
                          <a:rPr lang="en-US" b="1" i="1" smtClean="0">
                            <a:solidFill>
                              <a:srgbClr val="0070C0"/>
                            </a:solidFill>
                            <a:latin typeface="Cambria Math" panose="02040503050406030204" pitchFamily="18" charset="0"/>
                          </a:rPr>
                          <m:t>𝒂</m:t>
                        </m:r>
                        <m:r>
                          <a:rPr lang="en-US" b="1" i="1" smtClean="0">
                            <a:solidFill>
                              <a:srgbClr val="0070C0"/>
                            </a:solidFill>
                            <a:latin typeface="Cambria Math" panose="02040503050406030204" pitchFamily="18" charset="0"/>
                          </a:rPr>
                          <m:t>+</m:t>
                        </m:r>
                        <m:r>
                          <a:rPr lang="en-US" b="1" i="1" smtClean="0">
                            <a:solidFill>
                              <a:srgbClr val="0070C0"/>
                            </a:solidFill>
                            <a:latin typeface="Cambria Math" panose="02040503050406030204" pitchFamily="18" charset="0"/>
                          </a:rPr>
                          <m:t>𝒃</m:t>
                        </m:r>
                      </m:den>
                    </m:f>
                    <m:r>
                      <a:rPr lang="en-US" b="1" i="1" smtClean="0">
                        <a:solidFill>
                          <a:srgbClr val="0070C0"/>
                        </a:solidFill>
                        <a:latin typeface="Cambria Math" panose="02040503050406030204" pitchFamily="18" charset="0"/>
                      </a:rPr>
                      <m:t> </m:t>
                    </m:r>
                  </m:oMath>
                </a14:m>
                <a:endParaRPr lang="en-US" b="1" dirty="0" smtClean="0">
                  <a:solidFill>
                    <a:srgbClr val="0070C0"/>
                  </a:solidFill>
                </a:endParaRPr>
              </a:p>
              <a:p>
                <a:pPr lvl="1"/>
                <a:r>
                  <a:rPr lang="en-US" b="1" dirty="0" smtClean="0">
                    <a:solidFill>
                      <a:srgbClr val="0070C0"/>
                    </a:solidFill>
                  </a:rPr>
                  <a:t>then A is the better choice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1882" t="-2941" r="-353"/>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457427" y="1339144"/>
            <a:ext cx="2673126" cy="1443076"/>
          </a:xfrm>
          <a:prstGeom prst="rect">
            <a:avLst/>
          </a:prstGeom>
        </p:spPr>
      </p:pic>
      <p:pic>
        <p:nvPicPr>
          <p:cNvPr id="6" name="Picture 5"/>
          <p:cNvPicPr>
            <a:picLocks noChangeAspect="1"/>
          </p:cNvPicPr>
          <p:nvPr/>
        </p:nvPicPr>
        <p:blipFill>
          <a:blip r:embed="rId4"/>
          <a:stretch>
            <a:fillRect/>
          </a:stretch>
        </p:blipFill>
        <p:spPr>
          <a:xfrm>
            <a:off x="6381559" y="2913731"/>
            <a:ext cx="4891219" cy="3597450"/>
          </a:xfrm>
          <a:prstGeom prst="rect">
            <a:avLst/>
          </a:prstGeom>
        </p:spPr>
      </p:pic>
      <p:sp>
        <p:nvSpPr>
          <p:cNvPr id="7" name="TextBox 6"/>
          <p:cNvSpPr txBox="1"/>
          <p:nvPr/>
        </p:nvSpPr>
        <p:spPr>
          <a:xfrm>
            <a:off x="757989" y="6232093"/>
            <a:ext cx="9785051" cy="461665"/>
          </a:xfrm>
          <a:prstGeom prst="rect">
            <a:avLst/>
          </a:prstGeom>
          <a:solidFill>
            <a:srgbClr val="FFFF00"/>
          </a:solidFill>
        </p:spPr>
        <p:txBody>
          <a:bodyPr wrap="none" rtlCol="0">
            <a:spAutoFit/>
          </a:bodyPr>
          <a:lstStyle/>
          <a:p>
            <a:r>
              <a:rPr lang="en-US" sz="2400" dirty="0" smtClean="0">
                <a:solidFill>
                  <a:srgbClr val="FF0000"/>
                </a:solidFill>
              </a:rPr>
              <a:t>If a q=b/(</a:t>
            </a:r>
            <a:r>
              <a:rPr lang="en-US" sz="2400" dirty="0" err="1" smtClean="0">
                <a:solidFill>
                  <a:srgbClr val="FF0000"/>
                </a:solidFill>
              </a:rPr>
              <a:t>b+a</a:t>
            </a:r>
            <a:r>
              <a:rPr lang="en-US" sz="2400" dirty="0" smtClean="0">
                <a:solidFill>
                  <a:srgbClr val="FF0000"/>
                </a:solidFill>
              </a:rPr>
              <a:t>) fraction of your neighbors use A then you should too</a:t>
            </a:r>
            <a:endParaRPr lang="en-US" sz="2400" dirty="0">
              <a:solidFill>
                <a:srgbClr val="FF0000"/>
              </a:solidFill>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8" name="Slide Number Placeholder 7"/>
          <p:cNvSpPr>
            <a:spLocks noGrp="1"/>
          </p:cNvSpPr>
          <p:nvPr>
            <p:ph type="sldNum" sz="quarter" idx="12"/>
          </p:nvPr>
        </p:nvSpPr>
        <p:spPr/>
        <p:txBody>
          <a:bodyPr/>
          <a:lstStyle/>
          <a:p>
            <a:fld id="{172BB277-5B63-44FF-8B55-E9F47E215084}" type="slidenum">
              <a:rPr lang="en-US" smtClean="0"/>
              <a:t>109</a:t>
            </a:fld>
            <a:endParaRPr lang="en-US"/>
          </a:p>
        </p:txBody>
      </p:sp>
    </p:spTree>
    <p:extLst>
      <p:ext uri="{BB962C8B-B14F-4D97-AF65-F5344CB8AC3E}">
        <p14:creationId xmlns:p14="http://schemas.microsoft.com/office/powerpoint/2010/main" val="566804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Forming Friendships</a:t>
            </a:r>
            <a:endParaRPr lang="en-US" dirty="0"/>
          </a:p>
        </p:txBody>
      </p:sp>
      <p:sp>
        <p:nvSpPr>
          <p:cNvPr id="3" name="Content Placeholder 2"/>
          <p:cNvSpPr>
            <a:spLocks noGrp="1"/>
          </p:cNvSpPr>
          <p:nvPr>
            <p:ph sz="half" idx="1"/>
          </p:nvPr>
        </p:nvSpPr>
        <p:spPr/>
        <p:txBody>
          <a:bodyPr/>
          <a:lstStyle/>
          <a:p>
            <a:r>
              <a:rPr lang="en-US" dirty="0" smtClean="0"/>
              <a:t>How do Friendships form?</a:t>
            </a: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11</a:t>
            </a:fld>
            <a:endParaRPr lang="en-US"/>
          </a:p>
        </p:txBody>
      </p:sp>
    </p:spTree>
    <p:extLst>
      <p:ext uri="{BB962C8B-B14F-4D97-AF65-F5344CB8AC3E}">
        <p14:creationId xmlns:p14="http://schemas.microsoft.com/office/powerpoint/2010/main" val="23153121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94" y="166605"/>
            <a:ext cx="10515600" cy="540494"/>
          </a:xfrm>
        </p:spPr>
        <p:txBody>
          <a:bodyPr>
            <a:normAutofit fontScale="90000"/>
          </a:bodyPr>
          <a:lstStyle/>
          <a:p>
            <a:r>
              <a:rPr lang="en-US" sz="4000" dirty="0" smtClean="0"/>
              <a:t>Cascading </a:t>
            </a:r>
            <a:r>
              <a:rPr lang="en-US" sz="4000" dirty="0" err="1" smtClean="0"/>
              <a:t>Behaviour</a:t>
            </a:r>
            <a:endParaRPr lang="en-US" sz="4000" dirty="0"/>
          </a:p>
        </p:txBody>
      </p:sp>
      <p:pic>
        <p:nvPicPr>
          <p:cNvPr id="5" name="Picture 4"/>
          <p:cNvPicPr>
            <a:picLocks noChangeAspect="1"/>
          </p:cNvPicPr>
          <p:nvPr/>
        </p:nvPicPr>
        <p:blipFill>
          <a:blip r:embed="rId2"/>
          <a:stretch>
            <a:fillRect/>
          </a:stretch>
        </p:blipFill>
        <p:spPr>
          <a:xfrm>
            <a:off x="3571404" y="707099"/>
            <a:ext cx="6971636" cy="5426242"/>
          </a:xfrm>
          <a:prstGeom prst="rect">
            <a:avLst/>
          </a:prstGeom>
        </p:spPr>
      </p:pic>
      <p:sp>
        <p:nvSpPr>
          <p:cNvPr id="6" name="TextBox 5"/>
          <p:cNvSpPr txBox="1"/>
          <p:nvPr/>
        </p:nvSpPr>
        <p:spPr>
          <a:xfrm>
            <a:off x="613611" y="1714499"/>
            <a:ext cx="2075447" cy="830997"/>
          </a:xfrm>
          <a:prstGeom prst="rect">
            <a:avLst/>
          </a:prstGeom>
          <a:solidFill>
            <a:srgbClr val="FFFF00"/>
          </a:solidFill>
        </p:spPr>
        <p:txBody>
          <a:bodyPr wrap="square" rtlCol="0">
            <a:spAutoFit/>
          </a:bodyPr>
          <a:lstStyle/>
          <a:p>
            <a:r>
              <a:rPr lang="en-US" sz="2400" dirty="0" smtClean="0">
                <a:solidFill>
                  <a:srgbClr val="FF0000"/>
                </a:solidFill>
              </a:rPr>
              <a:t>a=3, b=2, q=2/5</a:t>
            </a:r>
            <a:endParaRPr lang="en-US" sz="2400" dirty="0">
              <a:solidFill>
                <a:srgbClr val="FF0000"/>
              </a:solidFill>
            </a:endParaRPr>
          </a:p>
        </p:txBody>
      </p:sp>
      <p:sp>
        <p:nvSpPr>
          <p:cNvPr id="7" name="TextBox 6"/>
          <p:cNvSpPr txBox="1"/>
          <p:nvPr/>
        </p:nvSpPr>
        <p:spPr>
          <a:xfrm>
            <a:off x="757989" y="6232093"/>
            <a:ext cx="11508279" cy="523220"/>
          </a:xfrm>
          <a:prstGeom prst="rect">
            <a:avLst/>
          </a:prstGeom>
          <a:solidFill>
            <a:srgbClr val="FFFF00"/>
          </a:solidFill>
        </p:spPr>
        <p:txBody>
          <a:bodyPr wrap="none" rtlCol="0">
            <a:spAutoFit/>
          </a:bodyPr>
          <a:lstStyle/>
          <a:p>
            <a:r>
              <a:rPr lang="en-US" sz="2800" dirty="0" smtClean="0">
                <a:solidFill>
                  <a:srgbClr val="FF0000"/>
                </a:solidFill>
              </a:rPr>
              <a:t>If a q=b/(</a:t>
            </a:r>
            <a:r>
              <a:rPr lang="en-US" sz="2800" dirty="0" err="1" smtClean="0">
                <a:solidFill>
                  <a:srgbClr val="FF0000"/>
                </a:solidFill>
              </a:rPr>
              <a:t>b+a</a:t>
            </a:r>
            <a:r>
              <a:rPr lang="en-US" sz="2800" dirty="0" smtClean="0">
                <a:solidFill>
                  <a:srgbClr val="FF0000"/>
                </a:solidFill>
              </a:rPr>
              <a:t>) fraction of your neighbors use A then you should too</a:t>
            </a:r>
            <a:endParaRPr lang="en-US" sz="2800"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110</a:t>
            </a:fld>
            <a:endParaRPr lang="en-US"/>
          </a:p>
        </p:txBody>
      </p:sp>
    </p:spTree>
    <p:extLst>
      <p:ext uri="{BB962C8B-B14F-4D97-AF65-F5344CB8AC3E}">
        <p14:creationId xmlns:p14="http://schemas.microsoft.com/office/powerpoint/2010/main" val="23157460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75121" cy="1325563"/>
          </a:xfrm>
        </p:spPr>
        <p:txBody>
          <a:bodyPr/>
          <a:lstStyle/>
          <a:p>
            <a:r>
              <a:rPr lang="en-US" dirty="0" smtClean="0"/>
              <a:t>The cascade can STOP</a:t>
            </a:r>
            <a:endParaRPr lang="en-US" dirty="0"/>
          </a:p>
        </p:txBody>
      </p:sp>
      <p:pic>
        <p:nvPicPr>
          <p:cNvPr id="5" name="Picture 4"/>
          <p:cNvPicPr>
            <a:picLocks noChangeAspect="1"/>
          </p:cNvPicPr>
          <p:nvPr/>
        </p:nvPicPr>
        <p:blipFill>
          <a:blip r:embed="rId2"/>
          <a:stretch>
            <a:fillRect/>
          </a:stretch>
        </p:blipFill>
        <p:spPr>
          <a:xfrm>
            <a:off x="4576050" y="276903"/>
            <a:ext cx="5382558" cy="6705645"/>
          </a:xfrm>
          <a:prstGeom prst="rect">
            <a:avLst/>
          </a:prstGeom>
        </p:spPr>
      </p:pic>
      <p:sp>
        <p:nvSpPr>
          <p:cNvPr id="8" name="Oval 7"/>
          <p:cNvSpPr/>
          <p:nvPr/>
        </p:nvSpPr>
        <p:spPr>
          <a:xfrm>
            <a:off x="6037729" y="3664323"/>
            <a:ext cx="2366682" cy="1559859"/>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111</a:t>
            </a:fld>
            <a:endParaRPr lang="en-US"/>
          </a:p>
        </p:txBody>
      </p:sp>
    </p:spTree>
    <p:extLst>
      <p:ext uri="{BB962C8B-B14F-4D97-AF65-F5344CB8AC3E}">
        <p14:creationId xmlns:p14="http://schemas.microsoft.com/office/powerpoint/2010/main" val="16356585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Density and Clusters</a:t>
            </a:r>
            <a:endParaRPr lang="en-US" dirty="0"/>
          </a:p>
        </p:txBody>
      </p:sp>
      <p:pic>
        <p:nvPicPr>
          <p:cNvPr id="5" name="Content Placeholder 4"/>
          <p:cNvPicPr>
            <a:picLocks noGrp="1" noChangeAspect="1"/>
          </p:cNvPicPr>
          <p:nvPr>
            <p:ph sz="half" idx="1"/>
          </p:nvPr>
        </p:nvPicPr>
        <p:blipFill>
          <a:blip r:embed="rId2"/>
          <a:stretch>
            <a:fillRect/>
          </a:stretch>
        </p:blipFill>
        <p:spPr>
          <a:xfrm>
            <a:off x="1887158" y="1589928"/>
            <a:ext cx="7590289" cy="2215590"/>
          </a:xfrm>
          <a:prstGeom prst="rect">
            <a:avLst/>
          </a:prstGeom>
        </p:spPr>
      </p:pic>
      <p:sp>
        <p:nvSpPr>
          <p:cNvPr id="7" name="TextBox 6"/>
          <p:cNvSpPr txBox="1"/>
          <p:nvPr/>
        </p:nvSpPr>
        <p:spPr>
          <a:xfrm>
            <a:off x="2157815" y="4392835"/>
            <a:ext cx="8529899" cy="1754326"/>
          </a:xfrm>
          <a:prstGeom prst="rect">
            <a:avLst/>
          </a:prstGeom>
          <a:solidFill>
            <a:srgbClr val="FFFF00"/>
          </a:solidFill>
        </p:spPr>
        <p:txBody>
          <a:bodyPr wrap="none" rtlCol="0">
            <a:spAutoFit/>
          </a:bodyPr>
          <a:lstStyle/>
          <a:p>
            <a:r>
              <a:rPr lang="en-US" sz="2800" dirty="0" smtClean="0">
                <a:solidFill>
                  <a:srgbClr val="FF0000"/>
                </a:solidFill>
              </a:rPr>
              <a:t>A cluster of density p is a set of nodes such that </a:t>
            </a:r>
          </a:p>
          <a:p>
            <a:r>
              <a:rPr lang="en-US" sz="2800" dirty="0" smtClean="0">
                <a:solidFill>
                  <a:srgbClr val="FF0000"/>
                </a:solidFill>
              </a:rPr>
              <a:t>each node in the set has at least a fraction p</a:t>
            </a:r>
          </a:p>
          <a:p>
            <a:r>
              <a:rPr lang="en-US" sz="2800" dirty="0" smtClean="0">
                <a:solidFill>
                  <a:srgbClr val="FF0000"/>
                </a:solidFill>
              </a:rPr>
              <a:t>of it’s network neighbors in the set</a:t>
            </a:r>
            <a:endParaRPr lang="en-US" sz="2800" dirty="0">
              <a:solidFill>
                <a:srgbClr val="FF0000"/>
              </a:solidFill>
            </a:endParaRPr>
          </a:p>
          <a:p>
            <a:r>
              <a:rPr lang="en-US" sz="2400" dirty="0" smtClean="0">
                <a:solidFill>
                  <a:srgbClr val="FF0000"/>
                </a:solidFill>
              </a:rPr>
              <a:t>Above: 3 4-node clusters, each of density 2/3.</a:t>
            </a:r>
            <a:endParaRPr lang="en-US" sz="2400"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112</a:t>
            </a:fld>
            <a:endParaRPr lang="en-US"/>
          </a:p>
        </p:txBody>
      </p:sp>
    </p:spTree>
    <p:extLst>
      <p:ext uri="{BB962C8B-B14F-4D97-AF65-F5344CB8AC3E}">
        <p14:creationId xmlns:p14="http://schemas.microsoft.com/office/powerpoint/2010/main" val="42054592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Clusters are (the only) obstacles to Cascades </a:t>
            </a:r>
            <a:endParaRPr lang="en-US" dirty="0"/>
          </a:p>
        </p:txBody>
      </p:sp>
      <p:sp>
        <p:nvSpPr>
          <p:cNvPr id="3" name="Content Placeholder 2"/>
          <p:cNvSpPr>
            <a:spLocks noGrp="1"/>
          </p:cNvSpPr>
          <p:nvPr>
            <p:ph sz="half" idx="1"/>
          </p:nvPr>
        </p:nvSpPr>
        <p:spPr/>
        <p:txBody>
          <a:bodyPr>
            <a:normAutofit fontScale="92500"/>
          </a:bodyPr>
          <a:lstStyle/>
          <a:p>
            <a:r>
              <a:rPr lang="en-US" dirty="0" smtClean="0">
                <a:solidFill>
                  <a:srgbClr val="FF0000"/>
                </a:solidFill>
              </a:rPr>
              <a:t>The two clusters have density 2/3</a:t>
            </a:r>
          </a:p>
          <a:p>
            <a:r>
              <a:rPr lang="en-US" dirty="0" smtClean="0">
                <a:solidFill>
                  <a:srgbClr val="FF0000"/>
                </a:solidFill>
              </a:rPr>
              <a:t>Remember q=2/5</a:t>
            </a:r>
          </a:p>
          <a:p>
            <a:r>
              <a:rPr lang="en-US" dirty="0" smtClean="0">
                <a:solidFill>
                  <a:srgbClr val="0070C0"/>
                </a:solidFill>
              </a:rPr>
              <a:t>Theorem: </a:t>
            </a:r>
          </a:p>
          <a:p>
            <a:pPr lvl="1"/>
            <a:r>
              <a:rPr lang="en-US" dirty="0" smtClean="0">
                <a:solidFill>
                  <a:srgbClr val="0070C0"/>
                </a:solidFill>
              </a:rPr>
              <a:t>If the remaining network has a cluster of density greater than 1-q, there is no complete cascade</a:t>
            </a:r>
          </a:p>
          <a:p>
            <a:pPr lvl="1"/>
            <a:r>
              <a:rPr lang="en-US" dirty="0" smtClean="0">
                <a:solidFill>
                  <a:srgbClr val="0070C0"/>
                </a:solidFill>
              </a:rPr>
              <a:t>Whenever there is no complete cascade, the remaining network must contain a cluster of density greater than 1-q</a:t>
            </a:r>
          </a:p>
        </p:txBody>
      </p:sp>
      <p:pic>
        <p:nvPicPr>
          <p:cNvPr id="5" name="Picture 4"/>
          <p:cNvPicPr>
            <a:picLocks noChangeAspect="1"/>
          </p:cNvPicPr>
          <p:nvPr/>
        </p:nvPicPr>
        <p:blipFill>
          <a:blip r:embed="rId2"/>
          <a:stretch>
            <a:fillRect/>
          </a:stretch>
        </p:blipFill>
        <p:spPr>
          <a:xfrm>
            <a:off x="5928624" y="1825625"/>
            <a:ext cx="6923809" cy="4428571"/>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113</a:t>
            </a:fld>
            <a:endParaRPr lang="en-US"/>
          </a:p>
        </p:txBody>
      </p:sp>
    </p:spTree>
    <p:extLst>
      <p:ext uri="{BB962C8B-B14F-4D97-AF65-F5344CB8AC3E}">
        <p14:creationId xmlns:p14="http://schemas.microsoft.com/office/powerpoint/2010/main" val="9482609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a:t>
            </a:r>
            <a:endParaRPr lang="en-US" dirty="0"/>
          </a:p>
        </p:txBody>
      </p:sp>
      <p:pic>
        <p:nvPicPr>
          <p:cNvPr id="5" name="Picture 4"/>
          <p:cNvPicPr>
            <a:picLocks noChangeAspect="1"/>
          </p:cNvPicPr>
          <p:nvPr/>
        </p:nvPicPr>
        <p:blipFill>
          <a:blip r:embed="rId2"/>
          <a:stretch>
            <a:fillRect/>
          </a:stretch>
        </p:blipFill>
        <p:spPr>
          <a:xfrm>
            <a:off x="10926" y="1606933"/>
            <a:ext cx="5000000" cy="3742857"/>
          </a:xfrm>
          <a:prstGeom prst="rect">
            <a:avLst/>
          </a:prstGeom>
        </p:spPr>
      </p:pic>
      <p:pic>
        <p:nvPicPr>
          <p:cNvPr id="6" name="Picture 5"/>
          <p:cNvPicPr>
            <a:picLocks noChangeAspect="1"/>
          </p:cNvPicPr>
          <p:nvPr/>
        </p:nvPicPr>
        <p:blipFill>
          <a:blip r:embed="rId3"/>
          <a:stretch>
            <a:fillRect/>
          </a:stretch>
        </p:blipFill>
        <p:spPr>
          <a:xfrm>
            <a:off x="5010927" y="1540267"/>
            <a:ext cx="7012752" cy="3876190"/>
          </a:xfrm>
          <a:prstGeom prst="rect">
            <a:avLst/>
          </a:prstGeom>
        </p:spPr>
      </p:pic>
      <p:sp>
        <p:nvSpPr>
          <p:cNvPr id="7" name="TextBox 6"/>
          <p:cNvSpPr txBox="1"/>
          <p:nvPr/>
        </p:nvSpPr>
        <p:spPr>
          <a:xfrm>
            <a:off x="4701954" y="612727"/>
            <a:ext cx="7220246" cy="707886"/>
          </a:xfrm>
          <a:prstGeom prst="rect">
            <a:avLst/>
          </a:prstGeom>
          <a:solidFill>
            <a:srgbClr val="FFFF00"/>
          </a:solidFill>
        </p:spPr>
        <p:txBody>
          <a:bodyPr wrap="none" rtlCol="0">
            <a:spAutoFit/>
          </a:bodyPr>
          <a:lstStyle/>
          <a:p>
            <a:r>
              <a:rPr lang="en-US" sz="2000" dirty="0" smtClean="0">
                <a:solidFill>
                  <a:srgbClr val="FF0000"/>
                </a:solidFill>
              </a:rPr>
              <a:t>Those that don’t switch must have a fraction &gt; 1-q amongst</a:t>
            </a:r>
          </a:p>
          <a:p>
            <a:r>
              <a:rPr lang="en-US" sz="2000" dirty="0" smtClean="0">
                <a:solidFill>
                  <a:srgbClr val="FF0000"/>
                </a:solidFill>
              </a:rPr>
              <a:t>those that don’t switch</a:t>
            </a:r>
            <a:endParaRPr lang="en-US" sz="2000" dirty="0">
              <a:solidFill>
                <a:srgbClr val="FF0000"/>
              </a:solidFill>
            </a:endParaRPr>
          </a:p>
        </p:txBody>
      </p:sp>
      <p:sp>
        <p:nvSpPr>
          <p:cNvPr id="8" name="TextBox 7"/>
          <p:cNvSpPr txBox="1"/>
          <p:nvPr/>
        </p:nvSpPr>
        <p:spPr>
          <a:xfrm>
            <a:off x="165546" y="5213455"/>
            <a:ext cx="7051930" cy="1015663"/>
          </a:xfrm>
          <a:prstGeom prst="rect">
            <a:avLst/>
          </a:prstGeom>
          <a:solidFill>
            <a:srgbClr val="FFFF00"/>
          </a:solidFill>
        </p:spPr>
        <p:txBody>
          <a:bodyPr wrap="none" rtlCol="0">
            <a:spAutoFit/>
          </a:bodyPr>
          <a:lstStyle/>
          <a:p>
            <a:r>
              <a:rPr lang="en-US" sz="2000" smtClean="0">
                <a:solidFill>
                  <a:srgbClr val="FF0000"/>
                </a:solidFill>
              </a:rPr>
              <a:t>v has a 1-q fraction of it’s neighbors amongst those that</a:t>
            </a:r>
          </a:p>
          <a:p>
            <a:r>
              <a:rPr lang="en-US" sz="2000" smtClean="0">
                <a:solidFill>
                  <a:srgbClr val="FF0000"/>
                </a:solidFill>
              </a:rPr>
              <a:t>did not switch, ergo, less than a q fraction amongst those</a:t>
            </a:r>
          </a:p>
          <a:p>
            <a:r>
              <a:rPr lang="en-US" sz="2000" smtClean="0">
                <a:solidFill>
                  <a:srgbClr val="FF0000"/>
                </a:solidFill>
              </a:rPr>
              <a:t>that did switch</a:t>
            </a:r>
            <a:endParaRPr lang="en-US" sz="2000"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114</a:t>
            </a:fld>
            <a:endParaRPr lang="en-US"/>
          </a:p>
        </p:txBody>
      </p:sp>
    </p:spTree>
    <p:extLst>
      <p:ext uri="{BB962C8B-B14F-4D97-AF65-F5344CB8AC3E}">
        <p14:creationId xmlns:p14="http://schemas.microsoft.com/office/powerpoint/2010/main" val="374878328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 Ties</a:t>
            </a:r>
            <a:endParaRPr lang="en-US" dirty="0"/>
          </a:p>
        </p:txBody>
      </p:sp>
      <p:sp>
        <p:nvSpPr>
          <p:cNvPr id="3" name="Content Placeholder 2"/>
          <p:cNvSpPr>
            <a:spLocks noGrp="1"/>
          </p:cNvSpPr>
          <p:nvPr>
            <p:ph sz="half" idx="1"/>
          </p:nvPr>
        </p:nvSpPr>
        <p:spPr/>
        <p:txBody>
          <a:bodyPr/>
          <a:lstStyle/>
          <a:p>
            <a:r>
              <a:rPr lang="en-US" dirty="0" smtClean="0"/>
              <a:t>Will be useful for information flow</a:t>
            </a:r>
          </a:p>
          <a:p>
            <a:r>
              <a:rPr lang="en-US" dirty="0" smtClean="0"/>
              <a:t>Will not be a conduit for high threshold innovation</a:t>
            </a: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115</a:t>
            </a:fld>
            <a:endParaRPr lang="en-US"/>
          </a:p>
        </p:txBody>
      </p:sp>
      <p:sp>
        <p:nvSpPr>
          <p:cNvPr id="7" name="AutoShape 2" descr="Displaying photo 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isplaying photo 1.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Displaying photo 1.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993" y="1032096"/>
            <a:ext cx="6480885" cy="379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2661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Extensions to Cascade Model</a:t>
            </a:r>
            <a:endParaRPr lang="en-US" dirty="0"/>
          </a:p>
        </p:txBody>
      </p:sp>
      <p:sp>
        <p:nvSpPr>
          <p:cNvPr id="3" name="Content Placeholder 2"/>
          <p:cNvSpPr>
            <a:spLocks noGrp="1"/>
          </p:cNvSpPr>
          <p:nvPr>
            <p:ph sz="half" idx="1"/>
          </p:nvPr>
        </p:nvSpPr>
        <p:spPr/>
        <p:txBody>
          <a:bodyPr/>
          <a:lstStyle/>
          <a:p>
            <a:r>
              <a:rPr lang="en-US" dirty="0" err="1" smtClean="0"/>
              <a:t>Hetrogeneous</a:t>
            </a:r>
            <a:r>
              <a:rPr lang="en-US" dirty="0" smtClean="0"/>
              <a:t> Thresholds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lstStyle/>
              <a:p>
                <a:r>
                  <a:rPr lang="en-US" dirty="0" smtClean="0">
                    <a:solidFill>
                      <a:srgbClr val="FF0000"/>
                    </a:solidFill>
                  </a:rPr>
                  <a:t>A is a better choice for v if a </a:t>
                </a:r>
                <a14:m>
                  <m:oMath xmlns:m="http://schemas.openxmlformats.org/officeDocument/2006/math">
                    <m:sSub>
                      <m:sSubPr>
                        <m:ctrlPr>
                          <a:rPr lang="en-US" b="0" i="1" smtClean="0">
                            <a:solidFill>
                              <a:srgbClr val="FF0000"/>
                            </a:solidFill>
                            <a:latin typeface="Cambria Math"/>
                          </a:rPr>
                        </m:ctrlPr>
                      </m:sSubPr>
                      <m:e>
                        <m:r>
                          <m:rPr>
                            <m:sty m:val="p"/>
                          </m:rPr>
                          <a:rPr lang="en-US" b="0" i="0" smtClean="0">
                            <a:solidFill>
                              <a:srgbClr val="FF0000"/>
                            </a:solidFill>
                            <a:latin typeface="Cambria Math"/>
                          </a:rPr>
                          <m:t>q</m:t>
                        </m:r>
                      </m:e>
                      <m:sub>
                        <m:r>
                          <m:rPr>
                            <m:sty m:val="p"/>
                          </m:rPr>
                          <a:rPr lang="en-US" b="0" i="0" smtClean="0">
                            <a:solidFill>
                              <a:srgbClr val="FF0000"/>
                            </a:solidFill>
                            <a:latin typeface="Cambria Math"/>
                          </a:rPr>
                          <m:t>v</m:t>
                        </m:r>
                      </m:sub>
                    </m:sSub>
                    <m:r>
                      <a:rPr lang="en-US" b="0" i="0" smtClean="0">
                        <a:solidFill>
                          <a:srgbClr val="FF0000"/>
                        </a:solidFill>
                        <a:latin typeface="Cambria Math"/>
                      </a:rPr>
                      <m:t>=</m:t>
                    </m:r>
                    <m:f>
                      <m:fPr>
                        <m:ctrlPr>
                          <a:rPr lang="en-US" b="0" i="1" smtClean="0">
                            <a:solidFill>
                              <a:srgbClr val="FF0000"/>
                            </a:solidFill>
                            <a:latin typeface="Cambria Math"/>
                          </a:rPr>
                        </m:ctrlPr>
                      </m:fPr>
                      <m:num>
                        <m:sSub>
                          <m:sSubPr>
                            <m:ctrlPr>
                              <a:rPr lang="en-US" b="0" i="1" smtClean="0">
                                <a:solidFill>
                                  <a:srgbClr val="FF0000"/>
                                </a:solidFill>
                                <a:latin typeface="Cambria Math"/>
                              </a:rPr>
                            </m:ctrlPr>
                          </m:sSubPr>
                          <m:e>
                            <m:r>
                              <a:rPr lang="en-US" b="0" i="1" smtClean="0">
                                <a:solidFill>
                                  <a:srgbClr val="FF0000"/>
                                </a:solidFill>
                                <a:latin typeface="Cambria Math"/>
                              </a:rPr>
                              <m:t>𝑏</m:t>
                            </m:r>
                          </m:e>
                          <m:sub>
                            <m:r>
                              <a:rPr lang="en-US" b="0" i="1" smtClean="0">
                                <a:solidFill>
                                  <a:srgbClr val="FF0000"/>
                                </a:solidFill>
                                <a:latin typeface="Cambria Math"/>
                              </a:rPr>
                              <m:t>𝑣</m:t>
                            </m:r>
                          </m:sub>
                        </m:sSub>
                      </m:num>
                      <m:den>
                        <m:sSub>
                          <m:sSubPr>
                            <m:ctrlPr>
                              <a:rPr lang="en-US" b="0" i="1" smtClean="0">
                                <a:solidFill>
                                  <a:srgbClr val="FF0000"/>
                                </a:solidFill>
                                <a:latin typeface="Cambria Math"/>
                              </a:rPr>
                            </m:ctrlPr>
                          </m:sSubPr>
                          <m:e>
                            <m:r>
                              <a:rPr lang="en-US" b="0" i="1" smtClean="0">
                                <a:solidFill>
                                  <a:srgbClr val="FF0000"/>
                                </a:solidFill>
                                <a:latin typeface="Cambria Math"/>
                              </a:rPr>
                              <m:t>𝑎</m:t>
                            </m:r>
                          </m:e>
                          <m:sub>
                            <m:r>
                              <a:rPr lang="en-US" b="0" i="1" smtClean="0">
                                <a:solidFill>
                                  <a:srgbClr val="FF0000"/>
                                </a:solidFill>
                                <a:latin typeface="Cambria Math"/>
                              </a:rPr>
                              <m:t>𝑣</m:t>
                            </m:r>
                          </m:sub>
                        </m:sSub>
                        <m:r>
                          <a:rPr lang="en-US" b="0" i="1" smtClean="0">
                            <a:solidFill>
                              <a:srgbClr val="FF0000"/>
                            </a:solidFill>
                            <a:latin typeface="Cambria Math"/>
                          </a:rPr>
                          <m:t>+</m:t>
                        </m:r>
                        <m:sSub>
                          <m:sSubPr>
                            <m:ctrlPr>
                              <a:rPr lang="en-US" b="0" i="1" smtClean="0">
                                <a:solidFill>
                                  <a:srgbClr val="FF0000"/>
                                </a:solidFill>
                                <a:latin typeface="Cambria Math"/>
                              </a:rPr>
                            </m:ctrlPr>
                          </m:sSubPr>
                          <m:e>
                            <m:r>
                              <a:rPr lang="en-US" b="0" i="1" smtClean="0">
                                <a:solidFill>
                                  <a:srgbClr val="FF0000"/>
                                </a:solidFill>
                                <a:latin typeface="Cambria Math"/>
                              </a:rPr>
                              <m:t>𝑏</m:t>
                            </m:r>
                          </m:e>
                          <m:sub>
                            <m:r>
                              <a:rPr lang="en-US" b="0" i="1" smtClean="0">
                                <a:solidFill>
                                  <a:srgbClr val="FF0000"/>
                                </a:solidFill>
                                <a:latin typeface="Cambria Math"/>
                              </a:rPr>
                              <m:t>𝑣</m:t>
                            </m:r>
                          </m:sub>
                        </m:sSub>
                      </m:den>
                    </m:f>
                  </m:oMath>
                </a14:m>
                <a:r>
                  <a:rPr lang="en-US" dirty="0" smtClean="0">
                    <a:solidFill>
                      <a:srgbClr val="FF0000"/>
                    </a:solidFill>
                  </a:rPr>
                  <a:t>  fraction of it’s neighbors use A</a:t>
                </a:r>
                <a:endParaRPr lang="en-US" dirty="0">
                  <a:solidFill>
                    <a:srgbClr val="FF0000"/>
                  </a:solidFill>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1">
                <a:blip r:embed="rId2"/>
                <a:stretch>
                  <a:fillRect l="-2118" t="-2381" r="-152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116</a:t>
            </a:fld>
            <a:endParaRPr lang="en-US"/>
          </a:p>
        </p:txBody>
      </p:sp>
      <p:pic>
        <p:nvPicPr>
          <p:cNvPr id="2050" name="Picture 2" descr="C:\Users\fiat\Dropbox\Erice\New Pictures\photo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762" y="2476899"/>
            <a:ext cx="4161596" cy="180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9854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Cascades with </a:t>
            </a:r>
            <a:br>
              <a:rPr lang="en-US" dirty="0" smtClean="0"/>
            </a:br>
            <a:r>
              <a:rPr lang="en-US" dirty="0" smtClean="0"/>
              <a:t>Different thresholds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pPr marL="0" indent="0">
                  <a:buNone/>
                </a:pPr>
                <a:r>
                  <a:rPr lang="en-US" dirty="0" smtClean="0">
                    <a:solidFill>
                      <a:srgbClr val="0070C0"/>
                    </a:solidFill>
                  </a:rPr>
                  <a:t>A blocking cluster in the network is a set of nodes for which each node v has more than a </a:t>
                </a:r>
                <a14:m>
                  <m:oMath xmlns:m="http://schemas.openxmlformats.org/officeDocument/2006/math">
                    <m:r>
                      <a:rPr lang="en-US" b="0" i="1" smtClean="0">
                        <a:solidFill>
                          <a:srgbClr val="0070C0"/>
                        </a:solidFill>
                        <a:latin typeface="Cambria Math"/>
                      </a:rPr>
                      <m:t>1−</m:t>
                    </m:r>
                    <m:sSub>
                      <m:sSubPr>
                        <m:ctrlPr>
                          <a:rPr lang="en-US" b="0" i="1" smtClean="0">
                            <a:solidFill>
                              <a:srgbClr val="0070C0"/>
                            </a:solidFill>
                            <a:latin typeface="Cambria Math"/>
                          </a:rPr>
                        </m:ctrlPr>
                      </m:sSubPr>
                      <m:e>
                        <m:r>
                          <a:rPr lang="en-US" b="0" i="1" smtClean="0">
                            <a:solidFill>
                              <a:srgbClr val="0070C0"/>
                            </a:solidFill>
                            <a:latin typeface="Cambria Math"/>
                          </a:rPr>
                          <m:t>𝑞</m:t>
                        </m:r>
                      </m:e>
                      <m:sub>
                        <m:r>
                          <a:rPr lang="en-US" b="0" i="1" smtClean="0">
                            <a:solidFill>
                              <a:srgbClr val="0070C0"/>
                            </a:solidFill>
                            <a:latin typeface="Cambria Math"/>
                          </a:rPr>
                          <m:t>𝑣</m:t>
                        </m:r>
                      </m:sub>
                    </m:sSub>
                  </m:oMath>
                </a14:m>
                <a:r>
                  <a:rPr lang="en-US" dirty="0" smtClean="0">
                    <a:solidFill>
                      <a:srgbClr val="0070C0"/>
                    </a:solidFill>
                  </a:rPr>
                  <a:t> fraction of it’s neighbors in the set</a:t>
                </a:r>
                <a:endParaRPr lang="en-US"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2"/>
                <a:stretch>
                  <a:fillRect l="-2471" t="-2381" r="-117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117</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527" y="120392"/>
            <a:ext cx="4588929" cy="637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36749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Thresholds and Collective Action</a:t>
            </a:r>
            <a:endParaRPr lang="en-US" dirty="0"/>
          </a:p>
        </p:txBody>
      </p:sp>
      <p:sp>
        <p:nvSpPr>
          <p:cNvPr id="3" name="Content Placeholder 2"/>
          <p:cNvSpPr>
            <a:spLocks noGrp="1"/>
          </p:cNvSpPr>
          <p:nvPr>
            <p:ph sz="half" idx="1"/>
          </p:nvPr>
        </p:nvSpPr>
        <p:spPr/>
        <p:txBody>
          <a:bodyPr/>
          <a:lstStyle/>
          <a:p>
            <a:r>
              <a:rPr lang="en-US" dirty="0" smtClean="0">
                <a:solidFill>
                  <a:srgbClr val="0070C0"/>
                </a:solidFill>
              </a:rPr>
              <a:t>Should you vote for a party that may not reach the minimal threshold? </a:t>
            </a:r>
          </a:p>
          <a:p>
            <a:r>
              <a:rPr lang="en-US" dirty="0" smtClean="0">
                <a:solidFill>
                  <a:srgbClr val="0070C0"/>
                </a:solidFill>
              </a:rPr>
              <a:t>Should you start a revolution if you fear that you don’t have enough revolutionaries? </a:t>
            </a:r>
          </a:p>
          <a:p>
            <a:r>
              <a:rPr lang="en-US" dirty="0" smtClean="0">
                <a:solidFill>
                  <a:srgbClr val="0070C0"/>
                </a:solidFill>
              </a:rPr>
              <a:t>Collective action </a:t>
            </a:r>
            <a:endParaRPr lang="en-US" dirty="0">
              <a:solidFill>
                <a:srgbClr val="0070C0"/>
              </a:solidFill>
            </a:endParaRPr>
          </a:p>
        </p:txBody>
      </p:sp>
      <p:sp>
        <p:nvSpPr>
          <p:cNvPr id="4" name="Content Placeholder 3"/>
          <p:cNvSpPr>
            <a:spLocks noGrp="1"/>
          </p:cNvSpPr>
          <p:nvPr>
            <p:ph sz="half" idx="2"/>
          </p:nvPr>
        </p:nvSpPr>
        <p:spPr/>
        <p:txBody>
          <a:bodyPr/>
          <a:lstStyle/>
          <a:p>
            <a:r>
              <a:rPr lang="en-US" dirty="0" smtClean="0"/>
              <a:t>It may be that a large majority of you want to vote </a:t>
            </a:r>
            <a:r>
              <a:rPr lang="en-US" dirty="0" smtClean="0">
                <a:solidFill>
                  <a:srgbClr val="00B050"/>
                </a:solidFill>
              </a:rPr>
              <a:t>for</a:t>
            </a:r>
          </a:p>
          <a:p>
            <a:endParaRPr lang="en-US" dirty="0">
              <a:solidFill>
                <a:srgbClr val="00B050"/>
              </a:solidFill>
            </a:endParaRPr>
          </a:p>
          <a:p>
            <a:endParaRPr lang="en-US" dirty="0" smtClean="0">
              <a:solidFill>
                <a:srgbClr val="00B050"/>
              </a:solidFill>
            </a:endParaRPr>
          </a:p>
          <a:p>
            <a:endParaRPr lang="en-US" dirty="0">
              <a:solidFill>
                <a:srgbClr val="00B050"/>
              </a:solidFill>
            </a:endParaRPr>
          </a:p>
          <a:p>
            <a:endParaRPr lang="en-US" dirty="0" smtClean="0">
              <a:solidFill>
                <a:srgbClr val="00B050"/>
              </a:solidFill>
            </a:endParaRPr>
          </a:p>
          <a:p>
            <a:r>
              <a:rPr lang="en-US" dirty="0" smtClean="0">
                <a:solidFill>
                  <a:srgbClr val="0070C0"/>
                </a:solidFill>
              </a:rPr>
              <a:t>But you don’t know it: </a:t>
            </a:r>
            <a:r>
              <a:rPr lang="en-US" dirty="0" smtClean="0">
                <a:solidFill>
                  <a:srgbClr val="FF0000"/>
                </a:solidFill>
              </a:rPr>
              <a:t>pluralistic ignorance   </a:t>
            </a:r>
          </a:p>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118</a:t>
            </a:fld>
            <a:endParaRPr lang="en-US"/>
          </a:p>
        </p:txBody>
      </p:sp>
      <p:pic>
        <p:nvPicPr>
          <p:cNvPr id="4098" name="Picture 2" descr="http://www.nrg.co.il/images/archive/300x225/467/7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529" y="2665115"/>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37027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Pluralistic Ignorance</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119</a:t>
            </a:fld>
            <a:endParaRPr lang="en-US"/>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37659" y="1421934"/>
            <a:ext cx="7219513" cy="237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32096" y="3956363"/>
            <a:ext cx="10437473" cy="2677656"/>
          </a:xfrm>
          <a:prstGeom prst="rect">
            <a:avLst/>
          </a:prstGeom>
          <a:noFill/>
        </p:spPr>
        <p:txBody>
          <a:bodyPr wrap="none" rtlCol="0">
            <a:spAutoFit/>
          </a:bodyPr>
          <a:lstStyle/>
          <a:p>
            <a:r>
              <a:rPr lang="en-US" sz="2800" dirty="0" smtClean="0">
                <a:solidFill>
                  <a:srgbClr val="FF0000"/>
                </a:solidFill>
              </a:rPr>
              <a:t>You know your own threshold and those of your neighbors</a:t>
            </a:r>
          </a:p>
          <a:p>
            <a:r>
              <a:rPr lang="en-US" sz="2800" dirty="0" err="1" smtClean="0">
                <a:solidFill>
                  <a:srgbClr val="0070C0"/>
                </a:solidFill>
              </a:rPr>
              <a:t>Chwe</a:t>
            </a:r>
            <a:r>
              <a:rPr lang="en-US" sz="2800" dirty="0" smtClean="0">
                <a:solidFill>
                  <a:srgbClr val="0070C0"/>
                </a:solidFill>
              </a:rPr>
              <a:t>: Apple commercial in 1984 </a:t>
            </a:r>
            <a:r>
              <a:rPr lang="en-US" sz="2800" dirty="0" err="1" smtClean="0">
                <a:solidFill>
                  <a:srgbClr val="0070C0"/>
                </a:solidFill>
              </a:rPr>
              <a:t>superbowl</a:t>
            </a:r>
            <a:r>
              <a:rPr lang="en-US" sz="2800" dirty="0" smtClean="0">
                <a:solidFill>
                  <a:srgbClr val="0070C0"/>
                </a:solidFill>
              </a:rPr>
              <a:t> was not to</a:t>
            </a:r>
          </a:p>
          <a:p>
            <a:r>
              <a:rPr lang="en-US" sz="2800" dirty="0" smtClean="0">
                <a:solidFill>
                  <a:srgbClr val="0070C0"/>
                </a:solidFill>
              </a:rPr>
              <a:t>inform people about Macintosh computers but to create </a:t>
            </a:r>
          </a:p>
          <a:p>
            <a:r>
              <a:rPr lang="en-US" sz="2800" dirty="0" smtClean="0">
                <a:solidFill>
                  <a:srgbClr val="0070C0"/>
                </a:solidFill>
              </a:rPr>
              <a:t>“common knowledge” that “everyone” knew about Macs</a:t>
            </a:r>
          </a:p>
          <a:p>
            <a:r>
              <a:rPr lang="en-US" sz="2800" dirty="0" err="1" smtClean="0">
                <a:solidFill>
                  <a:srgbClr val="0070C0"/>
                </a:solidFill>
              </a:rPr>
              <a:t>Patal</a:t>
            </a:r>
            <a:r>
              <a:rPr lang="en-US" sz="2800" dirty="0" smtClean="0">
                <a:solidFill>
                  <a:srgbClr val="0070C0"/>
                </a:solidFill>
              </a:rPr>
              <a:t>: Shiites in Iraq have common knowledge via hierarchical</a:t>
            </a:r>
          </a:p>
          <a:p>
            <a:r>
              <a:rPr lang="en-US" sz="2800" dirty="0" smtClean="0">
                <a:solidFill>
                  <a:srgbClr val="0070C0"/>
                </a:solidFill>
              </a:rPr>
              <a:t>networks of clerical deputies</a:t>
            </a:r>
            <a:endParaRPr lang="en-US" sz="2800" dirty="0">
              <a:solidFill>
                <a:srgbClr val="0070C0"/>
              </a:solidFill>
            </a:endParaRPr>
          </a:p>
        </p:txBody>
      </p:sp>
    </p:spTree>
    <p:extLst>
      <p:ext uri="{BB962C8B-B14F-4D97-AF65-F5344CB8AC3E}">
        <p14:creationId xmlns:p14="http://schemas.microsoft.com/office/powerpoint/2010/main" val="3518792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443"/>
            <a:ext cx="10515600" cy="1325563"/>
          </a:xfrm>
        </p:spPr>
        <p:txBody>
          <a:bodyPr/>
          <a:lstStyle/>
          <a:p>
            <a:r>
              <a:rPr lang="en-US" dirty="0" smtClean="0"/>
              <a:t>Triadic</a:t>
            </a:r>
            <a:br>
              <a:rPr lang="en-US" dirty="0" smtClean="0"/>
            </a:br>
            <a:r>
              <a:rPr lang="en-US" dirty="0" smtClean="0"/>
              <a:t> Closure</a:t>
            </a:r>
            <a:endParaRPr lang="en-US"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7533" t="20971" r="54401" b="37344"/>
          <a:stretch/>
        </p:blipFill>
        <p:spPr>
          <a:xfrm>
            <a:off x="2665227" y="104449"/>
            <a:ext cx="4352261" cy="3563892"/>
          </a:xfrm>
        </p:spPr>
      </p:pic>
      <p:pic>
        <p:nvPicPr>
          <p:cNvPr id="6" name="Picture 5"/>
          <p:cNvPicPr>
            <a:picLocks noChangeAspect="1"/>
          </p:cNvPicPr>
          <p:nvPr/>
        </p:nvPicPr>
        <p:blipFill rotWithShape="1">
          <a:blip r:embed="rId3"/>
          <a:srcRect l="49691"/>
          <a:stretch/>
        </p:blipFill>
        <p:spPr>
          <a:xfrm>
            <a:off x="4494830" y="3696541"/>
            <a:ext cx="4115770" cy="3076190"/>
          </a:xfrm>
          <a:prstGeom prst="rect">
            <a:avLst/>
          </a:prstGeom>
        </p:spPr>
      </p:pic>
      <p:sp>
        <p:nvSpPr>
          <p:cNvPr id="7" name="TextBox 6"/>
          <p:cNvSpPr txBox="1"/>
          <p:nvPr/>
        </p:nvSpPr>
        <p:spPr>
          <a:xfrm>
            <a:off x="106325" y="2072783"/>
            <a:ext cx="2041452" cy="2246769"/>
          </a:xfrm>
          <a:prstGeom prst="rect">
            <a:avLst/>
          </a:prstGeom>
          <a:solidFill>
            <a:srgbClr val="FFFF00"/>
          </a:solidFill>
        </p:spPr>
        <p:txBody>
          <a:bodyPr wrap="square" rtlCol="0">
            <a:spAutoFit/>
          </a:bodyPr>
          <a:lstStyle/>
          <a:p>
            <a:r>
              <a:rPr lang="en-US" sz="2800" dirty="0" smtClean="0"/>
              <a:t>“Friends of </a:t>
            </a:r>
          </a:p>
          <a:p>
            <a:r>
              <a:rPr lang="en-US" sz="2800" dirty="0" smtClean="0"/>
              <a:t>friends become</a:t>
            </a:r>
          </a:p>
          <a:p>
            <a:r>
              <a:rPr lang="en-US" sz="2800" dirty="0" smtClean="0"/>
              <a:t>friends” </a:t>
            </a:r>
            <a:endParaRPr lang="en-US" sz="2800" dirty="0"/>
          </a:p>
        </p:txBody>
      </p:sp>
      <p:pic>
        <p:nvPicPr>
          <p:cNvPr id="8"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6684" t="20971" r="15188" b="37344"/>
          <a:stretch/>
        </p:blipFill>
        <p:spPr>
          <a:xfrm>
            <a:off x="7375449" y="104449"/>
            <a:ext cx="4359350" cy="3563892"/>
          </a:xfrm>
        </p:spPr>
      </p:pic>
      <p:sp>
        <p:nvSpPr>
          <p:cNvPr id="9" name="Right Arrow 8"/>
          <p:cNvSpPr/>
          <p:nvPr/>
        </p:nvSpPr>
        <p:spPr>
          <a:xfrm>
            <a:off x="6858000" y="1505006"/>
            <a:ext cx="861237" cy="56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rot="17824771">
            <a:off x="7246593" y="3471584"/>
            <a:ext cx="797441" cy="3935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6056" y="5271136"/>
            <a:ext cx="3722494" cy="461665"/>
          </a:xfrm>
          <a:prstGeom prst="rect">
            <a:avLst/>
          </a:prstGeom>
          <a:noFill/>
        </p:spPr>
        <p:txBody>
          <a:bodyPr wrap="none" rtlCol="0">
            <a:spAutoFit/>
          </a:bodyPr>
          <a:lstStyle/>
          <a:p>
            <a:r>
              <a:rPr lang="en-US" sz="2400" dirty="0" smtClean="0">
                <a:solidFill>
                  <a:schemeClr val="accent2"/>
                </a:solidFill>
              </a:rPr>
              <a:t>Not quite triadic </a:t>
            </a:r>
            <a:r>
              <a:rPr lang="en-US" sz="2400" dirty="0" smtClean="0">
                <a:solidFill>
                  <a:srgbClr val="FF0000"/>
                </a:solidFill>
              </a:rPr>
              <a:t>closure</a:t>
            </a:r>
            <a:endParaRPr lang="en-US" sz="2400" dirty="0">
              <a:solidFill>
                <a:srgbClr val="FF0000"/>
              </a:solidFill>
            </a:endParaRPr>
          </a:p>
        </p:txBody>
      </p:sp>
      <p:cxnSp>
        <p:nvCxnSpPr>
          <p:cNvPr id="13" name="Straight Connector 12"/>
          <p:cNvCxnSpPr/>
          <p:nvPr/>
        </p:nvCxnSpPr>
        <p:spPr>
          <a:xfrm>
            <a:off x="5337545" y="4252252"/>
            <a:ext cx="1764000" cy="205835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12</a:t>
            </a:fld>
            <a:endParaRPr lang="en-US"/>
          </a:p>
        </p:txBody>
      </p:sp>
    </p:spTree>
    <p:extLst>
      <p:ext uri="{BB962C8B-B14F-4D97-AF65-F5344CB8AC3E}">
        <p14:creationId xmlns:p14="http://schemas.microsoft.com/office/powerpoint/2010/main" val="402692228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Cascade Capacity</a:t>
            </a:r>
            <a:endParaRPr lang="en-US" dirty="0"/>
          </a:p>
        </p:txBody>
      </p:sp>
      <p:sp>
        <p:nvSpPr>
          <p:cNvPr id="3" name="Content Placeholder 2"/>
          <p:cNvSpPr>
            <a:spLocks noGrp="1"/>
          </p:cNvSpPr>
          <p:nvPr>
            <p:ph sz="half" idx="1"/>
          </p:nvPr>
        </p:nvSpPr>
        <p:spPr/>
        <p:txBody>
          <a:bodyPr/>
          <a:lstStyle/>
          <a:p>
            <a:r>
              <a:rPr lang="en-US" dirty="0" smtClean="0">
                <a:solidFill>
                  <a:srgbClr val="0070C0"/>
                </a:solidFill>
              </a:rPr>
              <a:t>An infinite graph (finite degrees)</a:t>
            </a:r>
          </a:p>
          <a:p>
            <a:r>
              <a:rPr lang="en-US" dirty="0" smtClean="0">
                <a:solidFill>
                  <a:srgbClr val="0070C0"/>
                </a:solidFill>
              </a:rPr>
              <a:t>A set of early adapters S</a:t>
            </a:r>
          </a:p>
          <a:p>
            <a:r>
              <a:rPr lang="en-US" dirty="0" smtClean="0">
                <a:solidFill>
                  <a:srgbClr val="0070C0"/>
                </a:solidFill>
              </a:rPr>
              <a:t>Every node other than S chooses new technology A if more than q of her neighbors use A</a:t>
            </a:r>
            <a:endParaRPr lang="en-US" dirty="0">
              <a:solidFill>
                <a:srgbClr val="0070C0"/>
              </a:solidFill>
            </a:endParaRPr>
          </a:p>
        </p:txBody>
      </p:sp>
      <p:sp>
        <p:nvSpPr>
          <p:cNvPr id="4" name="Content Placeholder 3"/>
          <p:cNvSpPr>
            <a:spLocks noGrp="1"/>
          </p:cNvSpPr>
          <p:nvPr>
            <p:ph sz="half" idx="2"/>
          </p:nvPr>
        </p:nvSpPr>
        <p:spPr/>
        <p:txBody>
          <a:bodyPr/>
          <a:lstStyle/>
          <a:p>
            <a:r>
              <a:rPr lang="en-US" dirty="0" smtClean="0">
                <a:solidFill>
                  <a:srgbClr val="0070C0"/>
                </a:solidFill>
              </a:rPr>
              <a:t>Cascade capacity of a network: </a:t>
            </a:r>
            <a:r>
              <a:rPr lang="en-US" dirty="0" smtClean="0">
                <a:solidFill>
                  <a:srgbClr val="FF0000"/>
                </a:solidFill>
              </a:rPr>
              <a:t>the largest value of q for which some finite set of early adaptors can cause a complete cascade (every node will eventually use A)</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172BB277-5B63-44FF-8B55-E9F47E215084}" type="slidenum">
              <a:rPr lang="en-US" smtClean="0"/>
              <a:t>120</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025" y="4934138"/>
            <a:ext cx="7537714" cy="152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p:cNvSpPr txBox="1"/>
              <p:nvPr/>
            </p:nvSpPr>
            <p:spPr>
              <a:xfrm>
                <a:off x="10257575" y="4800686"/>
                <a:ext cx="815223"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rPr>
                        <m:t>𝑞</m:t>
                      </m:r>
                      <m:r>
                        <a:rPr lang="en-US" b="0" i="1" dirty="0" smtClean="0">
                          <a:latin typeface="Cambria Math"/>
                        </a:rPr>
                        <m:t>≤</m:t>
                      </m:r>
                      <m:f>
                        <m:fPr>
                          <m:ctrlPr>
                            <a:rPr lang="en-US" b="0" i="1" dirty="0" smtClean="0">
                              <a:latin typeface="Cambria Math"/>
                            </a:rPr>
                          </m:ctrlPr>
                        </m:fPr>
                        <m:num>
                          <m:r>
                            <a:rPr lang="en-US" b="0" i="1" dirty="0" smtClean="0">
                              <a:latin typeface="Cambria Math"/>
                            </a:rPr>
                            <m:t>1</m:t>
                          </m:r>
                        </m:num>
                        <m:den>
                          <m:r>
                            <a:rPr lang="en-US" b="0" i="1" dirty="0" smtClean="0">
                              <a:latin typeface="Cambria Math"/>
                            </a:rPr>
                            <m:t>2</m:t>
                          </m:r>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0257575" y="4800686"/>
                <a:ext cx="815223" cy="610936"/>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0257575" y="5581288"/>
                <a:ext cx="815223"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rPr>
                        <m:t>𝑞</m:t>
                      </m:r>
                      <m:r>
                        <a:rPr lang="en-US" b="0" i="1" dirty="0" smtClean="0">
                          <a:latin typeface="Cambria Math"/>
                        </a:rPr>
                        <m:t>&gt;</m:t>
                      </m:r>
                      <m:f>
                        <m:fPr>
                          <m:ctrlPr>
                            <a:rPr lang="en-US" b="0" i="1" dirty="0" smtClean="0">
                              <a:latin typeface="Cambria Math"/>
                            </a:rPr>
                          </m:ctrlPr>
                        </m:fPr>
                        <m:num>
                          <m:r>
                            <a:rPr lang="en-US" b="0" i="1" dirty="0" smtClean="0">
                              <a:latin typeface="Cambria Math"/>
                            </a:rPr>
                            <m:t>1</m:t>
                          </m:r>
                        </m:num>
                        <m:den>
                          <m:r>
                            <a:rPr lang="en-US" b="0" i="1" dirty="0" smtClean="0">
                              <a:latin typeface="Cambria Math"/>
                            </a:rPr>
                            <m:t>2</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0257575" y="5581288"/>
                <a:ext cx="815223" cy="610936"/>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12214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307" y="66360"/>
            <a:ext cx="10515600" cy="1325563"/>
          </a:xfrm>
        </p:spPr>
        <p:txBody>
          <a:bodyPr/>
          <a:lstStyle/>
          <a:p>
            <a:r>
              <a:rPr lang="en-US" dirty="0" smtClean="0"/>
              <a:t>How large can a network cascade capacity be? </a:t>
            </a:r>
            <a:endParaRPr lang="en-US" dirty="0"/>
          </a:p>
        </p:txBody>
      </p:sp>
      <p:sp>
        <p:nvSpPr>
          <p:cNvPr id="3" name="Content Placeholder 2"/>
          <p:cNvSpPr>
            <a:spLocks noGrp="1"/>
          </p:cNvSpPr>
          <p:nvPr>
            <p:ph sz="half" idx="1"/>
          </p:nvPr>
        </p:nvSpPr>
        <p:spPr>
          <a:xfrm>
            <a:off x="285938" y="1327685"/>
            <a:ext cx="12032810" cy="4351338"/>
          </a:xfrm>
        </p:spPr>
        <p:txBody>
          <a:bodyPr/>
          <a:lstStyle/>
          <a:p>
            <a:r>
              <a:rPr lang="en-US" dirty="0" smtClean="0"/>
              <a:t>Theorem: There is no network where the network capacity exceeds 1/2.</a:t>
            </a:r>
          </a:p>
          <a:p>
            <a:r>
              <a:rPr lang="en-US" dirty="0" smtClean="0"/>
              <a:t>Potential function: number of agents using B that have neighbors using A</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121</a:t>
            </a:fld>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265"/>
          <a:stretch/>
        </p:blipFill>
        <p:spPr bwMode="auto">
          <a:xfrm>
            <a:off x="2577221" y="2781772"/>
            <a:ext cx="8561387" cy="373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8635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8610" y="3862655"/>
            <a:ext cx="9908263" cy="2628680"/>
          </a:xfrm>
        </p:spPr>
        <p:txBody>
          <a:bodyPr/>
          <a:lstStyle/>
          <a:p>
            <a:r>
              <a:rPr lang="en-US" dirty="0" smtClean="0"/>
              <a:t>Node w switches, it has a edges to nodes with A, and b edges to nodes with B, but q&gt;1/2 so there are more edges to A than to B, a&gt;b</a:t>
            </a:r>
          </a:p>
          <a:p>
            <a:r>
              <a:rPr lang="en-US" dirty="0" smtClean="0"/>
              <a:t>After the switch, w becomes A, so there are now fewer vertices using B that have neighbors using A</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122</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265"/>
          <a:stretch/>
        </p:blipFill>
        <p:spPr bwMode="auto">
          <a:xfrm>
            <a:off x="1699042" y="92893"/>
            <a:ext cx="8561387" cy="373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4495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two technologies: the “bilingual option” </a:t>
            </a:r>
            <a:endParaRPr lang="en-US" dirty="0"/>
          </a:p>
        </p:txBody>
      </p:sp>
      <p:sp>
        <p:nvSpPr>
          <p:cNvPr id="3" name="Content Placeholder 2"/>
          <p:cNvSpPr>
            <a:spLocks noGrp="1"/>
          </p:cNvSpPr>
          <p:nvPr>
            <p:ph sz="half" idx="1"/>
          </p:nvPr>
        </p:nvSpPr>
        <p:spPr>
          <a:xfrm>
            <a:off x="838200" y="4816443"/>
            <a:ext cx="5181600" cy="1360519"/>
          </a:xfrm>
        </p:spPr>
        <p:txBody>
          <a:bodyPr/>
          <a:lstStyle/>
          <a:p>
            <a:r>
              <a:rPr lang="en-US" dirty="0" smtClean="0"/>
              <a:t>An extra cost of c if one becomes “bilingual”</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123</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885" y="1631981"/>
            <a:ext cx="6424204" cy="280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3556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2BB277-5B63-44FF-8B55-E9F47E215084}" type="slidenum">
              <a:rPr lang="en-US" smtClean="0"/>
              <a:t>124</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949" y="770913"/>
            <a:ext cx="8342313"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538234" y="2263366"/>
            <a:ext cx="1221809" cy="923330"/>
          </a:xfrm>
          <a:prstGeom prst="rect">
            <a:avLst/>
          </a:prstGeom>
          <a:noFill/>
        </p:spPr>
        <p:txBody>
          <a:bodyPr wrap="none" rtlCol="0">
            <a:spAutoFit/>
          </a:bodyPr>
          <a:lstStyle/>
          <a:p>
            <a:r>
              <a:rPr lang="en-US" dirty="0" smtClean="0">
                <a:solidFill>
                  <a:srgbClr val="FF0000"/>
                </a:solidFill>
              </a:rPr>
              <a:t>What if </a:t>
            </a:r>
          </a:p>
          <a:p>
            <a:r>
              <a:rPr lang="en-US" dirty="0" smtClean="0">
                <a:solidFill>
                  <a:srgbClr val="FF0000"/>
                </a:solidFill>
              </a:rPr>
              <a:t>a=2, b=3, </a:t>
            </a:r>
          </a:p>
          <a:p>
            <a:r>
              <a:rPr lang="en-US" dirty="0" smtClean="0">
                <a:solidFill>
                  <a:srgbClr val="FF0000"/>
                </a:solidFill>
              </a:rPr>
              <a:t>c=1</a:t>
            </a:r>
            <a:endParaRPr lang="en-US" dirty="0">
              <a:solidFill>
                <a:srgbClr val="FF0000"/>
              </a:solidFill>
            </a:endParaRPr>
          </a:p>
        </p:txBody>
      </p:sp>
    </p:spTree>
    <p:extLst>
      <p:ext uri="{BB962C8B-B14F-4D97-AF65-F5344CB8AC3E}">
        <p14:creationId xmlns:p14="http://schemas.microsoft.com/office/powerpoint/2010/main" val="22711544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2BB277-5B63-44FF-8B55-E9F47E215084}" type="slidenum">
              <a:rPr lang="en-US" smtClean="0"/>
              <a:t>125</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37" y="3624593"/>
            <a:ext cx="7123113"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037" y="641758"/>
            <a:ext cx="8304213"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1587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2BB277-5B63-44FF-8B55-E9F47E215084}" type="slidenum">
              <a:rPr lang="en-US" smtClean="0"/>
              <a:t>126</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803" y="3847722"/>
            <a:ext cx="7283797" cy="260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03" y="252082"/>
            <a:ext cx="6380163"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098733" y="1880857"/>
            <a:ext cx="2191626" cy="369332"/>
          </a:xfrm>
          <a:prstGeom prst="rect">
            <a:avLst/>
          </a:prstGeom>
          <a:noFill/>
        </p:spPr>
        <p:txBody>
          <a:bodyPr wrap="none" rtlCol="0">
            <a:spAutoFit/>
          </a:bodyPr>
          <a:lstStyle/>
          <a:p>
            <a:r>
              <a:rPr lang="en-US" dirty="0" smtClean="0">
                <a:solidFill>
                  <a:srgbClr val="FF0000"/>
                </a:solidFill>
              </a:rPr>
              <a:t>Neighbors A and B</a:t>
            </a:r>
            <a:endParaRPr lang="en-US" dirty="0">
              <a:solidFill>
                <a:srgbClr val="FF0000"/>
              </a:solidFill>
            </a:endParaRPr>
          </a:p>
        </p:txBody>
      </p:sp>
      <p:sp>
        <p:nvSpPr>
          <p:cNvPr id="9" name="TextBox 8"/>
          <p:cNvSpPr txBox="1"/>
          <p:nvPr/>
        </p:nvSpPr>
        <p:spPr>
          <a:xfrm>
            <a:off x="9305454" y="4405265"/>
            <a:ext cx="2337499" cy="369332"/>
          </a:xfrm>
          <a:prstGeom prst="rect">
            <a:avLst/>
          </a:prstGeom>
          <a:noFill/>
        </p:spPr>
        <p:txBody>
          <a:bodyPr wrap="none" rtlCol="0">
            <a:spAutoFit/>
          </a:bodyPr>
          <a:lstStyle/>
          <a:p>
            <a:r>
              <a:rPr lang="en-US" dirty="0" smtClean="0">
                <a:solidFill>
                  <a:srgbClr val="FF0000"/>
                </a:solidFill>
              </a:rPr>
              <a:t>Neighbors AB and B</a:t>
            </a:r>
            <a:endParaRPr lang="en-US" dirty="0">
              <a:solidFill>
                <a:srgbClr val="FF0000"/>
              </a:solidFill>
            </a:endParaRPr>
          </a:p>
        </p:txBody>
      </p:sp>
    </p:spTree>
    <p:extLst>
      <p:ext uri="{BB962C8B-B14F-4D97-AF65-F5344CB8AC3E}">
        <p14:creationId xmlns:p14="http://schemas.microsoft.com/office/powerpoint/2010/main" val="42895222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2BB277-5B63-44FF-8B55-E9F47E215084}" type="slidenum">
              <a:rPr lang="en-US" smtClean="0"/>
              <a:t>127</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480" y="851922"/>
            <a:ext cx="7723187"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550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72BB277-5B63-44FF-8B55-E9F47E215084}" type="slidenum">
              <a:rPr lang="en-US" smtClean="0"/>
              <a:t>128</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918" y="841171"/>
            <a:ext cx="7338730" cy="461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08975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377"/>
            <a:ext cx="10515600" cy="1325563"/>
          </a:xfrm>
        </p:spPr>
        <p:txBody>
          <a:bodyPr/>
          <a:lstStyle/>
          <a:p>
            <a:r>
              <a:rPr lang="en-US" dirty="0" smtClean="0"/>
              <a:t>Markets and Information</a:t>
            </a:r>
            <a:endParaRPr lang="en-US" dirty="0"/>
          </a:p>
        </p:txBody>
      </p:sp>
      <p:sp>
        <p:nvSpPr>
          <p:cNvPr id="4" name="Content Placeholder 3"/>
          <p:cNvSpPr>
            <a:spLocks noGrp="1"/>
          </p:cNvSpPr>
          <p:nvPr>
            <p:ph sz="half" idx="2"/>
          </p:nvPr>
        </p:nvSpPr>
        <p:spPr>
          <a:xfrm>
            <a:off x="1401417" y="1749494"/>
            <a:ext cx="5181600" cy="4351338"/>
          </a:xfrm>
        </p:spPr>
        <p:txBody>
          <a:bodyPr/>
          <a:lstStyle/>
          <a:p>
            <a:r>
              <a:rPr lang="en-US" dirty="0" smtClean="0"/>
              <a:t>The market for lemons: quality uncertainty and the market mechanism, George A. </a:t>
            </a:r>
            <a:r>
              <a:rPr lang="en-US" dirty="0" err="1" smtClean="0"/>
              <a:t>Akerlof</a:t>
            </a:r>
            <a:r>
              <a:rPr lang="en-US" dirty="0" smtClean="0"/>
              <a:t>, cited by 20000+</a:t>
            </a:r>
            <a:endParaRPr lang="en-US" dirty="0"/>
          </a:p>
          <a:p>
            <a:r>
              <a:rPr lang="en-US" dirty="0" smtClean="0"/>
              <a:t>“Nobel” prize</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129</a:t>
            </a:fld>
            <a:endParaRPr lang="en-US"/>
          </a:p>
        </p:txBody>
      </p:sp>
    </p:spTree>
    <p:extLst>
      <p:ext uri="{BB962C8B-B14F-4D97-AF65-F5344CB8AC3E}">
        <p14:creationId xmlns:p14="http://schemas.microsoft.com/office/powerpoint/2010/main" val="907737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415"/>
            <a:ext cx="10515600" cy="1325563"/>
          </a:xfrm>
        </p:spPr>
        <p:txBody>
          <a:bodyPr/>
          <a:lstStyle/>
          <a:p>
            <a:r>
              <a:rPr lang="en-US" dirty="0" smtClean="0"/>
              <a:t>Clustering Coefficient of a node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729916" y="1341588"/>
                <a:ext cx="5181600" cy="4761664"/>
              </a:xfrm>
            </p:spPr>
            <p:txBody>
              <a:bodyPr>
                <a:normAutofit fontScale="85000" lnSpcReduction="20000"/>
              </a:bodyPr>
              <a:lstStyle/>
              <a:p>
                <a:r>
                  <a:rPr lang="en-US" dirty="0" smtClean="0">
                    <a:solidFill>
                      <a:schemeClr val="tx1"/>
                    </a:solidFill>
                  </a:rPr>
                  <a:t>Fraction of pairs of neighbors who are themselves neighbors</a:t>
                </a:r>
              </a:p>
              <a:p>
                <a:r>
                  <a:rPr lang="en-US" dirty="0" smtClean="0">
                    <a:solidFill>
                      <a:schemeClr val="tx1"/>
                    </a:solidFill>
                  </a:rPr>
                  <a:t>Pairs of neighbors of A: </a:t>
                </a:r>
                <a14:m>
                  <m:oMath xmlns:m="http://schemas.openxmlformats.org/officeDocument/2006/math">
                    <m:d>
                      <m:dPr>
                        <m:ctrlPr>
                          <a:rPr lang="en-US" i="1" smtClean="0">
                            <a:solidFill>
                              <a:schemeClr val="tx1"/>
                            </a:solidFill>
                            <a:latin typeface="Cambria Math"/>
                          </a:rPr>
                        </m:ctrlPr>
                      </m:dPr>
                      <m:e>
                        <m:m>
                          <m:mPr>
                            <m:mcs>
                              <m:mc>
                                <m:mcPr>
                                  <m:count m:val="1"/>
                                  <m:mcJc m:val="center"/>
                                </m:mcPr>
                              </m:mc>
                            </m:mcs>
                            <m:ctrlPr>
                              <a:rPr lang="en-US" i="1" smtClean="0">
                                <a:solidFill>
                                  <a:schemeClr val="tx1"/>
                                </a:solidFill>
                                <a:latin typeface="Cambria Math"/>
                              </a:rPr>
                            </m:ctrlPr>
                          </m:mPr>
                          <m:mr>
                            <m:e>
                              <m:r>
                                <m:rPr>
                                  <m:brk m:alnAt="7"/>
                                </m:rPr>
                                <a:rPr lang="en-US" b="0" i="1" smtClean="0">
                                  <a:solidFill>
                                    <a:schemeClr val="tx1"/>
                                  </a:solidFill>
                                  <a:latin typeface="Cambria Math" panose="02040503050406030204" pitchFamily="18" charset="0"/>
                                </a:rPr>
                                <m:t>4</m:t>
                              </m:r>
                            </m:e>
                          </m:mr>
                          <m:mr>
                            <m:e>
                              <m:r>
                                <a:rPr lang="en-US" b="0" i="1" smtClean="0">
                                  <a:solidFill>
                                    <a:schemeClr val="tx1"/>
                                  </a:solidFill>
                                  <a:latin typeface="Cambria Math" panose="02040503050406030204" pitchFamily="18" charset="0"/>
                                </a:rPr>
                                <m:t>2</m:t>
                              </m:r>
                            </m:e>
                          </m:mr>
                        </m:m>
                      </m:e>
                    </m:d>
                  </m:oMath>
                </a14:m>
                <a:r>
                  <a:rPr lang="en-US" dirty="0" smtClean="0">
                    <a:solidFill>
                      <a:schemeClr val="tx1"/>
                    </a:solidFill>
                  </a:rPr>
                  <a:t>=6. </a:t>
                </a:r>
              </a:p>
              <a:p>
                <a:r>
                  <a:rPr lang="en-US" dirty="0" smtClean="0">
                    <a:solidFill>
                      <a:schemeClr val="tx1"/>
                    </a:solidFill>
                  </a:rPr>
                  <a:t>Clustering coefficient for A is 3/6=1/2</a:t>
                </a:r>
              </a:p>
              <a:p>
                <a:r>
                  <a:rPr lang="en-US" dirty="0" smtClean="0">
                    <a:solidFill>
                      <a:schemeClr val="tx1"/>
                    </a:solidFill>
                  </a:rPr>
                  <a:t>Clustering coefficient for G is 1/3</a:t>
                </a:r>
              </a:p>
              <a:p>
                <a:r>
                  <a:rPr lang="en-US" dirty="0" smtClean="0">
                    <a:solidFill>
                      <a:schemeClr val="tx1"/>
                    </a:solidFill>
                  </a:rPr>
                  <a:t>Nodes with high clustering coefficient are “part of a gang”. </a:t>
                </a:r>
              </a:p>
              <a:p>
                <a:r>
                  <a:rPr lang="en-US" dirty="0" smtClean="0">
                    <a:solidFill>
                      <a:srgbClr val="002060"/>
                    </a:solidFill>
                  </a:rPr>
                  <a:t>Berman and Moody, 2004: Suicide and friendships amongst American adolescents:</a:t>
                </a:r>
              </a:p>
              <a:p>
                <a:pPr lvl="1"/>
                <a:r>
                  <a:rPr lang="en-US" dirty="0" smtClean="0">
                    <a:solidFill>
                      <a:srgbClr val="002060"/>
                    </a:solidFill>
                  </a:rPr>
                  <a:t> Girls with low clustering coefficient are more likely to consider suicide (????)</a:t>
                </a:r>
                <a:endParaRPr lang="en-US" dirty="0">
                  <a:solidFill>
                    <a:srgbClr val="00206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729916" y="1341588"/>
                <a:ext cx="5181600" cy="4761664"/>
              </a:xfrm>
              <a:blipFill rotWithShape="0">
                <a:blip r:embed="rId2"/>
                <a:stretch>
                  <a:fillRect l="-1647" t="-2945" r="-118" b="-512"/>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srcRect l="49691"/>
          <a:stretch/>
        </p:blipFill>
        <p:spPr>
          <a:xfrm>
            <a:off x="6217588" y="1341588"/>
            <a:ext cx="5049964" cy="3774421"/>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13</a:t>
            </a:fld>
            <a:endParaRPr lang="en-US"/>
          </a:p>
        </p:txBody>
      </p:sp>
    </p:spTree>
    <p:extLst>
      <p:ext uri="{BB962C8B-B14F-4D97-AF65-F5344CB8AC3E}">
        <p14:creationId xmlns:p14="http://schemas.microsoft.com/office/powerpoint/2010/main" val="6328626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title"/>
          </p:nvPr>
        </p:nvSpPr>
        <p:spPr/>
        <p:txBody>
          <a:bodyPr/>
          <a:lstStyle/>
          <a:p>
            <a:r>
              <a:rPr lang="en-US" altLang="en-US"/>
              <a:t>Bernoulli Family</a:t>
            </a:r>
          </a:p>
        </p:txBody>
      </p:sp>
      <p:pic>
        <p:nvPicPr>
          <p:cNvPr id="4101" name="Picture 5" descr="Bernoulli_Dan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2133600"/>
            <a:ext cx="2543175" cy="3105150"/>
          </a:xfrm>
          <a:prstGeom prst="rect">
            <a:avLst/>
          </a:prstGeom>
          <a:noFill/>
          <a:extLst>
            <a:ext uri="{909E8E84-426E-40DD-AFC4-6F175D3DCCD1}">
              <a14:hiddenFill xmlns:a14="http://schemas.microsoft.com/office/drawing/2010/main">
                <a:solidFill>
                  <a:srgbClr val="FFFFFF"/>
                </a:solidFill>
              </a14:hiddenFill>
            </a:ext>
          </a:extLst>
        </p:spPr>
      </p:pic>
      <p:sp>
        <p:nvSpPr>
          <p:cNvPr id="4105" name="Text Box 9"/>
          <p:cNvSpPr txBox="1">
            <a:spLocks noChangeArrowheads="1"/>
          </p:cNvSpPr>
          <p:nvPr/>
        </p:nvSpPr>
        <p:spPr bwMode="auto">
          <a:xfrm>
            <a:off x="2590800" y="5486400"/>
            <a:ext cx="42672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latin typeface="Arial" panose="020B0604020202020204" pitchFamily="34" charset="0"/>
              </a:rPr>
              <a:t>Daniel Bernoulli</a:t>
            </a:r>
          </a:p>
          <a:p>
            <a:pPr algn="l">
              <a:spcBef>
                <a:spcPct val="50000"/>
              </a:spcBef>
            </a:pPr>
            <a:r>
              <a:rPr lang="en-US" altLang="en-US" sz="1400" b="1">
                <a:latin typeface="Arial" panose="020B0604020202020204" pitchFamily="34" charset="0"/>
              </a:rPr>
              <a:t>Born: 8 Feb 1700 in Groningen, Netherlands</a:t>
            </a:r>
            <a:br>
              <a:rPr lang="en-US" altLang="en-US" sz="1400" b="1">
                <a:latin typeface="Arial" panose="020B0604020202020204" pitchFamily="34" charset="0"/>
              </a:rPr>
            </a:br>
            <a:r>
              <a:rPr lang="en-US" altLang="en-US" sz="1400" b="1">
                <a:latin typeface="Arial" panose="020B0604020202020204" pitchFamily="34" charset="0"/>
              </a:rPr>
              <a:t>Died: 17 March 1782 in Basel, Switzerland</a:t>
            </a:r>
          </a:p>
          <a:p>
            <a:pPr algn="l">
              <a:spcBef>
                <a:spcPct val="50000"/>
              </a:spcBef>
            </a:pPr>
            <a:endParaRPr lang="en-US" altLang="en-US">
              <a:latin typeface="Arial" panose="020B0604020202020204" pitchFamily="34" charset="0"/>
            </a:endParaRPr>
          </a:p>
        </p:txBody>
      </p:sp>
      <p:pic>
        <p:nvPicPr>
          <p:cNvPr id="4106" name="Picture 10" descr="Bernoulli_family"/>
          <p:cNvPicPr>
            <a:picLocks noGrp="1" noChangeAspect="1" noChangeArrowheads="1"/>
          </p:cNvPicPr>
          <p:nvPr>
            <p:ph type="body" sz="half" idx="2"/>
          </p:nvPr>
        </p:nvPicPr>
        <p:blipFill rotWithShape="1">
          <a:blip r:embed="rId4">
            <a:extLst>
              <a:ext uri="{28A0092B-C50C-407E-A947-70E740481C1C}">
                <a14:useLocalDpi xmlns:a14="http://schemas.microsoft.com/office/drawing/2010/main" val="0"/>
              </a:ext>
            </a:extLst>
          </a:blip>
          <a:srcRect b="8907"/>
          <a:stretch/>
        </p:blipFill>
        <p:spPr>
          <a:xfrm>
            <a:off x="6781801" y="1143509"/>
            <a:ext cx="4018721" cy="436939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73676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Bernoulli Utility of Money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443345" y="1934152"/>
                <a:ext cx="6199909" cy="4351338"/>
              </a:xfrm>
            </p:spPr>
            <p:txBody>
              <a:bodyPr>
                <a:normAutofit lnSpcReduction="10000"/>
              </a:bodyPr>
              <a:lstStyle/>
              <a:p>
                <a14:m>
                  <m:oMath xmlns:m="http://schemas.openxmlformats.org/officeDocument/2006/math">
                    <m:r>
                      <a:rPr lang="en-US" b="0" i="1" smtClean="0">
                        <a:latin typeface="Cambria Math" panose="02040503050406030204" pitchFamily="18" charset="0"/>
                      </a:rPr>
                      <m:t>𝑢</m:t>
                    </m:r>
                    <m:d>
                      <m:dPr>
                        <m:ctrlPr>
                          <a:rPr lang="en-US" b="0" i="1" smtClean="0">
                            <a:latin typeface="Cambria Math"/>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a:rPr>
                        </m:ctrlPr>
                      </m:funcPr>
                      <m:fName>
                        <m:r>
                          <m:rPr>
                            <m:sty m:val="p"/>
                          </m:rPr>
                          <a:rPr lang="en-US" b="0" i="0" smtClean="0">
                            <a:latin typeface="Cambria Math" panose="02040503050406030204" pitchFamily="18" charset="0"/>
                          </a:rPr>
                          <m:t>ln</m:t>
                        </m:r>
                      </m:fName>
                      <m:e>
                        <m:d>
                          <m:dPr>
                            <m:ctrlPr>
                              <a:rPr lang="en-US" b="0" i="1" smtClean="0">
                                <a:latin typeface="Cambria Math"/>
                              </a:rPr>
                            </m:ctrlPr>
                          </m:dPr>
                          <m:e>
                            <m:r>
                              <a:rPr lang="en-US" b="0" i="1" smtClean="0">
                                <a:latin typeface="Cambria Math" panose="02040503050406030204" pitchFamily="18" charset="0"/>
                              </a:rPr>
                              <m:t>𝑥</m:t>
                            </m:r>
                          </m:e>
                        </m:d>
                      </m:e>
                    </m:func>
                  </m:oMath>
                </a14:m>
                <a:endParaRPr lang="en-US" b="0" dirty="0" smtClean="0"/>
              </a:p>
              <a:p>
                <a14:m>
                  <m:oMath xmlns:m="http://schemas.openxmlformats.org/officeDocument/2006/math">
                    <m:r>
                      <m:rPr>
                        <m:sty m:val="p"/>
                      </m:rPr>
                      <a:rPr lang="en-US" b="0" i="0" smtClean="0">
                        <a:latin typeface="Cambria Math" panose="02040503050406030204" pitchFamily="18" charset="0"/>
                      </a:rPr>
                      <m:t>Wealth</m:t>
                    </m:r>
                    <m:r>
                      <a:rPr lang="en-US" b="0" i="0" smtClean="0">
                        <a:latin typeface="Cambria Math" panose="02040503050406030204" pitchFamily="18" charset="0"/>
                      </a:rPr>
                      <m:t> </m:t>
                    </m:r>
                    <m:r>
                      <m:rPr>
                        <m:sty m:val="p"/>
                      </m:rPr>
                      <a:rPr lang="en-US" b="0" i="0" smtClean="0">
                        <a:latin typeface="Cambria Math" panose="02040503050406030204" pitchFamily="18" charset="0"/>
                      </a:rPr>
                      <m:t>w</m:t>
                    </m:r>
                  </m:oMath>
                </a14:m>
                <a:endParaRPr lang="en-US" b="0" dirty="0" smtClean="0"/>
              </a:p>
              <a:p>
                <a:r>
                  <a:rPr lang="en-US" dirty="0" smtClean="0"/>
                  <a:t>Expected utility after bet:</a:t>
                </a:r>
              </a:p>
              <a:p>
                <a:pPr marL="0" indent="0">
                  <a:buNone/>
                </a:pPr>
                <a14:m>
                  <m:oMath xmlns:m="http://schemas.openxmlformats.org/officeDocument/2006/math">
                    <m:r>
                      <a:rPr lang="en-US" b="0" i="1" smtClean="0">
                        <a:latin typeface="Cambria Math" panose="02040503050406030204" pitchFamily="18" charset="0"/>
                      </a:rPr>
                      <m:t>𝑎</m:t>
                    </m:r>
                    <m:func>
                      <m:funcPr>
                        <m:ctrlPr>
                          <a:rPr lang="en-US" b="0" i="1" smtClean="0">
                            <a:latin typeface="Cambria Math"/>
                          </a:rPr>
                        </m:ctrlPr>
                      </m:funcPr>
                      <m:fName>
                        <m:r>
                          <m:rPr>
                            <m:sty m:val="p"/>
                          </m:rPr>
                          <a:rPr lang="en-US" b="0" i="0" smtClean="0">
                            <a:latin typeface="Cambria Math" panose="02040503050406030204" pitchFamily="18" charset="0"/>
                          </a:rPr>
                          <m:t>ln</m:t>
                        </m:r>
                      </m:fName>
                      <m:e>
                        <m:d>
                          <m:dPr>
                            <m:ctrlPr>
                              <a:rPr lang="en-US" b="0" i="1" smtClean="0">
                                <a:latin typeface="Cambria Math"/>
                              </a:rPr>
                            </m:ctrlPr>
                          </m:dPr>
                          <m:e>
                            <m:r>
                              <a:rPr lang="en-US" b="0" i="1" smtClean="0">
                                <a:latin typeface="Cambria Math" panose="02040503050406030204" pitchFamily="18" charset="0"/>
                              </a:rPr>
                              <m:t>𝑟𝑤</m:t>
                            </m:r>
                            <m:sSub>
                              <m:sSubPr>
                                <m:ctrlPr>
                                  <a:rPr lang="en-US" b="0" i="1" smtClean="0">
                                    <a:latin typeface="Cambria Math"/>
                                  </a:rPr>
                                </m:ctrlPr>
                              </m:sSubPr>
                              <m:e>
                                <m:r>
                                  <a:rPr lang="en-US" b="0" i="1" smtClean="0">
                                    <a:latin typeface="Cambria Math" panose="02040503050406030204" pitchFamily="18" charset="0"/>
                                  </a:rPr>
                                  <m:t>𝑂</m:t>
                                </m:r>
                              </m:e>
                              <m:sub>
                                <m:r>
                                  <a:rPr lang="en-US" b="0" i="1" smtClean="0">
                                    <a:latin typeface="Cambria Math" panose="02040503050406030204" pitchFamily="18" charset="0"/>
                                  </a:rPr>
                                  <m:t>𝑎</m:t>
                                </m:r>
                              </m:sub>
                            </m:sSub>
                          </m:e>
                        </m:d>
                        <m:r>
                          <a:rPr lang="en-US" b="0" i="1" smtClean="0">
                            <a:latin typeface="Cambria Math" panose="02040503050406030204" pitchFamily="18" charset="0"/>
                          </a:rPr>
                          <m:t>+</m:t>
                        </m:r>
                        <m:d>
                          <m:dPr>
                            <m:ctrlPr>
                              <a:rPr lang="en-US" b="0" i="1" smtClean="0">
                                <a:latin typeface="Cambria Math"/>
                              </a:rPr>
                            </m:ctrlPr>
                          </m:dPr>
                          <m:e>
                            <m:r>
                              <a:rPr lang="en-US" b="0" i="1" smtClean="0">
                                <a:latin typeface="Cambria Math" panose="02040503050406030204" pitchFamily="18" charset="0"/>
                              </a:rPr>
                              <m:t>1−</m:t>
                            </m:r>
                            <m:r>
                              <a:rPr lang="en-US" b="0" i="1" smtClean="0">
                                <a:latin typeface="Cambria Math" panose="02040503050406030204" pitchFamily="18" charset="0"/>
                              </a:rPr>
                              <m:t>𝑎</m:t>
                            </m:r>
                          </m:e>
                        </m:d>
                        <m:r>
                          <m:rPr>
                            <m:sty m:val="p"/>
                          </m:rPr>
                          <a:rPr lang="en-US" b="0" i="0" smtClean="0">
                            <a:latin typeface="Cambria Math" panose="02040503050406030204" pitchFamily="18" charset="0"/>
                          </a:rPr>
                          <m:t>ln</m:t>
                        </m:r>
                        <m:r>
                          <a:rPr lang="en-US" b="0" i="1" smtClean="0">
                            <a:latin typeface="Cambria Math" panose="02040503050406030204" pitchFamily="18" charset="0"/>
                          </a:rPr>
                          <m:t>⁡(</m:t>
                        </m:r>
                        <m:d>
                          <m:dPr>
                            <m:ctrlPr>
                              <a:rPr lang="en-US" b="0" i="1" smtClean="0">
                                <a:latin typeface="Cambria Math"/>
                              </a:rPr>
                            </m:ctrlPr>
                          </m:dPr>
                          <m:e>
                            <m:r>
                              <a:rPr lang="en-US" b="0" i="1" smtClean="0">
                                <a:latin typeface="Cambria Math" panose="02040503050406030204" pitchFamily="18" charset="0"/>
                              </a:rPr>
                              <m:t>1−</m:t>
                            </m:r>
                            <m:r>
                              <a:rPr lang="en-US" b="0" i="1" smtClean="0">
                                <a:latin typeface="Cambria Math" panose="02040503050406030204" pitchFamily="18" charset="0"/>
                              </a:rPr>
                              <m:t>𝑟</m:t>
                            </m:r>
                          </m:e>
                        </m:d>
                        <m:r>
                          <a:rPr lang="en-US" b="0" i="1" smtClean="0">
                            <a:latin typeface="Cambria Math" panose="02040503050406030204" pitchFamily="18" charset="0"/>
                          </a:rPr>
                          <m:t>𝑤</m:t>
                        </m:r>
                        <m:sSub>
                          <m:sSubPr>
                            <m:ctrlPr>
                              <a:rPr lang="en-US" b="0" i="1" smtClean="0">
                                <a:latin typeface="Cambria Math"/>
                              </a:rPr>
                            </m:ctrlPr>
                          </m:sSubPr>
                          <m:e>
                            <m:r>
                              <a:rPr lang="en-US" b="0" i="1" smtClean="0">
                                <a:latin typeface="Cambria Math" panose="02040503050406030204" pitchFamily="18" charset="0"/>
                              </a:rPr>
                              <m:t>𝑂</m:t>
                            </m:r>
                          </m:e>
                          <m:sub>
                            <m:r>
                              <a:rPr lang="en-US" b="0" i="1" smtClean="0">
                                <a:latin typeface="Cambria Math" panose="02040503050406030204" pitchFamily="18" charset="0"/>
                              </a:rPr>
                              <m:t>𝐵</m:t>
                            </m:r>
                          </m:sub>
                        </m:sSub>
                        <m:r>
                          <a:rPr lang="en-US" b="0" i="1" smtClean="0">
                            <a:latin typeface="Cambria Math" panose="02040503050406030204" pitchFamily="18" charset="0"/>
                          </a:rPr>
                          <m:t>)</m:t>
                        </m:r>
                      </m:e>
                    </m:func>
                  </m:oMath>
                </a14:m>
                <a:r>
                  <a:rPr lang="en-US" dirty="0" smtClean="0"/>
                  <a:t>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𝑎</m:t>
                      </m:r>
                      <m:func>
                        <m:funcPr>
                          <m:ctrlPr>
                            <a:rPr lang="en-US" b="0" i="1" smtClean="0">
                              <a:solidFill>
                                <a:srgbClr val="FF0000"/>
                              </a:solidFill>
                              <a:latin typeface="Cambria Math"/>
                            </a:rPr>
                          </m:ctrlPr>
                        </m:funcPr>
                        <m:fName>
                          <m:r>
                            <m:rPr>
                              <m:sty m:val="p"/>
                            </m:rPr>
                            <a:rPr lang="en-US" b="0" i="0" smtClean="0">
                              <a:solidFill>
                                <a:srgbClr val="FF0000"/>
                              </a:solidFill>
                              <a:latin typeface="Cambria Math" panose="02040503050406030204" pitchFamily="18" charset="0"/>
                            </a:rPr>
                            <m:t>ln</m:t>
                          </m:r>
                        </m:fName>
                        <m:e>
                          <m:d>
                            <m:dPr>
                              <m:ctrlPr>
                                <a:rPr lang="en-US" b="0" i="1" smtClean="0">
                                  <a:solidFill>
                                    <a:srgbClr val="FF0000"/>
                                  </a:solidFill>
                                  <a:latin typeface="Cambria Math"/>
                                </a:rPr>
                              </m:ctrlPr>
                            </m:dPr>
                            <m:e>
                              <m:r>
                                <a:rPr lang="en-US" b="0" i="1" smtClean="0">
                                  <a:solidFill>
                                    <a:srgbClr val="FF0000"/>
                                  </a:solidFill>
                                  <a:latin typeface="Cambria Math" panose="02040503050406030204" pitchFamily="18" charset="0"/>
                                </a:rPr>
                                <m:t>𝑟</m:t>
                              </m:r>
                            </m:e>
                          </m:d>
                        </m:e>
                      </m:func>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a:rPr>
                          </m:ctrlPr>
                        </m:dPr>
                        <m:e>
                          <m:r>
                            <a:rPr lang="en-US" b="0" i="1" smtClean="0">
                              <a:solidFill>
                                <a:srgbClr val="FF0000"/>
                              </a:solidFill>
                              <a:latin typeface="Cambria Math" panose="02040503050406030204" pitchFamily="18" charset="0"/>
                            </a:rPr>
                            <m:t>1−</m:t>
                          </m:r>
                          <m:r>
                            <a:rPr lang="en-US" b="0" i="1" smtClean="0">
                              <a:solidFill>
                                <a:srgbClr val="FF0000"/>
                              </a:solidFill>
                              <a:latin typeface="Cambria Math" panose="02040503050406030204" pitchFamily="18" charset="0"/>
                            </a:rPr>
                            <m:t>𝑎</m:t>
                          </m:r>
                        </m:e>
                      </m:d>
                      <m:func>
                        <m:funcPr>
                          <m:ctrlPr>
                            <a:rPr lang="en-US" b="0" i="1" smtClean="0">
                              <a:solidFill>
                                <a:srgbClr val="FF0000"/>
                              </a:solidFill>
                              <a:latin typeface="Cambria Math"/>
                            </a:rPr>
                          </m:ctrlPr>
                        </m:funcPr>
                        <m:fName>
                          <m:r>
                            <m:rPr>
                              <m:sty m:val="p"/>
                            </m:rPr>
                            <a:rPr lang="en-US" b="0" i="0" smtClean="0">
                              <a:solidFill>
                                <a:srgbClr val="FF0000"/>
                              </a:solidFill>
                              <a:latin typeface="Cambria Math" panose="02040503050406030204" pitchFamily="18" charset="0"/>
                            </a:rPr>
                            <m:t>ln</m:t>
                          </m:r>
                        </m:fName>
                        <m:e>
                          <m:d>
                            <m:dPr>
                              <m:ctrlPr>
                                <a:rPr lang="en-US" b="0" i="1" smtClean="0">
                                  <a:solidFill>
                                    <a:srgbClr val="FF0000"/>
                                  </a:solidFill>
                                  <a:latin typeface="Cambria Math"/>
                                </a:rPr>
                              </m:ctrlPr>
                            </m:dPr>
                            <m:e>
                              <m:r>
                                <a:rPr lang="en-US" b="0" i="1" smtClean="0">
                                  <a:solidFill>
                                    <a:srgbClr val="FF0000"/>
                                  </a:solidFill>
                                  <a:latin typeface="Cambria Math" panose="02040503050406030204" pitchFamily="18" charset="0"/>
                                </a:rPr>
                                <m:t>1−</m:t>
                              </m:r>
                              <m:r>
                                <a:rPr lang="en-US" b="0" i="1" smtClean="0">
                                  <a:solidFill>
                                    <a:srgbClr val="FF0000"/>
                                  </a:solidFill>
                                  <a:latin typeface="Cambria Math" panose="02040503050406030204" pitchFamily="18" charset="0"/>
                                </a:rPr>
                                <m:t>𝑟</m:t>
                              </m:r>
                            </m:e>
                          </m:d>
                        </m:e>
                      </m:func>
                      <m:r>
                        <a:rPr lang="en-US" b="0" i="1" smtClean="0">
                          <a:latin typeface="Cambria Math" panose="02040503050406030204" pitchFamily="18" charset="0"/>
                        </a:rPr>
                        <m:t>+</m:t>
                      </m:r>
                    </m:oMath>
                  </m:oMathPara>
                </a14:m>
                <a:endParaRPr lang="en-US" b="0" dirty="0" smtClean="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func>
                        <m:funcPr>
                          <m:ctrlPr>
                            <a:rPr lang="en-US" b="0" i="1" smtClean="0">
                              <a:latin typeface="Cambria Math"/>
                            </a:rPr>
                          </m:ctrlPr>
                        </m:funcPr>
                        <m:fName>
                          <m:r>
                            <m:rPr>
                              <m:sty m:val="p"/>
                            </m:rPr>
                            <a:rPr lang="en-US" b="0" i="0" smtClean="0">
                              <a:latin typeface="Cambria Math" panose="02040503050406030204" pitchFamily="18" charset="0"/>
                            </a:rPr>
                            <m:t>ln</m:t>
                          </m:r>
                        </m:fName>
                        <m:e>
                          <m:d>
                            <m:dPr>
                              <m:ctrlPr>
                                <a:rPr lang="en-US" b="0" i="1" smtClean="0">
                                  <a:latin typeface="Cambria Math"/>
                                </a:rPr>
                              </m:ctrlPr>
                            </m:dPr>
                            <m:e>
                              <m:r>
                                <a:rPr lang="en-US" b="0" i="1" smtClean="0">
                                  <a:latin typeface="Cambria Math" panose="02040503050406030204" pitchFamily="18" charset="0"/>
                                </a:rPr>
                                <m:t>𝑤</m:t>
                              </m:r>
                              <m:sSub>
                                <m:sSubPr>
                                  <m:ctrlPr>
                                    <a:rPr lang="en-US" b="0" i="1" smtClean="0">
                                      <a:latin typeface="Cambria Math"/>
                                    </a:rPr>
                                  </m:ctrlPr>
                                </m:sSubPr>
                                <m:e>
                                  <m:r>
                                    <a:rPr lang="en-US" b="0" i="1" smtClean="0">
                                      <a:latin typeface="Cambria Math" panose="02040503050406030204" pitchFamily="18" charset="0"/>
                                    </a:rPr>
                                    <m:t>𝑂</m:t>
                                  </m:r>
                                </m:e>
                                <m:sub>
                                  <m:r>
                                    <a:rPr lang="en-US" b="0" i="1" smtClean="0">
                                      <a:latin typeface="Cambria Math" panose="02040503050406030204" pitchFamily="18" charset="0"/>
                                    </a:rPr>
                                    <m:t>𝐵</m:t>
                                  </m:r>
                                </m:sub>
                              </m:sSub>
                            </m:e>
                          </m:d>
                        </m:e>
                      </m:func>
                      <m:r>
                        <a:rPr lang="en-US" b="0" i="1" smtClean="0">
                          <a:latin typeface="Cambria Math" panose="02040503050406030204" pitchFamily="18" charset="0"/>
                        </a:rPr>
                        <m:t>+</m:t>
                      </m:r>
                      <m:d>
                        <m:dPr>
                          <m:ctrlPr>
                            <a:rPr lang="en-US" b="0" i="1" smtClean="0">
                              <a:latin typeface="Cambria Math"/>
                            </a:rPr>
                          </m:ctrlPr>
                        </m:dPr>
                        <m:e>
                          <m:r>
                            <a:rPr lang="en-US" b="0" i="1" smtClean="0">
                              <a:latin typeface="Cambria Math" panose="02040503050406030204" pitchFamily="18" charset="0"/>
                            </a:rPr>
                            <m:t>1−</m:t>
                          </m:r>
                          <m:r>
                            <a:rPr lang="en-US" b="0" i="1" smtClean="0">
                              <a:latin typeface="Cambria Math" panose="02040503050406030204" pitchFamily="18" charset="0"/>
                            </a:rPr>
                            <m:t>𝑎</m:t>
                          </m:r>
                        </m:e>
                      </m:d>
                      <m:func>
                        <m:funcPr>
                          <m:ctrlPr>
                            <a:rPr lang="en-US" b="0" i="1" smtClean="0">
                              <a:latin typeface="Cambria Math"/>
                            </a:rPr>
                          </m:ctrlPr>
                        </m:funcPr>
                        <m:fName>
                          <m:r>
                            <m:rPr>
                              <m:sty m:val="p"/>
                            </m:rPr>
                            <a:rPr lang="en-US" b="0" i="0" smtClean="0">
                              <a:latin typeface="Cambria Math" panose="02040503050406030204" pitchFamily="18" charset="0"/>
                            </a:rPr>
                            <m:t>ln</m:t>
                          </m:r>
                        </m:fName>
                        <m:e>
                          <m:r>
                            <a:rPr lang="en-US" b="0" i="1" smtClean="0">
                              <a:latin typeface="Cambria Math" panose="02040503050406030204" pitchFamily="18" charset="0"/>
                            </a:rPr>
                            <m:t>(</m:t>
                          </m:r>
                          <m:r>
                            <a:rPr lang="en-US" b="0" i="1" smtClean="0">
                              <a:latin typeface="Cambria Math" panose="02040503050406030204" pitchFamily="18" charset="0"/>
                            </a:rPr>
                            <m:t>𝑤</m:t>
                          </m:r>
                          <m:sSub>
                            <m:sSubPr>
                              <m:ctrlPr>
                                <a:rPr lang="en-US" b="0" i="1" smtClean="0">
                                  <a:latin typeface="Cambria Math"/>
                                </a:rPr>
                              </m:ctrlPr>
                            </m:sSubPr>
                            <m:e>
                              <m:r>
                                <a:rPr lang="en-US" b="0" i="1" smtClean="0">
                                  <a:latin typeface="Cambria Math" panose="02040503050406030204" pitchFamily="18" charset="0"/>
                                </a:rPr>
                                <m:t>𝑂</m:t>
                              </m:r>
                            </m:e>
                            <m:sub>
                              <m:r>
                                <a:rPr lang="en-US" b="0" i="1" smtClean="0">
                                  <a:latin typeface="Cambria Math" panose="02040503050406030204" pitchFamily="18" charset="0"/>
                                </a:rPr>
                                <m:t>𝑏</m:t>
                              </m:r>
                            </m:sub>
                          </m:sSub>
                          <m:r>
                            <a:rPr lang="en-US" b="0" i="1" smtClean="0">
                              <a:latin typeface="Cambria Math" panose="02040503050406030204" pitchFamily="18" charset="0"/>
                            </a:rPr>
                            <m:t>)</m:t>
                          </m:r>
                        </m:e>
                      </m:func>
                    </m:oMath>
                  </m:oMathPara>
                </a14:m>
                <a:endParaRPr lang="en-US" dirty="0" smtClean="0"/>
              </a:p>
              <a:p>
                <a:pPr lvl="1"/>
                <a14:m>
                  <m:oMath xmlns:m="http://schemas.openxmlformats.org/officeDocument/2006/math">
                    <m:f>
                      <m:fPr>
                        <m:ctrlPr>
                          <a:rPr lang="en-US" sz="3200" b="0" i="1" smtClean="0">
                            <a:solidFill>
                              <a:srgbClr val="FF0000"/>
                            </a:solidFill>
                            <a:latin typeface="Cambria Math"/>
                          </a:rPr>
                        </m:ctrlPr>
                      </m:fPr>
                      <m:num>
                        <m:r>
                          <a:rPr lang="en-US" sz="3200" b="0" i="1" smtClean="0">
                            <a:solidFill>
                              <a:srgbClr val="FF0000"/>
                            </a:solidFill>
                            <a:latin typeface="Cambria Math" panose="02040503050406030204" pitchFamily="18" charset="0"/>
                          </a:rPr>
                          <m:t>𝑎</m:t>
                        </m:r>
                      </m:num>
                      <m:den>
                        <m:r>
                          <a:rPr lang="en-US" sz="3200" b="0" i="1" smtClean="0">
                            <a:solidFill>
                              <a:srgbClr val="FF0000"/>
                            </a:solidFill>
                            <a:latin typeface="Cambria Math" panose="02040503050406030204" pitchFamily="18" charset="0"/>
                          </a:rPr>
                          <m:t>𝑟</m:t>
                        </m:r>
                      </m:den>
                    </m:f>
                    <m:r>
                      <a:rPr lang="en-US" sz="3200" b="0" i="1" smtClean="0">
                        <a:solidFill>
                          <a:srgbClr val="FF0000"/>
                        </a:solidFill>
                        <a:latin typeface="Cambria Math" panose="02040503050406030204" pitchFamily="18" charset="0"/>
                      </a:rPr>
                      <m:t>−</m:t>
                    </m:r>
                    <m:f>
                      <m:fPr>
                        <m:ctrlPr>
                          <a:rPr lang="en-US" sz="3200" b="0" i="1" smtClean="0">
                            <a:solidFill>
                              <a:srgbClr val="FF0000"/>
                            </a:solidFill>
                            <a:latin typeface="Cambria Math"/>
                          </a:rPr>
                        </m:ctrlPr>
                      </m:fPr>
                      <m:num>
                        <m:r>
                          <a:rPr lang="en-US" sz="3200" b="0" i="1" smtClean="0">
                            <a:solidFill>
                              <a:srgbClr val="FF0000"/>
                            </a:solidFill>
                            <a:latin typeface="Cambria Math" panose="02040503050406030204" pitchFamily="18" charset="0"/>
                          </a:rPr>
                          <m:t>1−</m:t>
                        </m:r>
                        <m:r>
                          <a:rPr lang="en-US" sz="3200" b="0" i="1" smtClean="0">
                            <a:solidFill>
                              <a:srgbClr val="FF0000"/>
                            </a:solidFill>
                            <a:latin typeface="Cambria Math" panose="02040503050406030204" pitchFamily="18" charset="0"/>
                          </a:rPr>
                          <m:t>𝑎</m:t>
                        </m:r>
                      </m:num>
                      <m:den>
                        <m:r>
                          <a:rPr lang="en-US" sz="3200" b="0" i="1" smtClean="0">
                            <a:solidFill>
                              <a:srgbClr val="FF0000"/>
                            </a:solidFill>
                            <a:latin typeface="Cambria Math" panose="02040503050406030204" pitchFamily="18" charset="0"/>
                          </a:rPr>
                          <m:t>1−</m:t>
                        </m:r>
                        <m:r>
                          <a:rPr lang="en-US" sz="3200" b="0" i="1" smtClean="0">
                            <a:solidFill>
                              <a:srgbClr val="FF0000"/>
                            </a:solidFill>
                            <a:latin typeface="Cambria Math" panose="02040503050406030204" pitchFamily="18" charset="0"/>
                          </a:rPr>
                          <m:t>𝑟</m:t>
                        </m:r>
                      </m:den>
                    </m:f>
                    <m:r>
                      <a:rPr lang="en-US" sz="3200" b="0" i="1" smtClean="0">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𝑟</m:t>
                    </m:r>
                    <m:r>
                      <a:rPr lang="en-US" sz="3200" b="0" i="1" smtClean="0">
                        <a:solidFill>
                          <a:srgbClr val="FF0000"/>
                        </a:solidFill>
                        <a:latin typeface="Cambria Math" panose="02040503050406030204" pitchFamily="18" charset="0"/>
                      </a:rPr>
                      <m:t>=</m:t>
                    </m:r>
                    <m:r>
                      <a:rPr lang="en-US" sz="3200" b="0" i="1" smtClean="0">
                        <a:solidFill>
                          <a:srgbClr val="FF0000"/>
                        </a:solidFill>
                        <a:latin typeface="Cambria Math" panose="02040503050406030204" pitchFamily="18" charset="0"/>
                      </a:rPr>
                      <m:t>𝑎</m:t>
                    </m:r>
                    <m:r>
                      <a:rPr lang="en-US" sz="3200" b="0" i="1" smtClean="0">
                        <a:solidFill>
                          <a:srgbClr val="FF0000"/>
                        </a:solidFill>
                        <a:latin typeface="Cambria Math" panose="02040503050406030204" pitchFamily="18" charset="0"/>
                      </a:rPr>
                      <m:t> </m:t>
                    </m:r>
                  </m:oMath>
                </a14:m>
                <a:endParaRPr lang="en-US" sz="3200" b="0" dirty="0" smtClean="0">
                  <a:solidFill>
                    <a:srgbClr val="FF0000"/>
                  </a:solidFill>
                </a:endParaRPr>
              </a:p>
              <a:p>
                <a:pPr lvl="1"/>
                <a:r>
                  <a:rPr lang="en-US" sz="3200" dirty="0" smtClean="0"/>
                  <a:t>The bettor “bets </a:t>
                </a:r>
                <a:r>
                  <a:rPr lang="en-US" sz="3200" smtClean="0"/>
                  <a:t>her beliefs”</a:t>
                </a:r>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443345" y="1934152"/>
                <a:ext cx="6199909" cy="4351338"/>
              </a:xfrm>
              <a:blipFill rotWithShape="0">
                <a:blip r:embed="rId2"/>
                <a:stretch>
                  <a:fillRect l="-1770" b="-168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131</a:t>
            </a:fld>
            <a:endParaRPr lang="en-US"/>
          </a:p>
        </p:txBody>
      </p:sp>
      <p:pic>
        <p:nvPicPr>
          <p:cNvPr id="1026" name="Picture 2" descr="http://www.clipartbest.com/cliparts/RTd/pAq/RTdpAqbT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7156" y="147709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volcanoparadiseranch.com/images/cowbo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5410" y="1532215"/>
            <a:ext cx="1866900" cy="2076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p:cNvSpPr/>
              <p:nvPr/>
            </p:nvSpPr>
            <p:spPr>
              <a:xfrm>
                <a:off x="7167053" y="3753564"/>
                <a:ext cx="2249783" cy="954107"/>
              </a:xfrm>
              <a:prstGeom prst="rect">
                <a:avLst/>
              </a:prstGeom>
              <a:noFill/>
            </p:spPr>
            <p:txBody>
              <a:bodyPr wrap="none" lIns="91440" tIns="45720" rIns="91440" bIns="45720">
                <a:spAutoFit/>
              </a:bodyPr>
              <a:lstStyle/>
              <a:p>
                <a:pPr algn="ctr"/>
                <a:r>
                  <a:rPr lang="en-US" sz="2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a:t>
                </a:r>
                <a14:m>
                  <m:oMath xmlns:m="http://schemas.openxmlformats.org/officeDocument/2006/math">
                    <m:r>
                      <a:rPr lang="en-US" sz="2800" b="1" i="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𝑶𝒅𝒅𝒔</m:t>
                    </m:r>
                  </m:oMath>
                </a14:m>
                <a:r>
                  <a:rPr lang="en-US" sz="2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14:m>
                  <m:oMath xmlns:m="http://schemas.openxmlformats.org/officeDocument/2006/math">
                    <m:sSub>
                      <m:sSubPr>
                        <m:ctrlPr>
                          <a:rPr lang="en-US" sz="28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a:rPr>
                        </m:ctrlPr>
                      </m:sSubPr>
                      <m:e>
                        <m:r>
                          <a:rPr lang="en-US" sz="28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𝑶</m:t>
                        </m:r>
                      </m:e>
                      <m:sub>
                        <m:r>
                          <a:rPr lang="en-US" sz="2800" b="1"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𝑨</m:t>
                        </m:r>
                      </m:sub>
                    </m:sSub>
                  </m:oMath>
                </a14:m>
                <a:endParaRPr lang="en-US" sz="2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28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Prob</a:t>
                </a:r>
                <a:r>
                  <a:rPr 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a:t>
                </a:r>
                <a:endPar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mc:Choice>
        <mc:Fallback xmlns="">
          <p:sp>
            <p:nvSpPr>
              <p:cNvPr id="6" name="Rectangle 5"/>
              <p:cNvSpPr>
                <a:spLocks noRot="1" noChangeAspect="1" noMove="1" noResize="1" noEditPoints="1" noAdjustHandles="1" noChangeArrowheads="1" noChangeShapeType="1" noTextEdit="1"/>
              </p:cNvSpPr>
              <p:nvPr/>
            </p:nvSpPr>
            <p:spPr>
              <a:xfrm>
                <a:off x="7167053" y="3753564"/>
                <a:ext cx="2249783" cy="95410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650688" y="3744906"/>
                <a:ext cx="2417936" cy="954107"/>
              </a:xfrm>
              <a:prstGeom prst="rect">
                <a:avLst/>
              </a:prstGeom>
              <a:noFill/>
            </p:spPr>
            <p:txBody>
              <a:bodyPr wrap="square" lIns="91440" tIns="45720" rIns="91440" bIns="45720">
                <a:spAutoFit/>
              </a:bodyPr>
              <a:lstStyle/>
              <a:p>
                <a:pPr algn="ctr"/>
                <a:r>
                  <a:rPr lang="en-US" sz="2800"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14:m>
                  <m:oMath xmlns:m="http://schemas.openxmlformats.org/officeDocument/2006/math">
                    <m:r>
                      <a:rPr lang="en-US" sz="2800" b="0"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 </m:t>
                    </m:r>
                    <m:r>
                      <a:rPr lang="en-US" sz="2800" b="0"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𝑂𝑑𝑑𝑠</m:t>
                    </m:r>
                    <m:r>
                      <a:rPr lang="en-US" sz="2800" b="0" i="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 </m:t>
                    </m:r>
                    <m:sSub>
                      <m:sSubPr>
                        <m:ctrlPr>
                          <a:rPr lang="en-US" sz="2800" b="0" i="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a:rPr>
                        </m:ctrlPr>
                      </m:sSubPr>
                      <m:e>
                        <m:r>
                          <a:rPr lang="en-US" sz="2800" b="0" i="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𝑂</m:t>
                        </m:r>
                      </m:e>
                      <m:sub>
                        <m:r>
                          <a:rPr lang="en-US" sz="2800" b="0" i="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Math" panose="02040503050406030204" pitchFamily="18" charset="0"/>
                          </a:rPr>
                          <m:t>𝐵</m:t>
                        </m:r>
                      </m:sub>
                    </m:sSub>
                  </m:oMath>
                </a14:m>
                <a:endParaRPr lang="en-US" sz="2800" b="0"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280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Prob</a:t>
                </a:r>
                <a:r>
                  <a:rPr lang="en-US" sz="280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1-a</a:t>
                </a:r>
                <a:endParaRPr lang="en-US" sz="2800"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mc:Choice>
        <mc:Fallback xmlns="">
          <p:sp>
            <p:nvSpPr>
              <p:cNvPr id="9" name="Rectangle 8"/>
              <p:cNvSpPr>
                <a:spLocks noRot="1" noChangeAspect="1" noMove="1" noResize="1" noEditPoints="1" noAdjustHandles="1" noChangeArrowheads="1" noChangeShapeType="1" noTextEdit="1"/>
              </p:cNvSpPr>
              <p:nvPr/>
            </p:nvSpPr>
            <p:spPr>
              <a:xfrm>
                <a:off x="9650688" y="3744906"/>
                <a:ext cx="2417936" cy="954107"/>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15913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8088"/>
            <a:ext cx="10515600" cy="1325563"/>
          </a:xfrm>
        </p:spPr>
        <p:txBody>
          <a:bodyPr/>
          <a:lstStyle/>
          <a:p>
            <a:r>
              <a:rPr lang="en-US" dirty="0" smtClean="0"/>
              <a:t>Aggregate Beliefs “wisdom of the crowd”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2092037" y="1843232"/>
                <a:ext cx="5181600" cy="4351338"/>
              </a:xfrm>
            </p:spPr>
            <p:txBody>
              <a:bodyPr/>
              <a:lstStyle/>
              <a:p>
                <a:r>
                  <a:rPr lang="en-US" dirty="0" smtClean="0"/>
                  <a:t>n bettors 1,2, …, n</a:t>
                </a:r>
              </a:p>
              <a:p>
                <a:r>
                  <a:rPr lang="en-US" dirty="0" smtClean="0"/>
                  <a:t>Bettor </a:t>
                </a:r>
                <a:r>
                  <a:rPr lang="en-US" dirty="0" err="1" smtClean="0"/>
                  <a:t>i</a:t>
                </a:r>
                <a:r>
                  <a:rPr lang="en-US" dirty="0" smtClean="0"/>
                  <a:t> thinks that A will win with </a:t>
                </a:r>
                <a:r>
                  <a:rPr lang="en-US" dirty="0" smtClean="0">
                    <a:solidFill>
                      <a:srgbClr val="FF0000"/>
                    </a:solidFill>
                  </a:rPr>
                  <a:t>probability </a:t>
                </a:r>
                <a14:m>
                  <m:oMath xmlns:m="http://schemas.openxmlformats.org/officeDocument/2006/math">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𝑖</m:t>
                        </m:r>
                      </m:sub>
                    </m:sSub>
                  </m:oMath>
                </a14:m>
                <a:endParaRPr lang="en-US" dirty="0" smtClean="0"/>
              </a:p>
              <a:p>
                <a:r>
                  <a:rPr lang="en-US" dirty="0"/>
                  <a:t>Bettor </a:t>
                </a:r>
                <a:r>
                  <a:rPr lang="en-US" dirty="0" err="1"/>
                  <a:t>i</a:t>
                </a:r>
                <a:r>
                  <a:rPr lang="en-US" dirty="0"/>
                  <a:t> </a:t>
                </a:r>
                <a:r>
                  <a:rPr lang="en-US" dirty="0" smtClean="0"/>
                  <a:t>has </a:t>
                </a:r>
                <a:r>
                  <a:rPr lang="en-US" dirty="0" smtClean="0">
                    <a:solidFill>
                      <a:srgbClr val="FF0000"/>
                    </a:solidFill>
                  </a:rPr>
                  <a:t>initial wealth </a:t>
                </a:r>
                <a14:m>
                  <m:oMath xmlns:m="http://schemas.openxmlformats.org/officeDocument/2006/math">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𝑖</m:t>
                        </m:r>
                      </m:sub>
                    </m:sSub>
                  </m:oMath>
                </a14:m>
                <a:endParaRPr lang="en-US" dirty="0" smtClean="0"/>
              </a:p>
              <a:p>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sub>
                    </m:sSub>
                  </m:oMath>
                </a14:m>
                <a:endParaRPr lang="en-US" b="0" dirty="0" smtClean="0"/>
              </a:p>
              <a:p>
                <a:r>
                  <a:rPr lang="en-US" dirty="0" smtClean="0"/>
                  <a:t>Utility of money </a:t>
                </a:r>
                <a14:m>
                  <m:oMath xmlns:m="http://schemas.openxmlformats.org/officeDocument/2006/math">
                    <m:r>
                      <a:rPr lang="en-US" i="1" dirty="0" smtClean="0">
                        <a:solidFill>
                          <a:srgbClr val="0070C0"/>
                        </a:solidFill>
                        <a:latin typeface="Cambria Math" panose="02040503050406030204" pitchFamily="18" charset="0"/>
                      </a:rPr>
                      <m:t>𝑢</m:t>
                    </m:r>
                    <m:r>
                      <a:rPr lang="en-US" i="1" dirty="0" smtClean="0">
                        <a:solidFill>
                          <a:srgbClr val="0070C0"/>
                        </a:solidFill>
                        <a:latin typeface="Cambria Math" panose="02040503050406030204" pitchFamily="18" charset="0"/>
                      </a:rPr>
                      <m:t>(</m:t>
                    </m:r>
                    <m:r>
                      <a:rPr lang="en-US" i="1" dirty="0" smtClean="0">
                        <a:solidFill>
                          <a:srgbClr val="0070C0"/>
                        </a:solidFill>
                        <a:latin typeface="Cambria Math" panose="02040503050406030204" pitchFamily="18" charset="0"/>
                      </a:rPr>
                      <m:t>𝑥</m:t>
                    </m:r>
                    <m:r>
                      <a:rPr lang="en-US" i="1" dirty="0" smtClean="0">
                        <a:solidFill>
                          <a:srgbClr val="0070C0"/>
                        </a:solidFill>
                        <a:latin typeface="Cambria Math" panose="02040503050406030204" pitchFamily="18" charset="0"/>
                      </a:rPr>
                      <m:t>)=</m:t>
                    </m:r>
                    <m:r>
                      <m:rPr>
                        <m:sty m:val="p"/>
                      </m:rPr>
                      <a:rPr lang="en-US" i="1" dirty="0" smtClean="0">
                        <a:solidFill>
                          <a:srgbClr val="0070C0"/>
                        </a:solidFill>
                        <a:latin typeface="Cambria Math" panose="02040503050406030204" pitchFamily="18" charset="0"/>
                      </a:rPr>
                      <m:t>ln</m:t>
                    </m:r>
                    <m:r>
                      <a:rPr lang="en-US" i="1" dirty="0" smtClean="0">
                        <a:solidFill>
                          <a:srgbClr val="0070C0"/>
                        </a:solidFill>
                        <a:latin typeface="Cambria Math" panose="02040503050406030204" pitchFamily="18" charset="0"/>
                      </a:rPr>
                      <m:t>⁡(</m:t>
                    </m:r>
                    <m:r>
                      <a:rPr lang="en-US" i="1" dirty="0" smtClean="0">
                        <a:solidFill>
                          <a:srgbClr val="0070C0"/>
                        </a:solidFill>
                        <a:latin typeface="Cambria Math" panose="02040503050406030204" pitchFamily="18" charset="0"/>
                      </a:rPr>
                      <m:t>𝑥</m:t>
                    </m:r>
                    <m:r>
                      <a:rPr lang="en-US" i="1" dirty="0" smtClean="0">
                        <a:solidFill>
                          <a:srgbClr val="0070C0"/>
                        </a:solidFill>
                        <a:latin typeface="Cambria Math" panose="02040503050406030204" pitchFamily="18" charset="0"/>
                      </a:rPr>
                      <m:t>)</m:t>
                    </m:r>
                  </m:oMath>
                </a14:m>
                <a:endParaRPr lang="en-US" dirty="0" smtClean="0">
                  <a:solidFill>
                    <a:srgbClr val="0070C0"/>
                  </a:solidFill>
                </a:endParaRPr>
              </a:p>
              <a:p>
                <a:r>
                  <a:rPr lang="en-US" dirty="0" smtClean="0">
                    <a:solidFill>
                      <a:srgbClr val="0070C0"/>
                    </a:solidFill>
                  </a:rPr>
                  <a:t>We know that bidders bet their beliefs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2092037" y="1843232"/>
                <a:ext cx="5181600" cy="4351338"/>
              </a:xfrm>
              <a:blipFill rotWithShape="0">
                <a:blip r:embed="rId2"/>
                <a:stretch>
                  <a:fillRect l="-2118" t="-238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132</a:t>
            </a:fld>
            <a:endParaRPr lang="en-US"/>
          </a:p>
        </p:txBody>
      </p:sp>
    </p:spTree>
    <p:extLst>
      <p:ext uri="{BB962C8B-B14F-4D97-AF65-F5344CB8AC3E}">
        <p14:creationId xmlns:p14="http://schemas.microsoft.com/office/powerpoint/2010/main" val="415388360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8088"/>
            <a:ext cx="10515600" cy="1325563"/>
          </a:xfrm>
        </p:spPr>
        <p:txBody>
          <a:bodyPr/>
          <a:lstStyle/>
          <a:p>
            <a:r>
              <a:rPr lang="en-US" dirty="0" smtClean="0"/>
              <a:t>Aggregate Beliefs “wisdom of the crowd”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0" y="1754331"/>
                <a:ext cx="3588327" cy="2769178"/>
              </a:xfrm>
            </p:spPr>
            <p:txBody>
              <a:bodyPr>
                <a:normAutofit/>
              </a:bodyPr>
              <a:lstStyle/>
              <a:p>
                <a:r>
                  <a:rPr lang="en-US" sz="1800" dirty="0" smtClean="0"/>
                  <a:t>n bettors 1,2, …, n</a:t>
                </a:r>
              </a:p>
              <a:p>
                <a:r>
                  <a:rPr lang="en-US" sz="1800" dirty="0" smtClean="0"/>
                  <a:t>Bettor </a:t>
                </a:r>
                <a:r>
                  <a:rPr lang="en-US" sz="1800" dirty="0" err="1" smtClean="0"/>
                  <a:t>i</a:t>
                </a:r>
                <a:r>
                  <a:rPr lang="en-US" sz="1800" dirty="0" smtClean="0"/>
                  <a:t> thinks that A will win with </a:t>
                </a:r>
                <a:r>
                  <a:rPr lang="en-US" sz="1800" dirty="0" smtClean="0">
                    <a:solidFill>
                      <a:srgbClr val="FF0000"/>
                    </a:solidFill>
                  </a:rPr>
                  <a:t>probability </a:t>
                </a:r>
                <a14:m>
                  <m:oMath xmlns:m="http://schemas.openxmlformats.org/officeDocument/2006/math">
                    <m:sSub>
                      <m:sSubPr>
                        <m:ctrlPr>
                          <a:rPr lang="en-US" sz="1800" b="0" i="1" smtClean="0">
                            <a:solidFill>
                              <a:srgbClr val="FF0000"/>
                            </a:solidFill>
                            <a:latin typeface="Cambria Math"/>
                          </a:rPr>
                        </m:ctrlPr>
                      </m:sSubPr>
                      <m:e>
                        <m:r>
                          <a:rPr lang="en-US" sz="1800" b="0" i="1" smtClean="0">
                            <a:solidFill>
                              <a:srgbClr val="FF0000"/>
                            </a:solidFill>
                            <a:latin typeface="Cambria Math" panose="02040503050406030204" pitchFamily="18" charset="0"/>
                          </a:rPr>
                          <m:t>𝑎</m:t>
                        </m:r>
                      </m:e>
                      <m:sub>
                        <m:r>
                          <a:rPr lang="en-US" sz="1800" b="0" i="1" smtClean="0">
                            <a:solidFill>
                              <a:srgbClr val="FF0000"/>
                            </a:solidFill>
                            <a:latin typeface="Cambria Math" panose="02040503050406030204" pitchFamily="18" charset="0"/>
                          </a:rPr>
                          <m:t>𝑖</m:t>
                        </m:r>
                      </m:sub>
                    </m:sSub>
                  </m:oMath>
                </a14:m>
                <a:endParaRPr lang="en-US" sz="1800" dirty="0" smtClean="0"/>
              </a:p>
              <a:p>
                <a:r>
                  <a:rPr lang="en-US" sz="1800" dirty="0"/>
                  <a:t>Bettor </a:t>
                </a:r>
                <a:r>
                  <a:rPr lang="en-US" sz="1800" dirty="0" err="1"/>
                  <a:t>i</a:t>
                </a:r>
                <a:r>
                  <a:rPr lang="en-US" sz="1800" dirty="0"/>
                  <a:t> </a:t>
                </a:r>
                <a:r>
                  <a:rPr lang="en-US" sz="1800" dirty="0" smtClean="0"/>
                  <a:t>has </a:t>
                </a:r>
                <a:r>
                  <a:rPr lang="en-US" sz="1800" dirty="0" smtClean="0">
                    <a:solidFill>
                      <a:srgbClr val="FF0000"/>
                    </a:solidFill>
                  </a:rPr>
                  <a:t>initial wealth </a:t>
                </a:r>
                <a14:m>
                  <m:oMath xmlns:m="http://schemas.openxmlformats.org/officeDocument/2006/math">
                    <m:sSub>
                      <m:sSubPr>
                        <m:ctrlPr>
                          <a:rPr lang="en-US" sz="1800" i="1">
                            <a:solidFill>
                              <a:srgbClr val="FF0000"/>
                            </a:solidFill>
                            <a:latin typeface="Cambria Math"/>
                          </a:rPr>
                        </m:ctrlPr>
                      </m:sSubPr>
                      <m:e>
                        <m:r>
                          <a:rPr lang="en-US" sz="1800" b="0" i="1" smtClean="0">
                            <a:solidFill>
                              <a:srgbClr val="FF0000"/>
                            </a:solidFill>
                            <a:latin typeface="Cambria Math" panose="02040503050406030204" pitchFamily="18" charset="0"/>
                          </a:rPr>
                          <m:t>𝑤</m:t>
                        </m:r>
                      </m:e>
                      <m:sub>
                        <m:r>
                          <a:rPr lang="en-US" sz="1800" i="1">
                            <a:solidFill>
                              <a:srgbClr val="FF0000"/>
                            </a:solidFill>
                            <a:latin typeface="Cambria Math" panose="02040503050406030204" pitchFamily="18" charset="0"/>
                          </a:rPr>
                          <m:t>𝑖</m:t>
                        </m:r>
                      </m:sub>
                    </m:sSub>
                  </m:oMath>
                </a14:m>
                <a:endParaRPr lang="en-US" sz="1800" dirty="0" smtClean="0"/>
              </a:p>
              <a:p>
                <a14:m>
                  <m:oMath xmlns:m="http://schemas.openxmlformats.org/officeDocument/2006/math">
                    <m:r>
                      <a:rPr lang="en-US" sz="1800" b="0" i="1" smtClean="0">
                        <a:latin typeface="Cambria Math" panose="02040503050406030204" pitchFamily="18" charset="0"/>
                      </a:rPr>
                      <m:t>𝑤</m:t>
                    </m:r>
                    <m:r>
                      <a:rPr lang="en-US" sz="1800" b="0" i="1" smtClean="0">
                        <a:latin typeface="Cambria Math" panose="02040503050406030204" pitchFamily="18" charset="0"/>
                      </a:rPr>
                      <m:t>=</m:t>
                    </m:r>
                    <m:sSub>
                      <m:sSubPr>
                        <m:ctrlPr>
                          <a:rPr lang="en-US" sz="1800" b="0" i="1" smtClean="0">
                            <a:latin typeface="Cambria Math"/>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US" sz="1800" b="0" i="1" smtClean="0">
                            <a:latin typeface="Cambria Math"/>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𝑛</m:t>
                        </m:r>
                      </m:sub>
                    </m:sSub>
                  </m:oMath>
                </a14:m>
                <a:endParaRPr lang="en-US" sz="1800" b="0" dirty="0" smtClean="0"/>
              </a:p>
              <a:p>
                <a:r>
                  <a:rPr lang="en-US" sz="1800" dirty="0" smtClean="0"/>
                  <a:t>Utility of money </a:t>
                </a:r>
                <a14:m>
                  <m:oMath xmlns:m="http://schemas.openxmlformats.org/officeDocument/2006/math">
                    <m:r>
                      <a:rPr lang="en-US" sz="1800" i="1" dirty="0" smtClean="0">
                        <a:solidFill>
                          <a:srgbClr val="0070C0"/>
                        </a:solidFill>
                        <a:latin typeface="Cambria Math" panose="02040503050406030204" pitchFamily="18" charset="0"/>
                      </a:rPr>
                      <m:t>𝑢</m:t>
                    </m:r>
                    <m:r>
                      <a:rPr lang="en-US" sz="1800" i="1" dirty="0" smtClean="0">
                        <a:solidFill>
                          <a:srgbClr val="0070C0"/>
                        </a:solidFill>
                        <a:latin typeface="Cambria Math" panose="02040503050406030204" pitchFamily="18" charset="0"/>
                      </a:rPr>
                      <m:t>(</m:t>
                    </m:r>
                    <m:r>
                      <a:rPr lang="en-US" sz="1800" i="1" dirty="0" smtClean="0">
                        <a:solidFill>
                          <a:srgbClr val="0070C0"/>
                        </a:solidFill>
                        <a:latin typeface="Cambria Math" panose="02040503050406030204" pitchFamily="18" charset="0"/>
                      </a:rPr>
                      <m:t>𝑥</m:t>
                    </m:r>
                    <m:r>
                      <a:rPr lang="en-US" sz="1800" i="1" dirty="0" smtClean="0">
                        <a:solidFill>
                          <a:srgbClr val="0070C0"/>
                        </a:solidFill>
                        <a:latin typeface="Cambria Math" panose="02040503050406030204" pitchFamily="18" charset="0"/>
                      </a:rPr>
                      <m:t>)=</m:t>
                    </m:r>
                    <m:r>
                      <m:rPr>
                        <m:sty m:val="p"/>
                      </m:rPr>
                      <a:rPr lang="en-US" sz="1800" i="1" dirty="0" smtClean="0">
                        <a:solidFill>
                          <a:srgbClr val="0070C0"/>
                        </a:solidFill>
                        <a:latin typeface="Cambria Math" panose="02040503050406030204" pitchFamily="18" charset="0"/>
                      </a:rPr>
                      <m:t>ln</m:t>
                    </m:r>
                    <m:r>
                      <a:rPr lang="en-US" sz="1800" i="1" dirty="0" smtClean="0">
                        <a:solidFill>
                          <a:srgbClr val="0070C0"/>
                        </a:solidFill>
                        <a:latin typeface="Cambria Math" panose="02040503050406030204" pitchFamily="18" charset="0"/>
                      </a:rPr>
                      <m:t>⁡(</m:t>
                    </m:r>
                    <m:r>
                      <a:rPr lang="en-US" sz="1800" i="1" dirty="0" smtClean="0">
                        <a:solidFill>
                          <a:srgbClr val="0070C0"/>
                        </a:solidFill>
                        <a:latin typeface="Cambria Math" panose="02040503050406030204" pitchFamily="18" charset="0"/>
                      </a:rPr>
                      <m:t>𝑥</m:t>
                    </m:r>
                    <m:r>
                      <a:rPr lang="en-US" sz="1800" i="1" dirty="0" smtClean="0">
                        <a:solidFill>
                          <a:srgbClr val="0070C0"/>
                        </a:solidFill>
                        <a:latin typeface="Cambria Math" panose="02040503050406030204" pitchFamily="18" charset="0"/>
                      </a:rPr>
                      <m:t>)</m:t>
                    </m:r>
                  </m:oMath>
                </a14:m>
                <a:endParaRPr lang="en-US" sz="1800" dirty="0" smtClean="0">
                  <a:solidFill>
                    <a:srgbClr val="0070C0"/>
                  </a:solidFill>
                </a:endParaRPr>
              </a:p>
              <a:p>
                <a:r>
                  <a:rPr lang="en-US" sz="1800" dirty="0" smtClean="0">
                    <a:solidFill>
                      <a:srgbClr val="0070C0"/>
                    </a:solidFill>
                  </a:rPr>
                  <a:t>We know that bidders bet their beliefs</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0" y="1754331"/>
                <a:ext cx="3588327" cy="2769178"/>
              </a:xfrm>
              <a:blipFill rotWithShape="0">
                <a:blip r:embed="rId2"/>
                <a:stretch>
                  <a:fillRect l="-1019" t="-2203" r="-2886" b="-1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3782291" y="1754331"/>
                <a:ext cx="7204364" cy="4351338"/>
              </a:xfrm>
            </p:spPr>
            <p:txBody>
              <a:bodyPr/>
              <a:lstStyle/>
              <a:p>
                <a:r>
                  <a:rPr lang="en-US" dirty="0" smtClean="0"/>
                  <a:t>Money bet on horse A:</a:t>
                </a:r>
              </a:p>
              <a:p>
                <a:pPr marL="0" indent="0">
                  <a:buNone/>
                </a:pPr>
                <a:r>
                  <a:rPr lang="en-US" dirty="0" smtClean="0"/>
                  <a:t> </a:t>
                </a:r>
                <a14:m>
                  <m:oMath xmlns:m="http://schemas.openxmlformats.org/officeDocument/2006/math">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1</m:t>
                        </m:r>
                      </m:sub>
                    </m:sSub>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𝑤</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2</m:t>
                        </m:r>
                      </m:sub>
                    </m:sSub>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𝑤</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𝑛</m:t>
                        </m:r>
                      </m:sub>
                    </m:sSub>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𝑤</m:t>
                        </m:r>
                      </m:e>
                      <m:sub>
                        <m:r>
                          <a:rPr lang="en-US" b="0" i="1" smtClean="0">
                            <a:solidFill>
                              <a:srgbClr val="FF0000"/>
                            </a:solidFill>
                            <a:latin typeface="Cambria Math" panose="02040503050406030204" pitchFamily="18" charset="0"/>
                          </a:rPr>
                          <m:t>𝑛</m:t>
                        </m:r>
                      </m:sub>
                    </m:sSub>
                  </m:oMath>
                </a14:m>
                <a:endParaRPr lang="en-US" b="0" dirty="0" smtClean="0"/>
              </a:p>
              <a:p>
                <a:r>
                  <a:rPr lang="en-US" dirty="0" smtClean="0"/>
                  <a:t>Money bet on </a:t>
                </a:r>
                <a:r>
                  <a:rPr lang="en-US" dirty="0"/>
                  <a:t>horse </a:t>
                </a:r>
                <a:r>
                  <a:rPr lang="en-US" dirty="0" smtClean="0"/>
                  <a:t>B:</a:t>
                </a: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𝑛</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𝑛</m:t>
                          </m:r>
                        </m:sub>
                      </m:sSub>
                    </m:oMath>
                  </m:oMathPara>
                </a14:m>
                <a:endParaRPr lang="en-US" dirty="0" smtClean="0">
                  <a:solidFill>
                    <a:srgbClr val="FF0000"/>
                  </a:solidFill>
                </a:endParaRPr>
              </a:p>
              <a:p>
                <a:r>
                  <a:rPr lang="en-US" dirty="0" smtClean="0"/>
                  <a:t>  “Honest race track” Loses nothing Profits nothing</a:t>
                </a:r>
              </a:p>
              <a:p>
                <a:pPr lvl="1"/>
                <a:r>
                  <a:rPr lang="en-US" dirty="0" smtClean="0"/>
                  <a:t>If A wins payoff = </a:t>
                </a:r>
                <a14:m>
                  <m:oMath xmlns:m="http://schemas.openxmlformats.org/officeDocument/2006/math">
                    <m:sSub>
                      <m:sSubPr>
                        <m:ctrlPr>
                          <a:rPr lang="en-US" sz="2800" b="0" i="1" smtClean="0">
                            <a:solidFill>
                              <a:srgbClr val="FF0000"/>
                            </a:solidFill>
                            <a:latin typeface="Cambria Math"/>
                          </a:rPr>
                        </m:ctrlPr>
                      </m:sSubPr>
                      <m:e>
                        <m:r>
                          <a:rPr lang="en-US" sz="2800" b="0" i="1" smtClean="0">
                            <a:solidFill>
                              <a:srgbClr val="FF0000"/>
                            </a:solidFill>
                            <a:latin typeface="Cambria Math" panose="02040503050406030204" pitchFamily="18" charset="0"/>
                          </a:rPr>
                          <m:t>𝑎</m:t>
                        </m:r>
                      </m:e>
                      <m:sub>
                        <m:r>
                          <a:rPr lang="en-US" sz="2800" b="0" i="1" smtClean="0">
                            <a:solidFill>
                              <a:srgbClr val="FF0000"/>
                            </a:solidFill>
                            <a:latin typeface="Cambria Math" panose="02040503050406030204" pitchFamily="18" charset="0"/>
                          </a:rPr>
                          <m:t>1</m:t>
                        </m:r>
                      </m:sub>
                    </m:sSub>
                    <m:sSub>
                      <m:sSubPr>
                        <m:ctrlPr>
                          <a:rPr lang="en-US" sz="2800" b="0" i="1" smtClean="0">
                            <a:solidFill>
                              <a:srgbClr val="FF0000"/>
                            </a:solidFill>
                            <a:latin typeface="Cambria Math"/>
                          </a:rPr>
                        </m:ctrlPr>
                      </m:sSubPr>
                      <m:e>
                        <m:r>
                          <a:rPr lang="en-US" sz="2800" b="0" i="1" smtClean="0">
                            <a:solidFill>
                              <a:srgbClr val="FF0000"/>
                            </a:solidFill>
                            <a:latin typeface="Cambria Math" panose="02040503050406030204" pitchFamily="18" charset="0"/>
                          </a:rPr>
                          <m:t>𝑤</m:t>
                        </m:r>
                      </m:e>
                      <m:sub>
                        <m:r>
                          <a:rPr lang="en-US" sz="2800" b="0" i="1" smtClean="0">
                            <a:solidFill>
                              <a:srgbClr val="FF0000"/>
                            </a:solidFill>
                            <a:latin typeface="Cambria Math" panose="02040503050406030204" pitchFamily="18" charset="0"/>
                          </a:rPr>
                          <m:t>1</m:t>
                        </m:r>
                      </m:sub>
                    </m:sSub>
                    <m:sSub>
                      <m:sSubPr>
                        <m:ctrlPr>
                          <a:rPr lang="en-US" sz="2800" b="0" i="1" smtClean="0">
                            <a:solidFill>
                              <a:srgbClr val="FF0000"/>
                            </a:solidFill>
                            <a:latin typeface="Cambria Math"/>
                          </a:rPr>
                        </m:ctrlPr>
                      </m:sSubPr>
                      <m:e>
                        <m:r>
                          <a:rPr lang="en-US" sz="2800" b="0" i="1" smtClean="0">
                            <a:solidFill>
                              <a:srgbClr val="FF0000"/>
                            </a:solidFill>
                            <a:latin typeface="Cambria Math" panose="02040503050406030204" pitchFamily="18" charset="0"/>
                          </a:rPr>
                          <m:t>𝑂</m:t>
                        </m:r>
                      </m:e>
                      <m:sub>
                        <m:r>
                          <a:rPr lang="en-US" sz="2800" b="0" i="1" smtClean="0">
                            <a:solidFill>
                              <a:srgbClr val="FF0000"/>
                            </a:solidFill>
                            <a:latin typeface="Cambria Math" panose="02040503050406030204" pitchFamily="18" charset="0"/>
                          </a:rPr>
                          <m:t>𝐴</m:t>
                        </m:r>
                      </m:sub>
                    </m:sSub>
                    <m:r>
                      <a:rPr lang="en-US" sz="2800" b="0" i="1" smtClean="0">
                        <a:solidFill>
                          <a:srgbClr val="FF0000"/>
                        </a:solidFill>
                        <a:latin typeface="Cambria Math" panose="02040503050406030204" pitchFamily="18" charset="0"/>
                      </a:rPr>
                      <m:t>+⋯+</m:t>
                    </m:r>
                    <m:sSub>
                      <m:sSubPr>
                        <m:ctrlPr>
                          <a:rPr lang="en-US" sz="2800" b="0" i="1" smtClean="0">
                            <a:solidFill>
                              <a:srgbClr val="FF0000"/>
                            </a:solidFill>
                            <a:latin typeface="Cambria Math"/>
                          </a:rPr>
                        </m:ctrlPr>
                      </m:sSubPr>
                      <m:e>
                        <m:r>
                          <a:rPr lang="en-US" sz="2800" b="0" i="1" smtClean="0">
                            <a:solidFill>
                              <a:srgbClr val="FF0000"/>
                            </a:solidFill>
                            <a:latin typeface="Cambria Math" panose="02040503050406030204" pitchFamily="18" charset="0"/>
                          </a:rPr>
                          <m:t>𝑎</m:t>
                        </m:r>
                      </m:e>
                      <m:sub>
                        <m:r>
                          <a:rPr lang="en-US" sz="2800" b="0" i="1" smtClean="0">
                            <a:solidFill>
                              <a:srgbClr val="FF0000"/>
                            </a:solidFill>
                            <a:latin typeface="Cambria Math" panose="02040503050406030204" pitchFamily="18" charset="0"/>
                          </a:rPr>
                          <m:t>𝑛</m:t>
                        </m:r>
                      </m:sub>
                    </m:sSub>
                    <m:sSub>
                      <m:sSubPr>
                        <m:ctrlPr>
                          <a:rPr lang="en-US" sz="2800" b="0" i="1" smtClean="0">
                            <a:solidFill>
                              <a:srgbClr val="FF0000"/>
                            </a:solidFill>
                            <a:latin typeface="Cambria Math"/>
                          </a:rPr>
                        </m:ctrlPr>
                      </m:sSubPr>
                      <m:e>
                        <m:r>
                          <a:rPr lang="en-US" sz="2800" b="0" i="1" smtClean="0">
                            <a:solidFill>
                              <a:srgbClr val="FF0000"/>
                            </a:solidFill>
                            <a:latin typeface="Cambria Math" panose="02040503050406030204" pitchFamily="18" charset="0"/>
                          </a:rPr>
                          <m:t>𝑤</m:t>
                        </m:r>
                      </m:e>
                      <m:sub>
                        <m:r>
                          <a:rPr lang="en-US" sz="2800" b="0" i="1" smtClean="0">
                            <a:solidFill>
                              <a:srgbClr val="FF0000"/>
                            </a:solidFill>
                            <a:latin typeface="Cambria Math" panose="02040503050406030204" pitchFamily="18" charset="0"/>
                          </a:rPr>
                          <m:t>𝑛</m:t>
                        </m:r>
                      </m:sub>
                    </m:sSub>
                    <m:sSub>
                      <m:sSubPr>
                        <m:ctrlPr>
                          <a:rPr lang="en-US" sz="2800" b="0" i="1" smtClean="0">
                            <a:solidFill>
                              <a:srgbClr val="FF0000"/>
                            </a:solidFill>
                            <a:latin typeface="Cambria Math"/>
                          </a:rPr>
                        </m:ctrlPr>
                      </m:sSubPr>
                      <m:e>
                        <m:r>
                          <a:rPr lang="en-US" sz="2800" b="0" i="1" smtClean="0">
                            <a:solidFill>
                              <a:srgbClr val="FF0000"/>
                            </a:solidFill>
                            <a:latin typeface="Cambria Math" panose="02040503050406030204" pitchFamily="18" charset="0"/>
                          </a:rPr>
                          <m:t>𝑂</m:t>
                        </m:r>
                      </m:e>
                      <m:sub>
                        <m:r>
                          <a:rPr lang="en-US" sz="2800" b="0" i="1" smtClean="0">
                            <a:solidFill>
                              <a:srgbClr val="FF0000"/>
                            </a:solidFill>
                            <a:latin typeface="Cambria Math" panose="02040503050406030204" pitchFamily="18" charset="0"/>
                          </a:rPr>
                          <m:t>𝐴</m:t>
                        </m:r>
                      </m:sub>
                    </m:sSub>
                  </m:oMath>
                </a14:m>
                <a:endParaRPr lang="en-US" dirty="0" smtClean="0"/>
              </a:p>
              <a:p>
                <a:pPr lvl="1"/>
                <a:r>
                  <a:rPr lang="en-US" dirty="0"/>
                  <a:t>If </a:t>
                </a:r>
                <a:r>
                  <a:rPr lang="en-US" dirty="0" smtClean="0"/>
                  <a:t>B </a:t>
                </a:r>
                <a:r>
                  <a:rPr lang="en-US" dirty="0"/>
                  <a:t>wins payoff </a:t>
                </a:r>
                <a:r>
                  <a:rPr lang="en-US" dirty="0" smtClean="0"/>
                  <a:t>=</a:t>
                </a:r>
              </a:p>
              <a:p>
                <a:pPr marL="0" indent="0">
                  <a:buNone/>
                </a:pPr>
                <a:r>
                  <a:rPr lang="en-US" dirty="0" smtClean="0"/>
                  <a:t>	 </a:t>
                </a:r>
                <a14:m>
                  <m:oMath xmlns:m="http://schemas.openxmlformats.org/officeDocument/2006/math">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1</m:t>
                        </m:r>
                      </m:sub>
                    </m:sSub>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𝑂</m:t>
                        </m:r>
                      </m:e>
                      <m:sub>
                        <m:r>
                          <a:rPr lang="en-US" b="0" i="1" smtClean="0">
                            <a:solidFill>
                              <a:srgbClr val="FF0000"/>
                            </a:solidFill>
                            <a:latin typeface="Cambria Math" panose="02040503050406030204" pitchFamily="18" charset="0"/>
                          </a:rPr>
                          <m:t>𝐵</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𝑛</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𝑛</m:t>
                        </m:r>
                      </m:sub>
                    </m:sSub>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𝑂</m:t>
                        </m:r>
                      </m:e>
                      <m:sub>
                        <m:r>
                          <a:rPr lang="en-US" b="0" i="1" smtClean="0">
                            <a:solidFill>
                              <a:srgbClr val="FF0000"/>
                            </a:solidFill>
                            <a:latin typeface="Cambria Math" panose="02040503050406030204" pitchFamily="18" charset="0"/>
                          </a:rPr>
                          <m:t>𝐵</m:t>
                        </m:r>
                      </m:sub>
                    </m:sSub>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3782291" y="1754331"/>
                <a:ext cx="7204364" cy="4351338"/>
              </a:xfrm>
              <a:blipFill rotWithShape="0">
                <a:blip r:embed="rId3"/>
                <a:stretch>
                  <a:fillRect l="-1523" t="-252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133</a:t>
            </a:fld>
            <a:endParaRPr lang="en-US"/>
          </a:p>
        </p:txBody>
      </p:sp>
    </p:spTree>
    <p:extLst>
      <p:ext uri="{BB962C8B-B14F-4D97-AF65-F5344CB8AC3E}">
        <p14:creationId xmlns:p14="http://schemas.microsoft.com/office/powerpoint/2010/main" val="24482001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2298"/>
            <a:ext cx="10515600" cy="1325563"/>
          </a:xfrm>
        </p:spPr>
        <p:txBody>
          <a:bodyPr/>
          <a:lstStyle/>
          <a:p>
            <a:r>
              <a:rPr lang="en-US" dirty="0" smtClean="0"/>
              <a:t>Aggregate Beliefs “wisdom of the crowd” </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332509" y="1650422"/>
                <a:ext cx="4807527" cy="2997778"/>
              </a:xfrm>
            </p:spPr>
            <p:txBody>
              <a:bodyPr/>
              <a:lstStyle/>
              <a:p>
                <a:r>
                  <a:rPr lang="en-US" sz="1600" dirty="0" smtClean="0"/>
                  <a:t>Money bet on horse A:</a:t>
                </a:r>
              </a:p>
              <a:p>
                <a:pPr marL="0" indent="0">
                  <a:buNone/>
                </a:pPr>
                <a:r>
                  <a:rPr lang="en-US" sz="1600" dirty="0" smtClean="0"/>
                  <a:t> </a:t>
                </a:r>
                <a14:m>
                  <m:oMath xmlns:m="http://schemas.openxmlformats.org/officeDocument/2006/math">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𝑎</m:t>
                        </m:r>
                      </m:e>
                      <m:sub>
                        <m:r>
                          <a:rPr lang="en-US" sz="1600" b="0" i="1" smtClean="0">
                            <a:solidFill>
                              <a:srgbClr val="FF0000"/>
                            </a:solidFill>
                            <a:latin typeface="Cambria Math" panose="02040503050406030204" pitchFamily="18" charset="0"/>
                          </a:rPr>
                          <m:t>1</m:t>
                        </m:r>
                      </m:sub>
                    </m:sSub>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𝑤</m:t>
                        </m:r>
                      </m:e>
                      <m:sub>
                        <m:r>
                          <a:rPr lang="en-US" sz="1600" b="0" i="1" smtClean="0">
                            <a:solidFill>
                              <a:srgbClr val="FF0000"/>
                            </a:solidFill>
                            <a:latin typeface="Cambria Math" panose="02040503050406030204" pitchFamily="18" charset="0"/>
                          </a:rPr>
                          <m:t>1</m:t>
                        </m:r>
                      </m:sub>
                    </m:sSub>
                    <m:r>
                      <a:rPr lang="en-US" sz="1600" b="0" i="1" smtClean="0">
                        <a:solidFill>
                          <a:srgbClr val="FF0000"/>
                        </a:solidFill>
                        <a:latin typeface="Cambria Math" panose="02040503050406030204" pitchFamily="18" charset="0"/>
                      </a:rPr>
                      <m:t>+</m:t>
                    </m:r>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𝑎</m:t>
                        </m:r>
                      </m:e>
                      <m:sub>
                        <m:r>
                          <a:rPr lang="en-US" sz="1600" b="0" i="1" smtClean="0">
                            <a:solidFill>
                              <a:srgbClr val="FF0000"/>
                            </a:solidFill>
                            <a:latin typeface="Cambria Math" panose="02040503050406030204" pitchFamily="18" charset="0"/>
                          </a:rPr>
                          <m:t>2</m:t>
                        </m:r>
                      </m:sub>
                    </m:sSub>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𝑤</m:t>
                        </m:r>
                      </m:e>
                      <m:sub>
                        <m:r>
                          <a:rPr lang="en-US" sz="1600" b="0" i="1" smtClean="0">
                            <a:solidFill>
                              <a:srgbClr val="FF0000"/>
                            </a:solidFill>
                            <a:latin typeface="Cambria Math" panose="02040503050406030204" pitchFamily="18" charset="0"/>
                          </a:rPr>
                          <m:t>2</m:t>
                        </m:r>
                      </m:sub>
                    </m:sSub>
                    <m:r>
                      <a:rPr lang="en-US" sz="1600" b="0" i="1" smtClean="0">
                        <a:solidFill>
                          <a:srgbClr val="FF0000"/>
                        </a:solidFill>
                        <a:latin typeface="Cambria Math" panose="02040503050406030204" pitchFamily="18" charset="0"/>
                      </a:rPr>
                      <m:t>+⋯+</m:t>
                    </m:r>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𝑎</m:t>
                        </m:r>
                      </m:e>
                      <m:sub>
                        <m:r>
                          <a:rPr lang="en-US" sz="1600" b="0" i="1" smtClean="0">
                            <a:solidFill>
                              <a:srgbClr val="FF0000"/>
                            </a:solidFill>
                            <a:latin typeface="Cambria Math" panose="02040503050406030204" pitchFamily="18" charset="0"/>
                          </a:rPr>
                          <m:t>𝑛</m:t>
                        </m:r>
                      </m:sub>
                    </m:sSub>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𝑤</m:t>
                        </m:r>
                      </m:e>
                      <m:sub>
                        <m:r>
                          <a:rPr lang="en-US" sz="1600" b="0" i="1" smtClean="0">
                            <a:solidFill>
                              <a:srgbClr val="FF0000"/>
                            </a:solidFill>
                            <a:latin typeface="Cambria Math" panose="02040503050406030204" pitchFamily="18" charset="0"/>
                          </a:rPr>
                          <m:t>𝑛</m:t>
                        </m:r>
                      </m:sub>
                    </m:sSub>
                  </m:oMath>
                </a14:m>
                <a:endParaRPr lang="en-US" sz="1600" b="0" dirty="0" smtClean="0"/>
              </a:p>
              <a:p>
                <a:r>
                  <a:rPr lang="en-US" sz="1600" dirty="0" smtClean="0"/>
                  <a:t>Money bet on </a:t>
                </a:r>
                <a:r>
                  <a:rPr lang="en-US" sz="1600" dirty="0"/>
                  <a:t>horse </a:t>
                </a:r>
                <a:r>
                  <a:rPr lang="en-US" sz="1600" dirty="0" smtClean="0"/>
                  <a:t>B:</a:t>
                </a:r>
                <a14:m>
                  <m:oMath xmlns:m="http://schemas.openxmlformats.org/officeDocument/2006/math">
                    <m:r>
                      <a:rPr lang="en-US" sz="1600" b="0" i="0" smtClean="0">
                        <a:solidFill>
                          <a:srgbClr val="FF0000"/>
                        </a:solidFill>
                        <a:latin typeface="Cambria Math" panose="02040503050406030204" pitchFamily="18" charset="0"/>
                      </a:rPr>
                      <m:t> </m:t>
                    </m:r>
                  </m:oMath>
                </a14:m>
                <a:endParaRPr lang="en-US" sz="1600" b="0" i="0" dirty="0" smtClean="0">
                  <a:solidFill>
                    <a:srgbClr val="FF0000"/>
                  </a:solidFill>
                  <a:latin typeface="Cambria Math" panose="02040503050406030204" pitchFamily="18" charset="0"/>
                </a:endParaRPr>
              </a:p>
              <a:p>
                <a14:m>
                  <m:oMath xmlns:m="http://schemas.openxmlformats.org/officeDocument/2006/math">
                    <m:sSub>
                      <m:sSubPr>
                        <m:ctrlPr>
                          <a:rPr lang="en-US" sz="1600" i="1">
                            <a:solidFill>
                              <a:srgbClr val="FF0000"/>
                            </a:solidFill>
                            <a:latin typeface="Cambria Math"/>
                          </a:rPr>
                        </m:ctrlPr>
                      </m:sSubPr>
                      <m:e>
                        <m:r>
                          <a:rPr lang="en-US" sz="1600" b="0" i="1" smtClean="0">
                            <a:solidFill>
                              <a:srgbClr val="FF0000"/>
                            </a:solidFill>
                            <a:latin typeface="Cambria Math" panose="02040503050406030204" pitchFamily="18" charset="0"/>
                          </a:rPr>
                          <m:t>(1−</m:t>
                        </m:r>
                        <m:r>
                          <a:rPr lang="en-US" sz="1600" i="1">
                            <a:solidFill>
                              <a:srgbClr val="FF0000"/>
                            </a:solidFill>
                            <a:latin typeface="Cambria Math" panose="02040503050406030204" pitchFamily="18" charset="0"/>
                          </a:rPr>
                          <m:t>𝑎</m:t>
                        </m:r>
                      </m:e>
                      <m:sub>
                        <m:r>
                          <a:rPr lang="en-US" sz="1600" i="1">
                            <a:solidFill>
                              <a:srgbClr val="FF0000"/>
                            </a:solidFill>
                            <a:latin typeface="Cambria Math" panose="02040503050406030204" pitchFamily="18" charset="0"/>
                          </a:rPr>
                          <m:t>1</m:t>
                        </m:r>
                      </m:sub>
                    </m:sSub>
                    <m:r>
                      <a:rPr lang="en-US" sz="1600" b="0" i="1" smtClean="0">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1</m:t>
                        </m:r>
                      </m:sub>
                    </m:sSub>
                    <m:r>
                      <a:rPr lang="en-US" sz="1600" i="1">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b="0" i="1" smtClean="0">
                            <a:solidFill>
                              <a:srgbClr val="FF0000"/>
                            </a:solidFill>
                            <a:latin typeface="Cambria Math" panose="02040503050406030204" pitchFamily="18" charset="0"/>
                          </a:rPr>
                          <m:t>(1−</m:t>
                        </m:r>
                        <m:r>
                          <a:rPr lang="en-US" sz="1600" i="1">
                            <a:solidFill>
                              <a:srgbClr val="FF0000"/>
                            </a:solidFill>
                            <a:latin typeface="Cambria Math" panose="02040503050406030204" pitchFamily="18" charset="0"/>
                          </a:rPr>
                          <m:t>𝑎</m:t>
                        </m:r>
                      </m:e>
                      <m:sub>
                        <m:r>
                          <a:rPr lang="en-US" sz="1600" i="1">
                            <a:solidFill>
                              <a:srgbClr val="FF0000"/>
                            </a:solidFill>
                            <a:latin typeface="Cambria Math" panose="02040503050406030204" pitchFamily="18" charset="0"/>
                          </a:rPr>
                          <m:t>2</m:t>
                        </m:r>
                      </m:sub>
                    </m:sSub>
                    <m:r>
                      <a:rPr lang="en-US" sz="1600" b="0" i="1" smtClean="0">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2</m:t>
                        </m:r>
                      </m:sub>
                    </m:sSub>
                    <m:r>
                      <a:rPr lang="en-US" sz="1600" i="1">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b="0" i="1" smtClean="0">
                            <a:solidFill>
                              <a:srgbClr val="FF0000"/>
                            </a:solidFill>
                            <a:latin typeface="Cambria Math" panose="02040503050406030204" pitchFamily="18" charset="0"/>
                          </a:rPr>
                          <m:t>(1−</m:t>
                        </m:r>
                        <m:r>
                          <a:rPr lang="en-US" sz="1600" i="1">
                            <a:solidFill>
                              <a:srgbClr val="FF0000"/>
                            </a:solidFill>
                            <a:latin typeface="Cambria Math" panose="02040503050406030204" pitchFamily="18" charset="0"/>
                          </a:rPr>
                          <m:t>𝑎</m:t>
                        </m:r>
                      </m:e>
                      <m:sub>
                        <m:r>
                          <a:rPr lang="en-US" sz="1600" i="1">
                            <a:solidFill>
                              <a:srgbClr val="FF0000"/>
                            </a:solidFill>
                            <a:latin typeface="Cambria Math" panose="02040503050406030204" pitchFamily="18" charset="0"/>
                          </a:rPr>
                          <m:t>𝑛</m:t>
                        </m:r>
                      </m:sub>
                    </m:sSub>
                    <m:r>
                      <a:rPr lang="en-US" sz="1600" b="0" i="1" smtClean="0">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𝑛</m:t>
                        </m:r>
                      </m:sub>
                    </m:sSub>
                  </m:oMath>
                </a14:m>
                <a:endParaRPr lang="en-US" sz="1600" dirty="0" smtClean="0">
                  <a:solidFill>
                    <a:srgbClr val="FF0000"/>
                  </a:solidFill>
                </a:endParaRPr>
              </a:p>
              <a:p>
                <a:r>
                  <a:rPr lang="en-US" sz="1600" dirty="0" smtClean="0"/>
                  <a:t>  “Honest race track” Loses nothing Profits nothing</a:t>
                </a:r>
              </a:p>
              <a:p>
                <a:pPr lvl="1"/>
                <a:r>
                  <a:rPr lang="en-US" sz="1400" dirty="0" smtClean="0"/>
                  <a:t>If A wins payoff = </a:t>
                </a:r>
                <a14:m>
                  <m:oMath xmlns:m="http://schemas.openxmlformats.org/officeDocument/2006/math">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𝑎</m:t>
                        </m:r>
                      </m:e>
                      <m:sub>
                        <m:r>
                          <a:rPr lang="en-US" sz="1600" b="0" i="1" smtClean="0">
                            <a:solidFill>
                              <a:srgbClr val="FF0000"/>
                            </a:solidFill>
                            <a:latin typeface="Cambria Math" panose="02040503050406030204" pitchFamily="18" charset="0"/>
                          </a:rPr>
                          <m:t>1</m:t>
                        </m:r>
                      </m:sub>
                    </m:sSub>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𝑤</m:t>
                        </m:r>
                      </m:e>
                      <m:sub>
                        <m:r>
                          <a:rPr lang="en-US" sz="1600" b="0" i="1" smtClean="0">
                            <a:solidFill>
                              <a:srgbClr val="FF0000"/>
                            </a:solidFill>
                            <a:latin typeface="Cambria Math" panose="02040503050406030204" pitchFamily="18" charset="0"/>
                          </a:rPr>
                          <m:t>1</m:t>
                        </m:r>
                      </m:sub>
                    </m:sSub>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𝑂</m:t>
                        </m:r>
                      </m:e>
                      <m:sub>
                        <m:r>
                          <a:rPr lang="en-US" sz="1600" b="0" i="1" smtClean="0">
                            <a:solidFill>
                              <a:srgbClr val="FF0000"/>
                            </a:solidFill>
                            <a:latin typeface="Cambria Math" panose="02040503050406030204" pitchFamily="18" charset="0"/>
                          </a:rPr>
                          <m:t>𝐴</m:t>
                        </m:r>
                      </m:sub>
                    </m:sSub>
                    <m:r>
                      <a:rPr lang="en-US" sz="1600" b="0" i="1" smtClean="0">
                        <a:solidFill>
                          <a:srgbClr val="FF0000"/>
                        </a:solidFill>
                        <a:latin typeface="Cambria Math" panose="02040503050406030204" pitchFamily="18" charset="0"/>
                      </a:rPr>
                      <m:t>+⋯+</m:t>
                    </m:r>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𝑎</m:t>
                        </m:r>
                      </m:e>
                      <m:sub>
                        <m:r>
                          <a:rPr lang="en-US" sz="1600" b="0" i="1" smtClean="0">
                            <a:solidFill>
                              <a:srgbClr val="FF0000"/>
                            </a:solidFill>
                            <a:latin typeface="Cambria Math" panose="02040503050406030204" pitchFamily="18" charset="0"/>
                          </a:rPr>
                          <m:t>𝑛</m:t>
                        </m:r>
                      </m:sub>
                    </m:sSub>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𝑤</m:t>
                        </m:r>
                      </m:e>
                      <m:sub>
                        <m:r>
                          <a:rPr lang="en-US" sz="1600" b="0" i="1" smtClean="0">
                            <a:solidFill>
                              <a:srgbClr val="FF0000"/>
                            </a:solidFill>
                            <a:latin typeface="Cambria Math" panose="02040503050406030204" pitchFamily="18" charset="0"/>
                          </a:rPr>
                          <m:t>𝑛</m:t>
                        </m:r>
                      </m:sub>
                    </m:sSub>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𝑂</m:t>
                        </m:r>
                      </m:e>
                      <m:sub>
                        <m:r>
                          <a:rPr lang="en-US" sz="1600" b="0" i="1" smtClean="0">
                            <a:solidFill>
                              <a:srgbClr val="FF0000"/>
                            </a:solidFill>
                            <a:latin typeface="Cambria Math" panose="02040503050406030204" pitchFamily="18" charset="0"/>
                          </a:rPr>
                          <m:t>𝐴</m:t>
                        </m:r>
                      </m:sub>
                    </m:sSub>
                  </m:oMath>
                </a14:m>
                <a:endParaRPr lang="en-US" sz="1400" dirty="0" smtClean="0"/>
              </a:p>
              <a:p>
                <a:pPr lvl="1"/>
                <a:r>
                  <a:rPr lang="en-US" sz="1400" dirty="0"/>
                  <a:t>If </a:t>
                </a:r>
                <a:r>
                  <a:rPr lang="en-US" sz="1400" dirty="0" smtClean="0"/>
                  <a:t>B </a:t>
                </a:r>
                <a:r>
                  <a:rPr lang="en-US" sz="1400" dirty="0"/>
                  <a:t>wins payoff </a:t>
                </a:r>
                <a:r>
                  <a:rPr lang="en-US" sz="1400" dirty="0" smtClean="0"/>
                  <a:t>=</a:t>
                </a:r>
              </a:p>
              <a:p>
                <a:pPr marL="0" indent="0">
                  <a:buNone/>
                </a:pPr>
                <a:r>
                  <a:rPr lang="en-US" sz="1600" dirty="0" smtClean="0"/>
                  <a:t>	 </a:t>
                </a:r>
                <a14:m>
                  <m:oMath xmlns:m="http://schemas.openxmlformats.org/officeDocument/2006/math">
                    <m:sSub>
                      <m:sSubPr>
                        <m:ctrlPr>
                          <a:rPr lang="en-US" sz="1600" i="1">
                            <a:solidFill>
                              <a:srgbClr val="FF0000"/>
                            </a:solidFill>
                            <a:latin typeface="Cambria Math"/>
                          </a:rPr>
                        </m:ctrlPr>
                      </m:sSubPr>
                      <m:e>
                        <m:r>
                          <a:rPr lang="en-US" sz="1600" b="0" i="1" smtClean="0">
                            <a:solidFill>
                              <a:srgbClr val="FF0000"/>
                            </a:solidFill>
                            <a:latin typeface="Cambria Math" panose="02040503050406030204" pitchFamily="18" charset="0"/>
                          </a:rPr>
                          <m:t>(1−</m:t>
                        </m:r>
                        <m:r>
                          <a:rPr lang="en-US" sz="1600" i="1">
                            <a:solidFill>
                              <a:srgbClr val="FF0000"/>
                            </a:solidFill>
                            <a:latin typeface="Cambria Math" panose="02040503050406030204" pitchFamily="18" charset="0"/>
                          </a:rPr>
                          <m:t>𝑎</m:t>
                        </m:r>
                      </m:e>
                      <m:sub>
                        <m:r>
                          <a:rPr lang="en-US" sz="1600" i="1">
                            <a:solidFill>
                              <a:srgbClr val="FF0000"/>
                            </a:solidFill>
                            <a:latin typeface="Cambria Math" panose="02040503050406030204" pitchFamily="18" charset="0"/>
                          </a:rPr>
                          <m:t>1</m:t>
                        </m:r>
                      </m:sub>
                    </m:sSub>
                    <m:r>
                      <a:rPr lang="en-US" sz="1600" b="0" i="1" smtClean="0">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1</m:t>
                        </m:r>
                      </m:sub>
                    </m:sSub>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𝑂</m:t>
                        </m:r>
                      </m:e>
                      <m:sub>
                        <m:r>
                          <a:rPr lang="en-US" sz="1600" b="0" i="1" smtClean="0">
                            <a:solidFill>
                              <a:srgbClr val="FF0000"/>
                            </a:solidFill>
                            <a:latin typeface="Cambria Math" panose="02040503050406030204" pitchFamily="18" charset="0"/>
                          </a:rPr>
                          <m:t>𝐵</m:t>
                        </m:r>
                      </m:sub>
                    </m:sSub>
                    <m:r>
                      <a:rPr lang="en-US" sz="1600" i="1">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b="0" i="1" smtClean="0">
                            <a:solidFill>
                              <a:srgbClr val="FF0000"/>
                            </a:solidFill>
                            <a:latin typeface="Cambria Math" panose="02040503050406030204" pitchFamily="18" charset="0"/>
                          </a:rPr>
                          <m:t>(1−</m:t>
                        </m:r>
                        <m:r>
                          <a:rPr lang="en-US" sz="1600" i="1">
                            <a:solidFill>
                              <a:srgbClr val="FF0000"/>
                            </a:solidFill>
                            <a:latin typeface="Cambria Math" panose="02040503050406030204" pitchFamily="18" charset="0"/>
                          </a:rPr>
                          <m:t>𝑎</m:t>
                        </m:r>
                      </m:e>
                      <m:sub>
                        <m:r>
                          <a:rPr lang="en-US" sz="1600" i="1">
                            <a:solidFill>
                              <a:srgbClr val="FF0000"/>
                            </a:solidFill>
                            <a:latin typeface="Cambria Math" panose="02040503050406030204" pitchFamily="18" charset="0"/>
                          </a:rPr>
                          <m:t>𝑛</m:t>
                        </m:r>
                      </m:sub>
                    </m:sSub>
                    <m:r>
                      <a:rPr lang="en-US" sz="1600" b="0" i="1" smtClean="0">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𝑛</m:t>
                        </m:r>
                      </m:sub>
                    </m:sSub>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𝑂</m:t>
                        </m:r>
                      </m:e>
                      <m:sub>
                        <m:r>
                          <a:rPr lang="en-US" sz="1600" b="0" i="1" smtClean="0">
                            <a:solidFill>
                              <a:srgbClr val="FF0000"/>
                            </a:solidFill>
                            <a:latin typeface="Cambria Math" panose="02040503050406030204" pitchFamily="18" charset="0"/>
                          </a:rPr>
                          <m:t>𝐵</m:t>
                        </m:r>
                      </m:sub>
                    </m:sSub>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332509" y="1650422"/>
                <a:ext cx="4807527" cy="2997778"/>
              </a:xfrm>
              <a:blipFill rotWithShape="0">
                <a:blip r:embed="rId2"/>
                <a:stretch>
                  <a:fillRect l="-508" t="-122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134</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5108864" y="1025300"/>
                <a:ext cx="7003472" cy="569617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Money bet on A + Money bet on B = sum of wealth (w) </a:t>
                </a:r>
              </a:p>
              <a:p>
                <a:pPr marL="285750" indent="-285750">
                  <a:buFont typeface="Arial" panose="020B0604020202020204" pitchFamily="34" charset="0"/>
                  <a:buChar char="•"/>
                </a:pPr>
                <a:r>
                  <a:rPr lang="en-US" sz="2400" dirty="0" smtClean="0"/>
                  <a:t>To solve for “fair odds” it must be that </a:t>
                </a:r>
                <a14:m>
                  <m:oMath xmlns:m="http://schemas.openxmlformats.org/officeDocument/2006/math">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𝑎</m:t>
                        </m:r>
                      </m:e>
                      <m:sub>
                        <m:r>
                          <a:rPr lang="en-US" sz="2400" i="1">
                            <a:solidFill>
                              <a:srgbClr val="FF0000"/>
                            </a:solidFill>
                            <a:latin typeface="Cambria Math" panose="02040503050406030204" pitchFamily="18" charset="0"/>
                          </a:rPr>
                          <m:t>1</m:t>
                        </m:r>
                      </m:sub>
                    </m:sSub>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𝑤</m:t>
                        </m:r>
                      </m:e>
                      <m:sub>
                        <m:r>
                          <a:rPr lang="en-US" sz="2400" i="1">
                            <a:solidFill>
                              <a:srgbClr val="FF0000"/>
                            </a:solidFill>
                            <a:latin typeface="Cambria Math" panose="02040503050406030204" pitchFamily="18" charset="0"/>
                          </a:rPr>
                          <m:t>1</m:t>
                        </m:r>
                      </m:sub>
                    </m:sSub>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𝑂</m:t>
                        </m:r>
                      </m:e>
                      <m:sub>
                        <m:r>
                          <a:rPr lang="en-US" sz="2400" i="1">
                            <a:solidFill>
                              <a:srgbClr val="FF0000"/>
                            </a:solidFill>
                            <a:latin typeface="Cambria Math" panose="02040503050406030204" pitchFamily="18" charset="0"/>
                          </a:rPr>
                          <m:t>𝐴</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𝑎</m:t>
                        </m:r>
                      </m:e>
                      <m:sub>
                        <m:r>
                          <a:rPr lang="en-US" sz="2400" i="1">
                            <a:solidFill>
                              <a:srgbClr val="FF0000"/>
                            </a:solidFill>
                            <a:latin typeface="Cambria Math" panose="02040503050406030204" pitchFamily="18" charset="0"/>
                          </a:rPr>
                          <m:t>𝑛</m:t>
                        </m:r>
                      </m:sub>
                    </m:sSub>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𝑤</m:t>
                        </m:r>
                      </m:e>
                      <m:sub>
                        <m:r>
                          <a:rPr lang="en-US" sz="2400" i="1">
                            <a:solidFill>
                              <a:srgbClr val="FF0000"/>
                            </a:solidFill>
                            <a:latin typeface="Cambria Math" panose="02040503050406030204" pitchFamily="18" charset="0"/>
                          </a:rPr>
                          <m:t>𝑛</m:t>
                        </m:r>
                      </m:sub>
                    </m:sSub>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𝑂</m:t>
                        </m:r>
                      </m:e>
                      <m:sub>
                        <m:r>
                          <a:rPr lang="en-US" sz="2400" i="1">
                            <a:solidFill>
                              <a:srgbClr val="FF0000"/>
                            </a:solidFill>
                            <a:latin typeface="Cambria Math" panose="02040503050406030204" pitchFamily="18" charset="0"/>
                          </a:rPr>
                          <m:t>𝐴</m:t>
                        </m:r>
                      </m:sub>
                    </m:sSub>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𝑤</m:t>
                    </m:r>
                    <m:r>
                      <a:rPr lang="en-US" sz="2400" b="0" i="1" smtClean="0">
                        <a:solidFill>
                          <a:srgbClr val="FF0000"/>
                        </a:solidFill>
                        <a:latin typeface="Cambria Math" panose="02040503050406030204" pitchFamily="18" charset="0"/>
                      </a:rPr>
                      <m:t>=</m:t>
                    </m:r>
                    <m:nary>
                      <m:naryPr>
                        <m:chr m:val="∑"/>
                        <m:supHide m:val="on"/>
                        <m:ctrlPr>
                          <a:rPr lang="en-US" sz="2400" b="0" i="1" smtClean="0">
                            <a:solidFill>
                              <a:srgbClr val="FF0000"/>
                            </a:solidFill>
                            <a:latin typeface="Cambria Math"/>
                          </a:rPr>
                        </m:ctrlPr>
                      </m:naryPr>
                      <m:sub>
                        <m:r>
                          <a:rPr lang="en-US" sz="2400" b="0" i="1" smtClean="0">
                            <a:solidFill>
                              <a:srgbClr val="FF0000"/>
                            </a:solidFill>
                            <a:latin typeface="Cambria Math" panose="02040503050406030204" pitchFamily="18" charset="0"/>
                          </a:rPr>
                          <m:t>𝑖</m:t>
                        </m:r>
                      </m:sub>
                      <m:sup/>
                      <m:e>
                        <m:sSub>
                          <m:sSubPr>
                            <m:ctrlPr>
                              <a:rPr lang="en-US" sz="2400" b="0" i="1" smtClean="0">
                                <a:solidFill>
                                  <a:srgbClr val="FF0000"/>
                                </a:solidFill>
                                <a:latin typeface="Cambria Math"/>
                              </a:rPr>
                            </m:ctrlPr>
                          </m:sSubPr>
                          <m:e>
                            <m:r>
                              <a:rPr lang="en-US" sz="2400" b="0" i="1" smtClean="0">
                                <a:solidFill>
                                  <a:srgbClr val="FF0000"/>
                                </a:solidFill>
                                <a:latin typeface="Cambria Math" panose="02040503050406030204" pitchFamily="18" charset="0"/>
                              </a:rPr>
                              <m:t>𝑤</m:t>
                            </m:r>
                          </m:e>
                          <m:sub>
                            <m:r>
                              <a:rPr lang="en-US" sz="2400" b="0" i="1" smtClean="0">
                                <a:solidFill>
                                  <a:srgbClr val="FF0000"/>
                                </a:solidFill>
                                <a:latin typeface="Cambria Math" panose="02040503050406030204" pitchFamily="18" charset="0"/>
                              </a:rPr>
                              <m:t>𝑖</m:t>
                            </m:r>
                          </m:sub>
                        </m:sSub>
                      </m:e>
                    </m:nary>
                  </m:oMath>
                </a14:m>
                <a:endParaRPr lang="en-US" sz="2400" dirty="0" smtClean="0"/>
              </a:p>
              <a:p>
                <a:pPr marL="285750" indent="-285750">
                  <a:buFont typeface="Arial" panose="020B0604020202020204" pitchFamily="34" charset="0"/>
                  <a:buChar char="•"/>
                </a:pPr>
                <a:r>
                  <a:rPr lang="en-US" sz="2400" dirty="0" smtClean="0"/>
                  <a:t>Or, divide by </a:t>
                </a:r>
                <a14:m>
                  <m:oMath xmlns:m="http://schemas.openxmlformats.org/officeDocument/2006/math">
                    <m:sSub>
                      <m:sSubPr>
                        <m:ctrlPr>
                          <a:rPr lang="en-US" sz="2400" b="0" i="1" smtClean="0">
                            <a:latin typeface="Cambria Math"/>
                          </a:rPr>
                        </m:ctrlPr>
                      </m:sSubPr>
                      <m:e>
                        <m:r>
                          <a:rPr lang="en-US" sz="2400" b="0" i="1" smtClean="0">
                            <a:latin typeface="Cambria Math" panose="02040503050406030204" pitchFamily="18" charset="0"/>
                          </a:rPr>
                          <m:t>𝑂</m:t>
                        </m:r>
                      </m:e>
                      <m:sub>
                        <m:r>
                          <a:rPr lang="en-US" sz="2400" b="0" i="1" smtClean="0">
                            <a:latin typeface="Cambria Math" panose="02040503050406030204" pitchFamily="18" charset="0"/>
                          </a:rPr>
                          <m:t>𝐴</m:t>
                        </m:r>
                      </m:sub>
                    </m:sSub>
                    <m:r>
                      <a:rPr lang="en-US" sz="2400" b="0" i="1" smtClean="0">
                        <a:latin typeface="Cambria Math" panose="02040503050406030204" pitchFamily="18" charset="0"/>
                      </a:rPr>
                      <m:t>⋅</m:t>
                    </m:r>
                    <m:r>
                      <a:rPr lang="en-US" sz="2400" b="0" i="1" smtClean="0">
                        <a:latin typeface="Cambria Math" panose="02040503050406030204" pitchFamily="18" charset="0"/>
                      </a:rPr>
                      <m:t>𝑤</m:t>
                    </m:r>
                    <m:r>
                      <a:rPr lang="en-US" sz="2400" b="0" i="1" smtClean="0">
                        <a:latin typeface="Cambria Math" panose="02040503050406030204" pitchFamily="18" charset="0"/>
                      </a:rPr>
                      <m:t>:</m:t>
                    </m:r>
                  </m:oMath>
                </a14:m>
                <a:endParaRPr lang="en-US" sz="2400" dirty="0" smtClean="0"/>
              </a:p>
              <a:p>
                <a:pPr/>
                <a14:m>
                  <m:oMathPara xmlns:m="http://schemas.openxmlformats.org/officeDocument/2006/math">
                    <m:oMathParaPr>
                      <m:jc m:val="centerGroup"/>
                    </m:oMathParaPr>
                    <m:oMath xmlns:m="http://schemas.openxmlformats.org/officeDocument/2006/math">
                      <m:f>
                        <m:fPr>
                          <m:ctrlPr>
                            <a:rPr lang="en-US" sz="3200" b="0" i="1" smtClean="0">
                              <a:solidFill>
                                <a:srgbClr val="FF0000"/>
                              </a:solidFill>
                              <a:latin typeface="Cambria Math"/>
                            </a:rPr>
                          </m:ctrlPr>
                        </m:fPr>
                        <m:num>
                          <m:sSub>
                            <m:sSubPr>
                              <m:ctrlPr>
                                <a:rPr lang="en-US" sz="3200" i="1">
                                  <a:solidFill>
                                    <a:srgbClr val="FF0000"/>
                                  </a:solidFill>
                                  <a:latin typeface="Cambria Math"/>
                                </a:rPr>
                              </m:ctrlPr>
                            </m:sSubPr>
                            <m:e>
                              <m:r>
                                <a:rPr lang="en-US" sz="3200" i="1">
                                  <a:solidFill>
                                    <a:srgbClr val="FF0000"/>
                                  </a:solidFill>
                                  <a:latin typeface="Cambria Math" panose="02040503050406030204" pitchFamily="18" charset="0"/>
                                </a:rPr>
                                <m:t>𝑎</m:t>
                              </m:r>
                            </m:e>
                            <m:sub>
                              <m:r>
                                <a:rPr lang="en-US" sz="3200" i="1">
                                  <a:solidFill>
                                    <a:srgbClr val="FF0000"/>
                                  </a:solidFill>
                                  <a:latin typeface="Cambria Math" panose="02040503050406030204" pitchFamily="18" charset="0"/>
                                </a:rPr>
                                <m:t>1</m:t>
                              </m:r>
                            </m:sub>
                          </m:sSub>
                          <m:sSub>
                            <m:sSubPr>
                              <m:ctrlPr>
                                <a:rPr lang="en-US" sz="3200" i="1">
                                  <a:solidFill>
                                    <a:srgbClr val="FF0000"/>
                                  </a:solidFill>
                                  <a:latin typeface="Cambria Math"/>
                                </a:rPr>
                              </m:ctrlPr>
                            </m:sSubPr>
                            <m:e>
                              <m:r>
                                <a:rPr lang="en-US" sz="3200" i="1">
                                  <a:solidFill>
                                    <a:srgbClr val="FF0000"/>
                                  </a:solidFill>
                                  <a:latin typeface="Cambria Math" panose="02040503050406030204" pitchFamily="18" charset="0"/>
                                </a:rPr>
                                <m:t>𝑤</m:t>
                              </m:r>
                            </m:e>
                            <m:sub>
                              <m:r>
                                <a:rPr lang="en-US" sz="3200" i="1">
                                  <a:solidFill>
                                    <a:srgbClr val="FF0000"/>
                                  </a:solidFill>
                                  <a:latin typeface="Cambria Math" panose="02040503050406030204" pitchFamily="18" charset="0"/>
                                </a:rPr>
                                <m:t>1</m:t>
                              </m:r>
                            </m:sub>
                          </m:sSub>
                        </m:num>
                        <m:den>
                          <m:r>
                            <a:rPr lang="en-US" sz="3200" b="0" i="1" smtClean="0">
                              <a:solidFill>
                                <a:srgbClr val="FF0000"/>
                              </a:solidFill>
                              <a:latin typeface="Cambria Math" panose="02040503050406030204" pitchFamily="18" charset="0"/>
                            </a:rPr>
                            <m:t>𝑤</m:t>
                          </m:r>
                        </m:den>
                      </m:f>
                      <m:r>
                        <a:rPr lang="en-US" sz="3200" i="1">
                          <a:solidFill>
                            <a:srgbClr val="FF0000"/>
                          </a:solidFill>
                          <a:latin typeface="Cambria Math" panose="02040503050406030204" pitchFamily="18" charset="0"/>
                        </a:rPr>
                        <m:t>+⋯+</m:t>
                      </m:r>
                      <m:f>
                        <m:fPr>
                          <m:ctrlPr>
                            <a:rPr lang="en-US" sz="3200" b="0" i="1" smtClean="0">
                              <a:solidFill>
                                <a:srgbClr val="FF0000"/>
                              </a:solidFill>
                              <a:latin typeface="Cambria Math"/>
                            </a:rPr>
                          </m:ctrlPr>
                        </m:fPr>
                        <m:num>
                          <m:sSub>
                            <m:sSubPr>
                              <m:ctrlPr>
                                <a:rPr lang="en-US" sz="3200" i="1">
                                  <a:solidFill>
                                    <a:srgbClr val="FF0000"/>
                                  </a:solidFill>
                                  <a:latin typeface="Cambria Math"/>
                                </a:rPr>
                              </m:ctrlPr>
                            </m:sSubPr>
                            <m:e>
                              <m:r>
                                <a:rPr lang="en-US" sz="3200" i="1">
                                  <a:solidFill>
                                    <a:srgbClr val="FF0000"/>
                                  </a:solidFill>
                                  <a:latin typeface="Cambria Math" panose="02040503050406030204" pitchFamily="18" charset="0"/>
                                </a:rPr>
                                <m:t>𝑎</m:t>
                              </m:r>
                            </m:e>
                            <m:sub>
                              <m:r>
                                <a:rPr lang="en-US" sz="3200" i="1">
                                  <a:solidFill>
                                    <a:srgbClr val="FF0000"/>
                                  </a:solidFill>
                                  <a:latin typeface="Cambria Math" panose="02040503050406030204" pitchFamily="18" charset="0"/>
                                </a:rPr>
                                <m:t>𝑛</m:t>
                              </m:r>
                            </m:sub>
                          </m:sSub>
                          <m:sSub>
                            <m:sSubPr>
                              <m:ctrlPr>
                                <a:rPr lang="en-US" sz="3200" i="1">
                                  <a:solidFill>
                                    <a:srgbClr val="FF0000"/>
                                  </a:solidFill>
                                  <a:latin typeface="Cambria Math"/>
                                </a:rPr>
                              </m:ctrlPr>
                            </m:sSubPr>
                            <m:e>
                              <m:r>
                                <a:rPr lang="en-US" sz="3200" i="1">
                                  <a:solidFill>
                                    <a:srgbClr val="FF0000"/>
                                  </a:solidFill>
                                  <a:latin typeface="Cambria Math" panose="02040503050406030204" pitchFamily="18" charset="0"/>
                                </a:rPr>
                                <m:t>𝑤</m:t>
                              </m:r>
                            </m:e>
                            <m:sub>
                              <m:r>
                                <a:rPr lang="en-US" sz="3200" i="1">
                                  <a:solidFill>
                                    <a:srgbClr val="FF0000"/>
                                  </a:solidFill>
                                  <a:latin typeface="Cambria Math" panose="02040503050406030204" pitchFamily="18" charset="0"/>
                                </a:rPr>
                                <m:t>𝑛</m:t>
                              </m:r>
                            </m:sub>
                          </m:sSub>
                        </m:num>
                        <m:den>
                          <m:r>
                            <a:rPr lang="en-US" sz="3200" b="0" i="1" smtClean="0">
                              <a:solidFill>
                                <a:srgbClr val="FF0000"/>
                              </a:solidFill>
                              <a:latin typeface="Cambria Math" panose="02040503050406030204" pitchFamily="18" charset="0"/>
                            </a:rPr>
                            <m:t>𝑤</m:t>
                          </m:r>
                        </m:den>
                      </m:f>
                      <m:r>
                        <a:rPr lang="en-US" sz="3200" i="1">
                          <a:solidFill>
                            <a:srgbClr val="FF0000"/>
                          </a:solidFill>
                          <a:latin typeface="Cambria Math" panose="02040503050406030204" pitchFamily="18" charset="0"/>
                        </a:rPr>
                        <m:t>=</m:t>
                      </m:r>
                      <m:f>
                        <m:fPr>
                          <m:ctrlPr>
                            <a:rPr lang="en-US" sz="3200" b="0" i="1" smtClean="0">
                              <a:solidFill>
                                <a:srgbClr val="FF0000"/>
                              </a:solidFill>
                              <a:latin typeface="Cambria Math"/>
                            </a:rPr>
                          </m:ctrlPr>
                        </m:fPr>
                        <m:num>
                          <m:r>
                            <a:rPr lang="en-US" sz="3200" b="0" i="1" smtClean="0">
                              <a:solidFill>
                                <a:srgbClr val="FF0000"/>
                              </a:solidFill>
                              <a:latin typeface="Cambria Math" panose="02040503050406030204" pitchFamily="18" charset="0"/>
                            </a:rPr>
                            <m:t>1</m:t>
                          </m:r>
                        </m:num>
                        <m:den>
                          <m:sSub>
                            <m:sSubPr>
                              <m:ctrlPr>
                                <a:rPr lang="en-US" sz="3200" i="1">
                                  <a:solidFill>
                                    <a:srgbClr val="FF0000"/>
                                  </a:solidFill>
                                  <a:latin typeface="Cambria Math"/>
                                </a:rPr>
                              </m:ctrlPr>
                            </m:sSubPr>
                            <m:e>
                              <m:r>
                                <a:rPr lang="en-US" sz="3200" i="1">
                                  <a:solidFill>
                                    <a:srgbClr val="FF0000"/>
                                  </a:solidFill>
                                  <a:latin typeface="Cambria Math" panose="02040503050406030204" pitchFamily="18" charset="0"/>
                                </a:rPr>
                                <m:t> </m:t>
                              </m:r>
                              <m:r>
                                <a:rPr lang="en-US" sz="3200" i="1">
                                  <a:solidFill>
                                    <a:srgbClr val="FF0000"/>
                                  </a:solidFill>
                                  <a:latin typeface="Cambria Math" panose="02040503050406030204" pitchFamily="18" charset="0"/>
                                </a:rPr>
                                <m:t>𝑂</m:t>
                              </m:r>
                            </m:e>
                            <m:sub>
                              <m:r>
                                <a:rPr lang="en-US" sz="3200" i="1">
                                  <a:solidFill>
                                    <a:srgbClr val="FF0000"/>
                                  </a:solidFill>
                                  <a:latin typeface="Cambria Math" panose="02040503050406030204" pitchFamily="18" charset="0"/>
                                </a:rPr>
                                <m:t>𝐴</m:t>
                              </m:r>
                            </m:sub>
                          </m:sSub>
                        </m:den>
                      </m:f>
                    </m:oMath>
                  </m:oMathPara>
                </a14:m>
                <a:endParaRPr lang="en-US" sz="2400" dirty="0" smtClean="0"/>
              </a:p>
              <a:p>
                <a:pPr marL="342900" indent="-342900">
                  <a:buFont typeface="Arial" panose="020B0604020202020204" pitchFamily="34" charset="0"/>
                  <a:buChar char="•"/>
                </a:pPr>
                <a:r>
                  <a:rPr lang="en-US" sz="2400" dirty="0" smtClean="0"/>
                  <a:t>Let </a:t>
                </a:r>
                <a14:m>
                  <m:oMath xmlns:m="http://schemas.openxmlformats.org/officeDocument/2006/math">
                    <m:sSub>
                      <m:sSubPr>
                        <m:ctrlPr>
                          <a:rPr lang="en-US" sz="2400" b="0" i="1" smtClean="0">
                            <a:latin typeface="Cambria Math"/>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f>
                      <m:fPr>
                        <m:ctrlPr>
                          <a:rPr lang="en-US" sz="2400" b="0" i="1" smtClean="0">
                            <a:latin typeface="Cambria Math"/>
                          </a:rPr>
                        </m:ctrlPr>
                      </m:fPr>
                      <m:num>
                        <m:sSub>
                          <m:sSubPr>
                            <m:ctrlPr>
                              <a:rPr lang="en-US" sz="2400" b="0" i="1" smtClean="0">
                                <a:latin typeface="Cambria Math"/>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𝑖</m:t>
                            </m:r>
                          </m:sub>
                        </m:sSub>
                      </m:num>
                      <m:den>
                        <m:r>
                          <a:rPr lang="en-US" sz="2400" b="0" i="1" smtClean="0">
                            <a:latin typeface="Cambria Math" panose="02040503050406030204" pitchFamily="18" charset="0"/>
                          </a:rPr>
                          <m:t>𝑤</m:t>
                        </m:r>
                      </m:den>
                    </m:f>
                    <m:r>
                      <a:rPr lang="en-US" sz="2400" b="0" i="1" smtClean="0">
                        <a:latin typeface="Cambria Math" panose="02040503050406030204" pitchFamily="18" charset="0"/>
                      </a:rPr>
                      <m:t> </m:t>
                    </m:r>
                  </m:oMath>
                </a14:m>
                <a:r>
                  <a:rPr lang="en-US" sz="2400" dirty="0" smtClean="0"/>
                  <a:t>- fraction of wealth held by </a:t>
                </a:r>
                <a:r>
                  <a:rPr lang="en-US" sz="2400" i="1" dirty="0" err="1" smtClean="0"/>
                  <a:t>i</a:t>
                </a:r>
                <a:r>
                  <a:rPr lang="en-US" sz="2400" dirty="0" smtClean="0"/>
                  <a:t> </a:t>
                </a:r>
              </a:p>
              <a:p>
                <a:r>
                  <a:rPr lang="en-US" sz="3600" dirty="0" smtClean="0"/>
                  <a:t>  </a:t>
                </a:r>
                <a14:m>
                  <m:oMath xmlns:m="http://schemas.openxmlformats.org/officeDocument/2006/math">
                    <m:sSub>
                      <m:sSubPr>
                        <m:ctrlPr>
                          <a:rPr lang="en-US" sz="3600" b="0" i="1" smtClean="0">
                            <a:solidFill>
                              <a:srgbClr val="FF0000"/>
                            </a:solidFill>
                            <a:latin typeface="Cambria Math"/>
                          </a:rPr>
                        </m:ctrlPr>
                      </m:sSubPr>
                      <m:e>
                        <m:r>
                          <m:rPr>
                            <m:sty m:val="p"/>
                          </m:rPr>
                          <a:rPr lang="en-US" sz="3600" b="0" i="0" smtClean="0">
                            <a:solidFill>
                              <a:srgbClr val="FF0000"/>
                            </a:solidFill>
                            <a:latin typeface="Cambria Math" panose="02040503050406030204" pitchFamily="18" charset="0"/>
                          </a:rPr>
                          <m:t>a</m:t>
                        </m:r>
                      </m:e>
                      <m:sub>
                        <m:r>
                          <a:rPr lang="en-US" sz="3600" b="0" i="0" smtClean="0">
                            <a:solidFill>
                              <a:srgbClr val="FF0000"/>
                            </a:solidFill>
                            <a:latin typeface="Cambria Math" panose="02040503050406030204" pitchFamily="18" charset="0"/>
                          </a:rPr>
                          <m:t>1</m:t>
                        </m:r>
                      </m:sub>
                    </m:sSub>
                    <m:sSub>
                      <m:sSubPr>
                        <m:ctrlPr>
                          <a:rPr lang="en-US" sz="3600" b="0" i="1" smtClean="0">
                            <a:solidFill>
                              <a:srgbClr val="FF0000"/>
                            </a:solidFill>
                            <a:latin typeface="Cambria Math"/>
                          </a:rPr>
                        </m:ctrlPr>
                      </m:sSubPr>
                      <m:e>
                        <m:r>
                          <m:rPr>
                            <m:sty m:val="p"/>
                          </m:rPr>
                          <a:rPr lang="en-US" sz="3600" b="0" i="0" smtClean="0">
                            <a:solidFill>
                              <a:srgbClr val="FF0000"/>
                            </a:solidFill>
                            <a:latin typeface="Cambria Math" panose="02040503050406030204" pitchFamily="18" charset="0"/>
                          </a:rPr>
                          <m:t>f</m:t>
                        </m:r>
                      </m:e>
                      <m:sub>
                        <m:r>
                          <a:rPr lang="en-US" sz="3600" b="0" i="0" smtClean="0">
                            <a:solidFill>
                              <a:srgbClr val="FF0000"/>
                            </a:solidFill>
                            <a:latin typeface="Cambria Math" panose="02040503050406030204" pitchFamily="18" charset="0"/>
                          </a:rPr>
                          <m:t>1</m:t>
                        </m:r>
                      </m:sub>
                    </m:sSub>
                    <m:r>
                      <a:rPr lang="en-US" sz="3600" i="1">
                        <a:solidFill>
                          <a:srgbClr val="FF0000"/>
                        </a:solidFill>
                        <a:latin typeface="Cambria Math" panose="02040503050406030204" pitchFamily="18" charset="0"/>
                      </a:rPr>
                      <m:t>+⋯+</m:t>
                    </m:r>
                    <m:sSub>
                      <m:sSubPr>
                        <m:ctrlPr>
                          <a:rPr lang="en-US" sz="3600" b="0" i="1" smtClean="0">
                            <a:solidFill>
                              <a:srgbClr val="FF0000"/>
                            </a:solidFill>
                            <a:latin typeface="Cambria Math"/>
                          </a:rPr>
                        </m:ctrlPr>
                      </m:sSubPr>
                      <m:e>
                        <m:r>
                          <a:rPr lang="en-US" sz="3600" b="0" i="1" smtClean="0">
                            <a:solidFill>
                              <a:srgbClr val="FF0000"/>
                            </a:solidFill>
                            <a:latin typeface="Cambria Math" panose="02040503050406030204" pitchFamily="18" charset="0"/>
                          </a:rPr>
                          <m:t>𝑎</m:t>
                        </m:r>
                      </m:e>
                      <m:sub>
                        <m:r>
                          <a:rPr lang="en-US" sz="3600" b="0" i="1" smtClean="0">
                            <a:solidFill>
                              <a:srgbClr val="FF0000"/>
                            </a:solidFill>
                            <a:latin typeface="Cambria Math" panose="02040503050406030204" pitchFamily="18" charset="0"/>
                          </a:rPr>
                          <m:t>𝑛</m:t>
                        </m:r>
                      </m:sub>
                    </m:sSub>
                    <m:sSub>
                      <m:sSubPr>
                        <m:ctrlPr>
                          <a:rPr lang="en-US" sz="3600" b="0" i="1" smtClean="0">
                            <a:solidFill>
                              <a:srgbClr val="FF0000"/>
                            </a:solidFill>
                            <a:latin typeface="Cambria Math"/>
                          </a:rPr>
                        </m:ctrlPr>
                      </m:sSubPr>
                      <m:e>
                        <m:r>
                          <a:rPr lang="en-US" sz="3600" b="0" i="1" smtClean="0">
                            <a:solidFill>
                              <a:srgbClr val="FF0000"/>
                            </a:solidFill>
                            <a:latin typeface="Cambria Math" panose="02040503050406030204" pitchFamily="18" charset="0"/>
                          </a:rPr>
                          <m:t>𝑓</m:t>
                        </m:r>
                      </m:e>
                      <m:sub>
                        <m:r>
                          <a:rPr lang="en-US" sz="3600" b="0" i="1" smtClean="0">
                            <a:solidFill>
                              <a:srgbClr val="FF0000"/>
                            </a:solidFill>
                            <a:latin typeface="Cambria Math" panose="02040503050406030204" pitchFamily="18" charset="0"/>
                          </a:rPr>
                          <m:t>𝑛</m:t>
                        </m:r>
                      </m:sub>
                    </m:sSub>
                    <m:r>
                      <a:rPr lang="en-US" sz="3600" i="1">
                        <a:solidFill>
                          <a:srgbClr val="FF0000"/>
                        </a:solidFill>
                        <a:latin typeface="Cambria Math" panose="02040503050406030204" pitchFamily="18" charset="0"/>
                      </a:rPr>
                      <m:t>=</m:t>
                    </m:r>
                    <m:f>
                      <m:fPr>
                        <m:ctrlPr>
                          <a:rPr lang="en-US" sz="3600" i="1">
                            <a:solidFill>
                              <a:srgbClr val="FF0000"/>
                            </a:solidFill>
                            <a:latin typeface="Cambria Math"/>
                          </a:rPr>
                        </m:ctrlPr>
                      </m:fPr>
                      <m:num>
                        <m:r>
                          <a:rPr lang="en-US" sz="3600" i="1">
                            <a:solidFill>
                              <a:srgbClr val="FF0000"/>
                            </a:solidFill>
                            <a:latin typeface="Cambria Math" panose="02040503050406030204" pitchFamily="18" charset="0"/>
                          </a:rPr>
                          <m:t>1</m:t>
                        </m:r>
                      </m:num>
                      <m:den>
                        <m:sSub>
                          <m:sSubPr>
                            <m:ctrlPr>
                              <a:rPr lang="en-US" sz="3600" i="1">
                                <a:solidFill>
                                  <a:srgbClr val="FF0000"/>
                                </a:solidFill>
                                <a:latin typeface="Cambria Math"/>
                              </a:rPr>
                            </m:ctrlPr>
                          </m:sSubPr>
                          <m:e>
                            <m:r>
                              <a:rPr lang="en-US" sz="3600" i="1">
                                <a:solidFill>
                                  <a:srgbClr val="FF0000"/>
                                </a:solidFill>
                                <a:latin typeface="Cambria Math" panose="02040503050406030204" pitchFamily="18" charset="0"/>
                              </a:rPr>
                              <m:t> </m:t>
                            </m:r>
                            <m:r>
                              <a:rPr lang="en-US" sz="3600" i="1">
                                <a:solidFill>
                                  <a:srgbClr val="FF0000"/>
                                </a:solidFill>
                                <a:latin typeface="Cambria Math" panose="02040503050406030204" pitchFamily="18" charset="0"/>
                              </a:rPr>
                              <m:t>𝑂</m:t>
                            </m:r>
                          </m:e>
                          <m:sub>
                            <m:r>
                              <a:rPr lang="en-US" sz="3600" i="1">
                                <a:solidFill>
                                  <a:srgbClr val="FF0000"/>
                                </a:solidFill>
                                <a:latin typeface="Cambria Math" panose="02040503050406030204" pitchFamily="18" charset="0"/>
                              </a:rPr>
                              <m:t>𝐴</m:t>
                            </m:r>
                          </m:sub>
                        </m:sSub>
                      </m:den>
                    </m:f>
                  </m:oMath>
                </a14:m>
                <a:endParaRPr lang="en-US" sz="2400" dirty="0" smtClean="0"/>
              </a:p>
              <a:p>
                <a:pPr/>
                <a14:m>
                  <m:oMathPara xmlns:m="http://schemas.openxmlformats.org/officeDocument/2006/math">
                    <m:oMathParaPr>
                      <m:jc m:val="centerGroup"/>
                    </m:oMathParaPr>
                    <m:oMath xmlns:m="http://schemas.openxmlformats.org/officeDocument/2006/math">
                      <m:sSub>
                        <m:sSubPr>
                          <m:ctrlPr>
                            <a:rPr lang="en-US" sz="3200" i="1">
                              <a:solidFill>
                                <a:srgbClr val="FF0000"/>
                              </a:solidFill>
                              <a:latin typeface="Cambria Math"/>
                            </a:rPr>
                          </m:ctrlPr>
                        </m:sSubPr>
                        <m:e>
                          <m:r>
                            <a:rPr lang="en-US" sz="3200" b="0" i="0" smtClean="0">
                              <a:solidFill>
                                <a:srgbClr val="FF0000"/>
                              </a:solidFill>
                              <a:latin typeface="Cambria Math" panose="02040503050406030204" pitchFamily="18" charset="0"/>
                            </a:rPr>
                            <m:t>(1−</m:t>
                          </m:r>
                          <m:r>
                            <m:rPr>
                              <m:sty m:val="p"/>
                            </m:rPr>
                            <a:rPr lang="en-US" sz="3200">
                              <a:solidFill>
                                <a:srgbClr val="FF0000"/>
                              </a:solidFill>
                              <a:latin typeface="Cambria Math" panose="02040503050406030204" pitchFamily="18" charset="0"/>
                            </a:rPr>
                            <m:t>a</m:t>
                          </m:r>
                        </m:e>
                        <m:sub>
                          <m:r>
                            <a:rPr lang="en-US" sz="3200">
                              <a:solidFill>
                                <a:srgbClr val="FF0000"/>
                              </a:solidFill>
                              <a:latin typeface="Cambria Math" panose="02040503050406030204" pitchFamily="18" charset="0"/>
                            </a:rPr>
                            <m:t>1</m:t>
                          </m:r>
                        </m:sub>
                      </m:sSub>
                      <m:r>
                        <a:rPr lang="en-US" sz="3200" b="0" i="1" smtClean="0">
                          <a:solidFill>
                            <a:srgbClr val="FF0000"/>
                          </a:solidFill>
                          <a:latin typeface="Cambria Math" panose="02040503050406030204" pitchFamily="18" charset="0"/>
                        </a:rPr>
                        <m:t>)</m:t>
                      </m:r>
                      <m:sSub>
                        <m:sSubPr>
                          <m:ctrlPr>
                            <a:rPr lang="en-US" sz="3200" i="1">
                              <a:solidFill>
                                <a:srgbClr val="FF0000"/>
                              </a:solidFill>
                              <a:latin typeface="Cambria Math"/>
                            </a:rPr>
                          </m:ctrlPr>
                        </m:sSubPr>
                        <m:e>
                          <m:r>
                            <m:rPr>
                              <m:sty m:val="p"/>
                            </m:rPr>
                            <a:rPr lang="en-US" sz="3200">
                              <a:solidFill>
                                <a:srgbClr val="FF0000"/>
                              </a:solidFill>
                              <a:latin typeface="Cambria Math" panose="02040503050406030204" pitchFamily="18" charset="0"/>
                            </a:rPr>
                            <m:t>f</m:t>
                          </m:r>
                        </m:e>
                        <m:sub>
                          <m:r>
                            <a:rPr lang="en-US" sz="3200">
                              <a:solidFill>
                                <a:srgbClr val="FF0000"/>
                              </a:solidFill>
                              <a:latin typeface="Cambria Math" panose="02040503050406030204" pitchFamily="18" charset="0"/>
                            </a:rPr>
                            <m:t>1</m:t>
                          </m:r>
                        </m:sub>
                      </m:sSub>
                      <m:r>
                        <a:rPr lang="en-US" sz="3200" i="1">
                          <a:solidFill>
                            <a:srgbClr val="FF0000"/>
                          </a:solidFill>
                          <a:latin typeface="Cambria Math" panose="02040503050406030204" pitchFamily="18" charset="0"/>
                        </a:rPr>
                        <m:t>+⋯+</m:t>
                      </m:r>
                      <m:sSub>
                        <m:sSubPr>
                          <m:ctrlPr>
                            <a:rPr lang="en-US" sz="3200" i="1">
                              <a:solidFill>
                                <a:srgbClr val="FF0000"/>
                              </a:solidFill>
                              <a:latin typeface="Cambria Math"/>
                            </a:rPr>
                          </m:ctrlPr>
                        </m:sSubPr>
                        <m:e>
                          <m:r>
                            <a:rPr lang="en-US" sz="3200" b="0" i="1" smtClean="0">
                              <a:solidFill>
                                <a:srgbClr val="FF0000"/>
                              </a:solidFill>
                              <a:latin typeface="Cambria Math" panose="02040503050406030204" pitchFamily="18" charset="0"/>
                            </a:rPr>
                            <m:t>(1−</m:t>
                          </m:r>
                          <m:r>
                            <a:rPr lang="en-US" sz="3200" i="1">
                              <a:solidFill>
                                <a:srgbClr val="FF0000"/>
                              </a:solidFill>
                              <a:latin typeface="Cambria Math" panose="02040503050406030204" pitchFamily="18" charset="0"/>
                            </a:rPr>
                            <m:t>𝑎</m:t>
                          </m:r>
                        </m:e>
                        <m:sub>
                          <m:r>
                            <a:rPr lang="en-US" sz="3200" i="1">
                              <a:solidFill>
                                <a:srgbClr val="FF0000"/>
                              </a:solidFill>
                              <a:latin typeface="Cambria Math" panose="02040503050406030204" pitchFamily="18" charset="0"/>
                            </a:rPr>
                            <m:t>𝑛</m:t>
                          </m:r>
                        </m:sub>
                      </m:sSub>
                      <m:r>
                        <a:rPr lang="en-US" sz="3200" b="0" i="1" smtClean="0">
                          <a:solidFill>
                            <a:srgbClr val="FF0000"/>
                          </a:solidFill>
                          <a:latin typeface="Cambria Math" panose="02040503050406030204" pitchFamily="18" charset="0"/>
                        </a:rPr>
                        <m:t>)</m:t>
                      </m:r>
                      <m:sSub>
                        <m:sSubPr>
                          <m:ctrlPr>
                            <a:rPr lang="en-US" sz="3200" i="1">
                              <a:solidFill>
                                <a:srgbClr val="FF0000"/>
                              </a:solidFill>
                              <a:latin typeface="Cambria Math"/>
                            </a:rPr>
                          </m:ctrlPr>
                        </m:sSubPr>
                        <m:e>
                          <m:r>
                            <a:rPr lang="en-US" sz="3200" i="1">
                              <a:solidFill>
                                <a:srgbClr val="FF0000"/>
                              </a:solidFill>
                              <a:latin typeface="Cambria Math" panose="02040503050406030204" pitchFamily="18" charset="0"/>
                            </a:rPr>
                            <m:t>𝑓</m:t>
                          </m:r>
                        </m:e>
                        <m:sub>
                          <m:r>
                            <a:rPr lang="en-US" sz="3200" i="1">
                              <a:solidFill>
                                <a:srgbClr val="FF0000"/>
                              </a:solidFill>
                              <a:latin typeface="Cambria Math" panose="02040503050406030204" pitchFamily="18" charset="0"/>
                            </a:rPr>
                            <m:t>𝑛</m:t>
                          </m:r>
                        </m:sub>
                      </m:sSub>
                      <m:r>
                        <a:rPr lang="en-US" sz="3200" i="1">
                          <a:solidFill>
                            <a:srgbClr val="FF0000"/>
                          </a:solidFill>
                          <a:latin typeface="Cambria Math" panose="02040503050406030204" pitchFamily="18" charset="0"/>
                        </a:rPr>
                        <m:t>=</m:t>
                      </m:r>
                      <m:f>
                        <m:fPr>
                          <m:ctrlPr>
                            <a:rPr lang="en-US" sz="3200" i="1">
                              <a:solidFill>
                                <a:srgbClr val="FF0000"/>
                              </a:solidFill>
                              <a:latin typeface="Cambria Math"/>
                            </a:rPr>
                          </m:ctrlPr>
                        </m:fPr>
                        <m:num>
                          <m:r>
                            <a:rPr lang="en-US" sz="3200" i="1">
                              <a:solidFill>
                                <a:srgbClr val="FF0000"/>
                              </a:solidFill>
                              <a:latin typeface="Cambria Math" panose="02040503050406030204" pitchFamily="18" charset="0"/>
                            </a:rPr>
                            <m:t>1</m:t>
                          </m:r>
                        </m:num>
                        <m:den>
                          <m:sSub>
                            <m:sSubPr>
                              <m:ctrlPr>
                                <a:rPr lang="en-US" sz="3200" i="1">
                                  <a:solidFill>
                                    <a:srgbClr val="FF0000"/>
                                  </a:solidFill>
                                  <a:latin typeface="Cambria Math"/>
                                </a:rPr>
                              </m:ctrlPr>
                            </m:sSubPr>
                            <m:e>
                              <m:r>
                                <a:rPr lang="en-US" sz="3200" i="1">
                                  <a:solidFill>
                                    <a:srgbClr val="FF0000"/>
                                  </a:solidFill>
                                  <a:latin typeface="Cambria Math" panose="02040503050406030204" pitchFamily="18" charset="0"/>
                                </a:rPr>
                                <m:t> </m:t>
                              </m:r>
                              <m:r>
                                <a:rPr lang="en-US" sz="3200" i="1">
                                  <a:solidFill>
                                    <a:srgbClr val="FF0000"/>
                                  </a:solidFill>
                                  <a:latin typeface="Cambria Math" panose="02040503050406030204" pitchFamily="18" charset="0"/>
                                </a:rPr>
                                <m:t>𝑂</m:t>
                              </m:r>
                            </m:e>
                            <m:sub>
                              <m:r>
                                <a:rPr lang="en-US" sz="3200" b="0" i="1" smtClean="0">
                                  <a:solidFill>
                                    <a:srgbClr val="FF0000"/>
                                  </a:solidFill>
                                  <a:latin typeface="Cambria Math" panose="02040503050406030204" pitchFamily="18" charset="0"/>
                                </a:rPr>
                                <m:t>𝐵</m:t>
                              </m:r>
                            </m:sub>
                          </m:sSub>
                        </m:den>
                      </m:f>
                    </m:oMath>
                  </m:oMathPara>
                </a14:m>
                <a:endParaRPr lang="en-US" sz="2400" dirty="0" smtClean="0"/>
              </a:p>
              <a:p>
                <a:pPr marL="285750" indent="-285750">
                  <a:buFont typeface="Arial" panose="020B0604020202020204" pitchFamily="34" charset="0"/>
                  <a:buChar char="•"/>
                </a:pP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108864" y="1025300"/>
                <a:ext cx="7003472" cy="5696175"/>
              </a:xfrm>
              <a:prstGeom prst="rect">
                <a:avLst/>
              </a:prstGeom>
              <a:blipFill rotWithShape="0">
                <a:blip r:embed="rId3"/>
                <a:stretch>
                  <a:fillRect l="-1131" t="-856"/>
                </a:stretch>
              </a:blipFill>
            </p:spPr>
            <p:txBody>
              <a:bodyPr/>
              <a:lstStyle/>
              <a:p>
                <a:r>
                  <a:rPr lang="en-US">
                    <a:noFill/>
                  </a:rPr>
                  <a:t> </a:t>
                </a:r>
              </a:p>
            </p:txBody>
          </p:sp>
        </mc:Fallback>
      </mc:AlternateContent>
    </p:spTree>
    <p:extLst>
      <p:ext uri="{BB962C8B-B14F-4D97-AF65-F5344CB8AC3E}">
        <p14:creationId xmlns:p14="http://schemas.microsoft.com/office/powerpoint/2010/main" val="111310129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2298"/>
            <a:ext cx="10515600" cy="1325563"/>
          </a:xfrm>
        </p:spPr>
        <p:txBody>
          <a:bodyPr/>
          <a:lstStyle/>
          <a:p>
            <a:r>
              <a:rPr lang="en-US" dirty="0" smtClean="0"/>
              <a:t>Aggregate Beliefs “wisdom of the crowd” </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135</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332509" y="1337861"/>
                <a:ext cx="4821382" cy="329949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Money bet on A + Money bet on B = sum of wealth (w) </a:t>
                </a:r>
              </a:p>
              <a:p>
                <a:pPr marL="285750" indent="-285750">
                  <a:buFont typeface="Arial" panose="020B0604020202020204" pitchFamily="34" charset="0"/>
                  <a:buChar char="•"/>
                </a:pPr>
                <a:r>
                  <a:rPr lang="en-US" sz="1600" dirty="0" smtClean="0"/>
                  <a:t>To solve for “fair odds” it must be that</a:t>
                </a:r>
              </a:p>
              <a:p>
                <a:r>
                  <a:rPr lang="en-US" sz="1600" dirty="0"/>
                  <a:t> </a:t>
                </a:r>
                <a:r>
                  <a:rPr lang="en-US" sz="1600" dirty="0" smtClean="0"/>
                  <a:t> </a:t>
                </a:r>
                <a14:m>
                  <m:oMath xmlns:m="http://schemas.openxmlformats.org/officeDocument/2006/math">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𝑎</m:t>
                        </m:r>
                      </m:e>
                      <m:sub>
                        <m:r>
                          <a:rPr lang="en-US" sz="1600" i="1">
                            <a:solidFill>
                              <a:srgbClr val="FF0000"/>
                            </a:solidFill>
                            <a:latin typeface="Cambria Math" panose="02040503050406030204" pitchFamily="18" charset="0"/>
                          </a:rPr>
                          <m:t>1</m:t>
                        </m:r>
                      </m:sub>
                    </m:sSub>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1</m:t>
                        </m:r>
                      </m:sub>
                    </m:sSub>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𝑂</m:t>
                        </m:r>
                      </m:e>
                      <m:sub>
                        <m:r>
                          <a:rPr lang="en-US" sz="1600" i="1">
                            <a:solidFill>
                              <a:srgbClr val="FF0000"/>
                            </a:solidFill>
                            <a:latin typeface="Cambria Math" panose="02040503050406030204" pitchFamily="18" charset="0"/>
                          </a:rPr>
                          <m:t>𝐴</m:t>
                        </m:r>
                      </m:sub>
                    </m:sSub>
                    <m:r>
                      <a:rPr lang="en-US" sz="1600" i="1">
                        <a:solidFill>
                          <a:srgbClr val="FF0000"/>
                        </a:solidFill>
                        <a:latin typeface="Cambria Math" panose="02040503050406030204" pitchFamily="18" charset="0"/>
                      </a:rPr>
                      <m:t>+⋯+</m:t>
                    </m:r>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𝑎</m:t>
                        </m:r>
                      </m:e>
                      <m:sub>
                        <m:r>
                          <a:rPr lang="en-US" sz="1600" i="1">
                            <a:solidFill>
                              <a:srgbClr val="FF0000"/>
                            </a:solidFill>
                            <a:latin typeface="Cambria Math" panose="02040503050406030204" pitchFamily="18" charset="0"/>
                          </a:rPr>
                          <m:t>𝑛</m:t>
                        </m:r>
                      </m:sub>
                    </m:sSub>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𝑤</m:t>
                        </m:r>
                      </m:e>
                      <m:sub>
                        <m:r>
                          <a:rPr lang="en-US" sz="1600" i="1">
                            <a:solidFill>
                              <a:srgbClr val="FF0000"/>
                            </a:solidFill>
                            <a:latin typeface="Cambria Math" panose="02040503050406030204" pitchFamily="18" charset="0"/>
                          </a:rPr>
                          <m:t>𝑛</m:t>
                        </m:r>
                      </m:sub>
                    </m:sSub>
                    <m:sSub>
                      <m:sSubPr>
                        <m:ctrlPr>
                          <a:rPr lang="en-US" sz="1600" i="1">
                            <a:solidFill>
                              <a:srgbClr val="FF0000"/>
                            </a:solidFill>
                            <a:latin typeface="Cambria Math"/>
                          </a:rPr>
                        </m:ctrlPr>
                      </m:sSubPr>
                      <m:e>
                        <m:r>
                          <a:rPr lang="en-US" sz="1600" i="1">
                            <a:solidFill>
                              <a:srgbClr val="FF0000"/>
                            </a:solidFill>
                            <a:latin typeface="Cambria Math" panose="02040503050406030204" pitchFamily="18" charset="0"/>
                          </a:rPr>
                          <m:t>𝑂</m:t>
                        </m:r>
                      </m:e>
                      <m:sub>
                        <m:r>
                          <a:rPr lang="en-US" sz="1600" i="1">
                            <a:solidFill>
                              <a:srgbClr val="FF0000"/>
                            </a:solidFill>
                            <a:latin typeface="Cambria Math" panose="02040503050406030204" pitchFamily="18" charset="0"/>
                          </a:rPr>
                          <m:t>𝐴</m:t>
                        </m:r>
                      </m:sub>
                    </m:sSub>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𝑤</m:t>
                    </m:r>
                    <m:r>
                      <a:rPr lang="en-US" sz="1600" b="0" i="1" smtClean="0">
                        <a:solidFill>
                          <a:srgbClr val="FF0000"/>
                        </a:solidFill>
                        <a:latin typeface="Cambria Math" panose="02040503050406030204" pitchFamily="18" charset="0"/>
                      </a:rPr>
                      <m:t>=</m:t>
                    </m:r>
                    <m:nary>
                      <m:naryPr>
                        <m:chr m:val="∑"/>
                        <m:supHide m:val="on"/>
                        <m:ctrlPr>
                          <a:rPr lang="en-US" sz="1600" b="0" i="1" smtClean="0">
                            <a:solidFill>
                              <a:srgbClr val="FF0000"/>
                            </a:solidFill>
                            <a:latin typeface="Cambria Math"/>
                          </a:rPr>
                        </m:ctrlPr>
                      </m:naryPr>
                      <m:sub>
                        <m:r>
                          <a:rPr lang="en-US" sz="1600" b="0" i="1" smtClean="0">
                            <a:solidFill>
                              <a:srgbClr val="FF0000"/>
                            </a:solidFill>
                            <a:latin typeface="Cambria Math" panose="02040503050406030204" pitchFamily="18" charset="0"/>
                          </a:rPr>
                          <m:t>𝑖</m:t>
                        </m:r>
                      </m:sub>
                      <m:sup/>
                      <m:e>
                        <m:sSub>
                          <m:sSubPr>
                            <m:ctrlPr>
                              <a:rPr lang="en-US" sz="1600" b="0" i="1" smtClean="0">
                                <a:solidFill>
                                  <a:srgbClr val="FF0000"/>
                                </a:solidFill>
                                <a:latin typeface="Cambria Math"/>
                              </a:rPr>
                            </m:ctrlPr>
                          </m:sSubPr>
                          <m:e>
                            <m:r>
                              <a:rPr lang="en-US" sz="1600" b="0" i="1" smtClean="0">
                                <a:solidFill>
                                  <a:srgbClr val="FF0000"/>
                                </a:solidFill>
                                <a:latin typeface="Cambria Math" panose="02040503050406030204" pitchFamily="18" charset="0"/>
                              </a:rPr>
                              <m:t>𝑤</m:t>
                            </m:r>
                          </m:e>
                          <m:sub>
                            <m:r>
                              <a:rPr lang="en-US" sz="1600" b="0" i="1" smtClean="0">
                                <a:solidFill>
                                  <a:srgbClr val="FF0000"/>
                                </a:solidFill>
                                <a:latin typeface="Cambria Math" panose="02040503050406030204" pitchFamily="18" charset="0"/>
                              </a:rPr>
                              <m:t>𝑖</m:t>
                            </m:r>
                          </m:sub>
                        </m:sSub>
                      </m:e>
                    </m:nary>
                  </m:oMath>
                </a14:m>
                <a:endParaRPr lang="en-US" sz="1600" dirty="0" smtClean="0"/>
              </a:p>
              <a:p>
                <a:pPr marL="285750" indent="-285750">
                  <a:buFont typeface="Arial" panose="020B0604020202020204" pitchFamily="34" charset="0"/>
                  <a:buChar char="•"/>
                </a:pPr>
                <a:r>
                  <a:rPr lang="en-US" sz="1600" dirty="0" smtClean="0"/>
                  <a:t>Or, divide by </a:t>
                </a:r>
                <a14:m>
                  <m:oMath xmlns:m="http://schemas.openxmlformats.org/officeDocument/2006/math">
                    <m:sSub>
                      <m:sSubPr>
                        <m:ctrlPr>
                          <a:rPr lang="en-US" sz="1600" b="0" i="1" smtClean="0">
                            <a:latin typeface="Cambria Math"/>
                          </a:rPr>
                        </m:ctrlPr>
                      </m:sSubPr>
                      <m:e>
                        <m:r>
                          <a:rPr lang="en-US" sz="1600" b="0" i="1" smtClean="0">
                            <a:latin typeface="Cambria Math" panose="02040503050406030204" pitchFamily="18" charset="0"/>
                          </a:rPr>
                          <m:t>𝑂</m:t>
                        </m:r>
                      </m:e>
                      <m:sub>
                        <m:r>
                          <a:rPr lang="en-US" sz="1600" b="0" i="1" smtClean="0">
                            <a:latin typeface="Cambria Math" panose="02040503050406030204" pitchFamily="18" charset="0"/>
                          </a:rPr>
                          <m:t>𝐴</m:t>
                        </m:r>
                      </m:sub>
                    </m:sSub>
                    <m:r>
                      <a:rPr lang="en-US" sz="1600" b="0" i="1" smtClean="0">
                        <a:latin typeface="Cambria Math" panose="02040503050406030204" pitchFamily="18" charset="0"/>
                      </a:rPr>
                      <m:t>⋅</m:t>
                    </m:r>
                    <m:r>
                      <a:rPr lang="en-US" sz="1600" b="0" i="1" smtClean="0">
                        <a:latin typeface="Cambria Math" panose="02040503050406030204" pitchFamily="18" charset="0"/>
                      </a:rPr>
                      <m:t>𝑤</m:t>
                    </m:r>
                    <m:r>
                      <a:rPr lang="en-US" sz="1600" b="0" i="1" smtClean="0">
                        <a:latin typeface="Cambria Math" panose="02040503050406030204" pitchFamily="18" charset="0"/>
                      </a:rPr>
                      <m:t>:</m:t>
                    </m:r>
                  </m:oMath>
                </a14:m>
                <a:endParaRPr lang="en-US" sz="1600" dirty="0" smtClean="0"/>
              </a:p>
              <a:p>
                <a:r>
                  <a:rPr lang="en-US" sz="2000" b="0" dirty="0" smtClean="0">
                    <a:solidFill>
                      <a:srgbClr val="FF0000"/>
                    </a:solidFill>
                  </a:rPr>
                  <a:t> </a:t>
                </a:r>
                <a14:m>
                  <m:oMath xmlns:m="http://schemas.openxmlformats.org/officeDocument/2006/math">
                    <m:f>
                      <m:fPr>
                        <m:ctrlPr>
                          <a:rPr lang="en-US" sz="2000" b="0" i="1" smtClean="0">
                            <a:solidFill>
                              <a:srgbClr val="FF0000"/>
                            </a:solidFill>
                            <a:latin typeface="Cambria Math"/>
                          </a:rPr>
                        </m:ctrlPr>
                      </m:fPr>
                      <m:num>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𝑎</m:t>
                            </m:r>
                          </m:e>
                          <m:sub>
                            <m:r>
                              <a:rPr lang="en-US" sz="2000" i="1">
                                <a:solidFill>
                                  <a:srgbClr val="FF0000"/>
                                </a:solidFill>
                                <a:latin typeface="Cambria Math" panose="02040503050406030204" pitchFamily="18" charset="0"/>
                              </a:rPr>
                              <m:t>1</m:t>
                            </m:r>
                          </m:sub>
                        </m:sSub>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𝑤</m:t>
                            </m:r>
                          </m:e>
                          <m:sub>
                            <m:r>
                              <a:rPr lang="en-US" sz="2000" i="1">
                                <a:solidFill>
                                  <a:srgbClr val="FF0000"/>
                                </a:solidFill>
                                <a:latin typeface="Cambria Math" panose="02040503050406030204" pitchFamily="18" charset="0"/>
                              </a:rPr>
                              <m:t>1</m:t>
                            </m:r>
                          </m:sub>
                        </m:sSub>
                      </m:num>
                      <m:den>
                        <m:r>
                          <a:rPr lang="en-US" sz="2000" b="0" i="1" smtClean="0">
                            <a:solidFill>
                              <a:srgbClr val="FF0000"/>
                            </a:solidFill>
                            <a:latin typeface="Cambria Math" panose="02040503050406030204" pitchFamily="18" charset="0"/>
                          </a:rPr>
                          <m:t>𝑤</m:t>
                        </m:r>
                      </m:den>
                    </m:f>
                    <m:r>
                      <a:rPr lang="en-US" sz="2000" i="1">
                        <a:solidFill>
                          <a:srgbClr val="FF0000"/>
                        </a:solidFill>
                        <a:latin typeface="Cambria Math" panose="02040503050406030204" pitchFamily="18" charset="0"/>
                      </a:rPr>
                      <m:t>+⋯+</m:t>
                    </m:r>
                    <m:f>
                      <m:fPr>
                        <m:ctrlPr>
                          <a:rPr lang="en-US" sz="2000" b="0" i="1" smtClean="0">
                            <a:solidFill>
                              <a:srgbClr val="FF0000"/>
                            </a:solidFill>
                            <a:latin typeface="Cambria Math"/>
                          </a:rPr>
                        </m:ctrlPr>
                      </m:fPr>
                      <m:num>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𝑎</m:t>
                            </m:r>
                          </m:e>
                          <m:sub>
                            <m:r>
                              <a:rPr lang="en-US" sz="2000" i="1">
                                <a:solidFill>
                                  <a:srgbClr val="FF0000"/>
                                </a:solidFill>
                                <a:latin typeface="Cambria Math" panose="02040503050406030204" pitchFamily="18" charset="0"/>
                              </a:rPr>
                              <m:t>𝑛</m:t>
                            </m:r>
                          </m:sub>
                        </m:sSub>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𝑤</m:t>
                            </m:r>
                          </m:e>
                          <m:sub>
                            <m:r>
                              <a:rPr lang="en-US" sz="2000" i="1">
                                <a:solidFill>
                                  <a:srgbClr val="FF0000"/>
                                </a:solidFill>
                                <a:latin typeface="Cambria Math" panose="02040503050406030204" pitchFamily="18" charset="0"/>
                              </a:rPr>
                              <m:t>𝑛</m:t>
                            </m:r>
                          </m:sub>
                        </m:sSub>
                      </m:num>
                      <m:den>
                        <m:r>
                          <a:rPr lang="en-US" sz="2000" b="0" i="1" smtClean="0">
                            <a:solidFill>
                              <a:srgbClr val="FF0000"/>
                            </a:solidFill>
                            <a:latin typeface="Cambria Math" panose="02040503050406030204" pitchFamily="18" charset="0"/>
                          </a:rPr>
                          <m:t>𝑤</m:t>
                        </m:r>
                      </m:den>
                    </m:f>
                    <m:r>
                      <a:rPr lang="en-US" sz="2000" i="1">
                        <a:solidFill>
                          <a:srgbClr val="FF0000"/>
                        </a:solidFill>
                        <a:latin typeface="Cambria Math" panose="02040503050406030204" pitchFamily="18" charset="0"/>
                      </a:rPr>
                      <m:t>=</m:t>
                    </m:r>
                    <m:f>
                      <m:fPr>
                        <m:ctrlPr>
                          <a:rPr lang="en-US" sz="2000" b="0" i="1" smtClean="0">
                            <a:solidFill>
                              <a:srgbClr val="FF0000"/>
                            </a:solidFill>
                            <a:latin typeface="Cambria Math"/>
                          </a:rPr>
                        </m:ctrlPr>
                      </m:fPr>
                      <m:num>
                        <m:r>
                          <a:rPr lang="en-US" sz="2000" b="0" i="1" smtClean="0">
                            <a:solidFill>
                              <a:srgbClr val="FF0000"/>
                            </a:solidFill>
                            <a:latin typeface="Cambria Math" panose="02040503050406030204" pitchFamily="18" charset="0"/>
                          </a:rPr>
                          <m:t>1</m:t>
                        </m:r>
                      </m:num>
                      <m:den>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 </m:t>
                            </m:r>
                            <m:r>
                              <a:rPr lang="en-US" sz="2000" i="1">
                                <a:solidFill>
                                  <a:srgbClr val="FF0000"/>
                                </a:solidFill>
                                <a:latin typeface="Cambria Math" panose="02040503050406030204" pitchFamily="18" charset="0"/>
                              </a:rPr>
                              <m:t>𝑂</m:t>
                            </m:r>
                          </m:e>
                          <m:sub>
                            <m:r>
                              <a:rPr lang="en-US" sz="2000" i="1">
                                <a:solidFill>
                                  <a:srgbClr val="FF0000"/>
                                </a:solidFill>
                                <a:latin typeface="Cambria Math" panose="02040503050406030204" pitchFamily="18" charset="0"/>
                              </a:rPr>
                              <m:t>𝐴</m:t>
                            </m:r>
                          </m:sub>
                        </m:sSub>
                      </m:den>
                    </m:f>
                  </m:oMath>
                </a14:m>
                <a:endParaRPr lang="en-US" sz="1600" dirty="0" smtClean="0"/>
              </a:p>
              <a:p>
                <a:pPr marL="342900" indent="-342900">
                  <a:buFont typeface="Arial" panose="020B0604020202020204" pitchFamily="34" charset="0"/>
                  <a:buChar char="•"/>
                </a:pPr>
                <a:r>
                  <a:rPr lang="en-US" sz="1600" dirty="0" smtClean="0"/>
                  <a:t>Let </a:t>
                </a:r>
                <a14:m>
                  <m:oMath xmlns:m="http://schemas.openxmlformats.org/officeDocument/2006/math">
                    <m:sSub>
                      <m:sSubPr>
                        <m:ctrlPr>
                          <a:rPr lang="en-US" sz="1600" b="0" i="1" smtClean="0">
                            <a:latin typeface="Cambria Math"/>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f>
                      <m:fPr>
                        <m:ctrlPr>
                          <a:rPr lang="en-US" sz="1600" b="0" i="1" smtClean="0">
                            <a:latin typeface="Cambria Math"/>
                          </a:rPr>
                        </m:ctrlPr>
                      </m:fPr>
                      <m:num>
                        <m:sSub>
                          <m:sSubPr>
                            <m:ctrlPr>
                              <a:rPr lang="en-US" sz="1600" b="0" i="1" smtClean="0">
                                <a:latin typeface="Cambria Math"/>
                              </a:rPr>
                            </m:ctrlPr>
                          </m:sSubPr>
                          <m:e>
                            <m:r>
                              <a:rPr lang="en-US" sz="1600" b="0" i="1" smtClean="0">
                                <a:latin typeface="Cambria Math" panose="02040503050406030204" pitchFamily="18" charset="0"/>
                              </a:rPr>
                              <m:t>𝑤</m:t>
                            </m:r>
                          </m:e>
                          <m:sub>
                            <m:r>
                              <a:rPr lang="en-US" sz="1600" b="0" i="1" smtClean="0">
                                <a:latin typeface="Cambria Math" panose="02040503050406030204" pitchFamily="18" charset="0"/>
                              </a:rPr>
                              <m:t>𝑖</m:t>
                            </m:r>
                          </m:sub>
                        </m:sSub>
                      </m:num>
                      <m:den>
                        <m:r>
                          <a:rPr lang="en-US" sz="1600" b="0" i="1" smtClean="0">
                            <a:latin typeface="Cambria Math" panose="02040503050406030204" pitchFamily="18" charset="0"/>
                          </a:rPr>
                          <m:t>𝑤</m:t>
                        </m:r>
                      </m:den>
                    </m:f>
                    <m:r>
                      <a:rPr lang="en-US" sz="1600" b="0" i="1" smtClean="0">
                        <a:latin typeface="Cambria Math" panose="02040503050406030204" pitchFamily="18" charset="0"/>
                      </a:rPr>
                      <m:t> </m:t>
                    </m:r>
                  </m:oMath>
                </a14:m>
                <a:r>
                  <a:rPr lang="en-US" sz="1600" dirty="0" smtClean="0"/>
                  <a:t>- fraction of wealth held by </a:t>
                </a:r>
                <a:r>
                  <a:rPr lang="en-US" sz="1600" i="1" dirty="0" err="1" smtClean="0"/>
                  <a:t>i</a:t>
                </a:r>
                <a:r>
                  <a:rPr lang="en-US" sz="1600" dirty="0" smtClean="0"/>
                  <a:t> </a:t>
                </a:r>
              </a:p>
              <a:p>
                <a:r>
                  <a:rPr lang="en-US" sz="2400" dirty="0" smtClean="0"/>
                  <a:t>  </a:t>
                </a:r>
                <a14:m>
                  <m:oMath xmlns:m="http://schemas.openxmlformats.org/officeDocument/2006/math">
                    <m:sSub>
                      <m:sSubPr>
                        <m:ctrlPr>
                          <a:rPr lang="en-US" sz="2000" b="0" i="1" smtClean="0">
                            <a:solidFill>
                              <a:srgbClr val="FF0000"/>
                            </a:solidFill>
                            <a:latin typeface="Cambria Math"/>
                          </a:rPr>
                        </m:ctrlPr>
                      </m:sSubPr>
                      <m:e>
                        <m:r>
                          <m:rPr>
                            <m:sty m:val="p"/>
                          </m:rPr>
                          <a:rPr lang="en-US" sz="2000" b="0" i="0" smtClean="0">
                            <a:solidFill>
                              <a:srgbClr val="FF0000"/>
                            </a:solidFill>
                            <a:latin typeface="Cambria Math" panose="02040503050406030204" pitchFamily="18" charset="0"/>
                          </a:rPr>
                          <m:t>a</m:t>
                        </m:r>
                      </m:e>
                      <m:sub>
                        <m:r>
                          <a:rPr lang="en-US" sz="2000" b="0" i="0" smtClean="0">
                            <a:solidFill>
                              <a:srgbClr val="FF0000"/>
                            </a:solidFill>
                            <a:latin typeface="Cambria Math" panose="02040503050406030204" pitchFamily="18" charset="0"/>
                          </a:rPr>
                          <m:t>1</m:t>
                        </m:r>
                      </m:sub>
                    </m:sSub>
                    <m:sSub>
                      <m:sSubPr>
                        <m:ctrlPr>
                          <a:rPr lang="en-US" sz="2000" b="0" i="1" smtClean="0">
                            <a:solidFill>
                              <a:srgbClr val="FF0000"/>
                            </a:solidFill>
                            <a:latin typeface="Cambria Math"/>
                          </a:rPr>
                        </m:ctrlPr>
                      </m:sSubPr>
                      <m:e>
                        <m:r>
                          <m:rPr>
                            <m:sty m:val="p"/>
                          </m:rPr>
                          <a:rPr lang="en-US" sz="2000" b="0" i="0" smtClean="0">
                            <a:solidFill>
                              <a:srgbClr val="FF0000"/>
                            </a:solidFill>
                            <a:latin typeface="Cambria Math" panose="02040503050406030204" pitchFamily="18" charset="0"/>
                          </a:rPr>
                          <m:t>f</m:t>
                        </m:r>
                      </m:e>
                      <m:sub>
                        <m:r>
                          <a:rPr lang="en-US" sz="2000" b="0" i="0" smtClean="0">
                            <a:solidFill>
                              <a:srgbClr val="FF0000"/>
                            </a:solidFill>
                            <a:latin typeface="Cambria Math" panose="02040503050406030204" pitchFamily="18" charset="0"/>
                          </a:rPr>
                          <m:t>1</m:t>
                        </m:r>
                      </m:sub>
                    </m:sSub>
                    <m:r>
                      <a:rPr lang="en-US" sz="2000" i="1">
                        <a:solidFill>
                          <a:srgbClr val="FF0000"/>
                        </a:solidFill>
                        <a:latin typeface="Cambria Math" panose="02040503050406030204" pitchFamily="18" charset="0"/>
                      </a:rPr>
                      <m:t>+⋯+</m:t>
                    </m:r>
                    <m:sSub>
                      <m:sSubPr>
                        <m:ctrlPr>
                          <a:rPr lang="en-US" sz="2000" b="0" i="1" smtClean="0">
                            <a:solidFill>
                              <a:srgbClr val="FF0000"/>
                            </a:solidFill>
                            <a:latin typeface="Cambria Math"/>
                          </a:rPr>
                        </m:ctrlPr>
                      </m:sSubPr>
                      <m:e>
                        <m:r>
                          <a:rPr lang="en-US" sz="2000" b="0" i="1" smtClean="0">
                            <a:solidFill>
                              <a:srgbClr val="FF0000"/>
                            </a:solidFill>
                            <a:latin typeface="Cambria Math" panose="02040503050406030204" pitchFamily="18" charset="0"/>
                          </a:rPr>
                          <m:t>𝑎</m:t>
                        </m:r>
                      </m:e>
                      <m:sub>
                        <m:r>
                          <a:rPr lang="en-US" sz="2000" b="0" i="1" smtClean="0">
                            <a:solidFill>
                              <a:srgbClr val="FF0000"/>
                            </a:solidFill>
                            <a:latin typeface="Cambria Math" panose="02040503050406030204" pitchFamily="18" charset="0"/>
                          </a:rPr>
                          <m:t>𝑛</m:t>
                        </m:r>
                      </m:sub>
                    </m:sSub>
                    <m:sSub>
                      <m:sSubPr>
                        <m:ctrlPr>
                          <a:rPr lang="en-US" sz="2000" b="0" i="1" smtClean="0">
                            <a:solidFill>
                              <a:srgbClr val="FF0000"/>
                            </a:solidFill>
                            <a:latin typeface="Cambria Math"/>
                          </a:rPr>
                        </m:ctrlPr>
                      </m:sSubPr>
                      <m:e>
                        <m:r>
                          <a:rPr lang="en-US" sz="2000" b="0" i="1" smtClean="0">
                            <a:solidFill>
                              <a:srgbClr val="FF0000"/>
                            </a:solidFill>
                            <a:latin typeface="Cambria Math" panose="02040503050406030204" pitchFamily="18" charset="0"/>
                          </a:rPr>
                          <m:t>𝑓</m:t>
                        </m:r>
                      </m:e>
                      <m:sub>
                        <m:r>
                          <a:rPr lang="en-US" sz="2000" b="0" i="1" smtClean="0">
                            <a:solidFill>
                              <a:srgbClr val="FF0000"/>
                            </a:solidFill>
                            <a:latin typeface="Cambria Math" panose="02040503050406030204" pitchFamily="18" charset="0"/>
                          </a:rPr>
                          <m:t>𝑛</m:t>
                        </m:r>
                      </m:sub>
                    </m:sSub>
                    <m:r>
                      <a:rPr lang="en-US" sz="2000" i="1">
                        <a:solidFill>
                          <a:srgbClr val="FF0000"/>
                        </a:solidFill>
                        <a:latin typeface="Cambria Math" panose="02040503050406030204" pitchFamily="18" charset="0"/>
                      </a:rPr>
                      <m:t>=</m:t>
                    </m:r>
                    <m:f>
                      <m:fPr>
                        <m:ctrlPr>
                          <a:rPr lang="en-US" sz="2000" i="1">
                            <a:solidFill>
                              <a:srgbClr val="FF0000"/>
                            </a:solidFill>
                            <a:latin typeface="Cambria Math"/>
                          </a:rPr>
                        </m:ctrlPr>
                      </m:fPr>
                      <m:num>
                        <m:r>
                          <a:rPr lang="en-US" sz="2000" i="1">
                            <a:solidFill>
                              <a:srgbClr val="FF0000"/>
                            </a:solidFill>
                            <a:latin typeface="Cambria Math" panose="02040503050406030204" pitchFamily="18" charset="0"/>
                          </a:rPr>
                          <m:t>1</m:t>
                        </m:r>
                      </m:num>
                      <m:den>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 </m:t>
                            </m:r>
                            <m:r>
                              <a:rPr lang="en-US" sz="2000" i="1">
                                <a:solidFill>
                                  <a:srgbClr val="FF0000"/>
                                </a:solidFill>
                                <a:latin typeface="Cambria Math" panose="02040503050406030204" pitchFamily="18" charset="0"/>
                              </a:rPr>
                              <m:t>𝑂</m:t>
                            </m:r>
                          </m:e>
                          <m:sub>
                            <m:r>
                              <a:rPr lang="en-US" sz="2000" i="1">
                                <a:solidFill>
                                  <a:srgbClr val="FF0000"/>
                                </a:solidFill>
                                <a:latin typeface="Cambria Math" panose="02040503050406030204" pitchFamily="18" charset="0"/>
                              </a:rPr>
                              <m:t>𝐴</m:t>
                            </m:r>
                          </m:sub>
                        </m:sSub>
                      </m:den>
                    </m:f>
                  </m:oMath>
                </a14:m>
                <a:endParaRPr lang="en-US" sz="1400" dirty="0" smtClean="0"/>
              </a:p>
              <a:p>
                <a:r>
                  <a:rPr lang="en-US" dirty="0" smtClean="0">
                    <a:solidFill>
                      <a:srgbClr val="FF0000"/>
                    </a:solidFill>
                  </a:rPr>
                  <a:t> </a:t>
                </a:r>
                <a14:m>
                  <m:oMath xmlns:m="http://schemas.openxmlformats.org/officeDocument/2006/math">
                    <m:sSub>
                      <m:sSubPr>
                        <m:ctrlPr>
                          <a:rPr lang="en-US" i="1">
                            <a:solidFill>
                              <a:srgbClr val="FF0000"/>
                            </a:solidFill>
                            <a:latin typeface="Cambria Math"/>
                          </a:rPr>
                        </m:ctrlPr>
                      </m:sSubPr>
                      <m:e>
                        <m:r>
                          <a:rPr lang="en-US" b="0" i="0" smtClean="0">
                            <a:solidFill>
                              <a:srgbClr val="FF0000"/>
                            </a:solidFill>
                            <a:latin typeface="Cambria Math" panose="02040503050406030204" pitchFamily="18" charset="0"/>
                          </a:rPr>
                          <m:t>(1−</m:t>
                        </m:r>
                        <m:r>
                          <m:rPr>
                            <m:sty m:val="p"/>
                          </m:rPr>
                          <a:rPr lang="en-US">
                            <a:solidFill>
                              <a:srgbClr val="FF0000"/>
                            </a:solidFill>
                            <a:latin typeface="Cambria Math" panose="02040503050406030204" pitchFamily="18" charset="0"/>
                          </a:rPr>
                          <m:t>a</m:t>
                        </m:r>
                      </m:e>
                      <m:sub>
                        <m:r>
                          <a:rPr lang="en-US">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m:rPr>
                            <m:sty m:val="p"/>
                          </m:rPr>
                          <a:rPr lang="en-US">
                            <a:solidFill>
                              <a:srgbClr val="FF0000"/>
                            </a:solidFill>
                            <a:latin typeface="Cambria Math" panose="02040503050406030204" pitchFamily="18" charset="0"/>
                          </a:rPr>
                          <m:t>f</m:t>
                        </m:r>
                      </m:e>
                      <m:sub>
                        <m:r>
                          <a:rPr lang="en-US">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𝑛</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𝑛</m:t>
                        </m:r>
                      </m:sub>
                    </m:sSub>
                    <m:r>
                      <a:rPr lang="en-US" i="1">
                        <a:solidFill>
                          <a:srgbClr val="FF0000"/>
                        </a:solidFill>
                        <a:latin typeface="Cambria Math" panose="02040503050406030204" pitchFamily="18" charset="0"/>
                      </a:rPr>
                      <m:t>=</m:t>
                    </m:r>
                    <m:f>
                      <m:fPr>
                        <m:ctrlPr>
                          <a:rPr lang="en-US" i="1">
                            <a:solidFill>
                              <a:srgbClr val="FF0000"/>
                            </a:solidFill>
                            <a:latin typeface="Cambria Math"/>
                          </a:rPr>
                        </m:ctrlPr>
                      </m:fPr>
                      <m:num>
                        <m:r>
                          <a:rPr lang="en-US" i="1">
                            <a:solidFill>
                              <a:srgbClr val="FF0000"/>
                            </a:solidFill>
                            <a:latin typeface="Cambria Math" panose="02040503050406030204" pitchFamily="18" charset="0"/>
                          </a:rPr>
                          <m:t>1</m:t>
                        </m:r>
                      </m:num>
                      <m:den>
                        <m:sSub>
                          <m:sSubPr>
                            <m:ctrlPr>
                              <a:rPr lang="en-US" i="1">
                                <a:solidFill>
                                  <a:srgbClr val="FF0000"/>
                                </a:solidFill>
                                <a:latin typeface="Cambria Math"/>
                              </a:rPr>
                            </m:ctrlPr>
                          </m:sSubPr>
                          <m:e>
                            <m:r>
                              <a:rPr lang="en-US" i="1">
                                <a:solidFill>
                                  <a:srgbClr val="FF0000"/>
                                </a:solidFill>
                                <a:latin typeface="Cambria Math" panose="02040503050406030204" pitchFamily="18" charset="0"/>
                              </a:rPr>
                              <m:t> </m:t>
                            </m:r>
                            <m:r>
                              <a:rPr lang="en-US" i="1">
                                <a:solidFill>
                                  <a:srgbClr val="FF0000"/>
                                </a:solidFill>
                                <a:latin typeface="Cambria Math" panose="02040503050406030204" pitchFamily="18" charset="0"/>
                              </a:rPr>
                              <m:t>𝑂</m:t>
                            </m:r>
                          </m:e>
                          <m:sub>
                            <m:r>
                              <a:rPr lang="en-US" b="0" i="1" smtClean="0">
                                <a:solidFill>
                                  <a:srgbClr val="FF0000"/>
                                </a:solidFill>
                                <a:latin typeface="Cambria Math" panose="02040503050406030204" pitchFamily="18" charset="0"/>
                              </a:rPr>
                              <m:t>𝐵</m:t>
                            </m:r>
                          </m:sub>
                        </m:sSub>
                      </m:den>
                    </m:f>
                  </m:oMath>
                </a14:m>
                <a:endParaRPr lang="en-US" sz="2400" dirty="0" smtClean="0"/>
              </a:p>
              <a:p>
                <a:pPr marL="285750" indent="-285750">
                  <a:buFont typeface="Arial" panose="020B0604020202020204" pitchFamily="34" charset="0"/>
                  <a:buChar char="•"/>
                </a:pP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32509" y="1337861"/>
                <a:ext cx="4821382" cy="3299493"/>
              </a:xfrm>
              <a:prstGeom prst="rect">
                <a:avLst/>
              </a:prstGeom>
              <a:blipFill rotWithShape="0">
                <a:blip r:embed="rId2"/>
                <a:stretch>
                  <a:fillRect l="-506" t="-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108864" y="1025300"/>
                <a:ext cx="7003472" cy="5489773"/>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f>
                      <m:fPr>
                        <m:ctrlPr>
                          <a:rPr lang="en-US" sz="2400" b="0" i="1" smtClean="0">
                            <a:solidFill>
                              <a:srgbClr val="FF0000"/>
                            </a:solidFill>
                            <a:latin typeface="Cambria Math"/>
                          </a:rPr>
                        </m:ctrlPr>
                      </m:fPr>
                      <m:num>
                        <m:r>
                          <a:rPr lang="en-US" sz="2400" b="0" i="1" smtClean="0">
                            <a:solidFill>
                              <a:srgbClr val="FF0000"/>
                            </a:solidFill>
                            <a:latin typeface="Cambria Math" panose="02040503050406030204" pitchFamily="18" charset="0"/>
                          </a:rPr>
                          <m:t>1</m:t>
                        </m:r>
                      </m:num>
                      <m:den>
                        <m:sSub>
                          <m:sSubPr>
                            <m:ctrlPr>
                              <a:rPr lang="en-US" sz="2400" b="0" i="1" smtClean="0">
                                <a:solidFill>
                                  <a:srgbClr val="FF0000"/>
                                </a:solidFill>
                                <a:latin typeface="Cambria Math"/>
                              </a:rPr>
                            </m:ctrlPr>
                          </m:sSubPr>
                          <m:e>
                            <m:r>
                              <a:rPr lang="en-US" sz="2400" b="0" i="1" smtClean="0">
                                <a:solidFill>
                                  <a:srgbClr val="FF0000"/>
                                </a:solidFill>
                                <a:latin typeface="Cambria Math" panose="02040503050406030204" pitchFamily="18" charset="0"/>
                              </a:rPr>
                              <m:t>𝑂</m:t>
                            </m:r>
                          </m:e>
                          <m:sub>
                            <m:r>
                              <a:rPr lang="en-US" sz="2400" b="0" i="1" smtClean="0">
                                <a:solidFill>
                                  <a:srgbClr val="FF0000"/>
                                </a:solidFill>
                                <a:latin typeface="Cambria Math" panose="02040503050406030204" pitchFamily="18" charset="0"/>
                              </a:rPr>
                              <m:t>𝐴</m:t>
                            </m:r>
                          </m:sub>
                        </m:sSub>
                      </m:den>
                    </m:f>
                  </m:oMath>
                </a14:m>
                <a:r>
                  <a:rPr lang="en-US" sz="2400" dirty="0" smtClean="0">
                    <a:solidFill>
                      <a:srgbClr val="0070C0"/>
                    </a:solidFill>
                  </a:rPr>
                  <a:t> - to get a $1 payoff if A wins, bet </a:t>
                </a:r>
                <a14:m>
                  <m:oMath xmlns:m="http://schemas.openxmlformats.org/officeDocument/2006/math">
                    <m:f>
                      <m:fPr>
                        <m:ctrlPr>
                          <a:rPr lang="en-US" sz="2800" i="1" smtClean="0">
                            <a:solidFill>
                              <a:srgbClr val="FF0000"/>
                            </a:solidFill>
                            <a:latin typeface="Cambria Math"/>
                          </a:rPr>
                        </m:ctrlPr>
                      </m:fPr>
                      <m:num>
                        <m:r>
                          <a:rPr lang="en-US" sz="2800" i="1">
                            <a:solidFill>
                              <a:srgbClr val="FF0000"/>
                            </a:solidFill>
                            <a:latin typeface="Cambria Math" panose="02040503050406030204" pitchFamily="18" charset="0"/>
                          </a:rPr>
                          <m:t>1</m:t>
                        </m:r>
                      </m:num>
                      <m:den>
                        <m:sSub>
                          <m:sSubPr>
                            <m:ctrlPr>
                              <a:rPr lang="en-US" sz="2800" i="1">
                                <a:solidFill>
                                  <a:srgbClr val="FF0000"/>
                                </a:solidFill>
                                <a:latin typeface="Cambria Math"/>
                              </a:rPr>
                            </m:ctrlPr>
                          </m:sSubPr>
                          <m:e>
                            <m:r>
                              <a:rPr lang="en-US" sz="2800" i="1">
                                <a:solidFill>
                                  <a:srgbClr val="FF0000"/>
                                </a:solidFill>
                                <a:latin typeface="Cambria Math" panose="02040503050406030204" pitchFamily="18" charset="0"/>
                              </a:rPr>
                              <m:t>𝑂</m:t>
                            </m:r>
                          </m:e>
                          <m:sub>
                            <m:r>
                              <a:rPr lang="en-US" sz="2800" i="1">
                                <a:solidFill>
                                  <a:srgbClr val="FF0000"/>
                                </a:solidFill>
                                <a:latin typeface="Cambria Math" panose="02040503050406030204" pitchFamily="18" charset="0"/>
                              </a:rPr>
                              <m:t>𝐴</m:t>
                            </m:r>
                          </m:sub>
                        </m:sSub>
                      </m:den>
                    </m:f>
                  </m:oMath>
                </a14:m>
                <a:r>
                  <a:rPr lang="en-US" sz="2000" dirty="0" smtClean="0">
                    <a:solidFill>
                      <a:srgbClr val="0070C0"/>
                    </a:solidFill>
                  </a:rPr>
                  <a:t> on A</a:t>
                </a:r>
              </a:p>
              <a:p>
                <a:pPr marL="285750" indent="-285750">
                  <a:buFont typeface="Arial" panose="020B0604020202020204" pitchFamily="34" charset="0"/>
                  <a:buChar char="•"/>
                </a:pPr>
                <a14:m>
                  <m:oMath xmlns:m="http://schemas.openxmlformats.org/officeDocument/2006/math">
                    <m:f>
                      <m:fPr>
                        <m:ctrlPr>
                          <a:rPr lang="en-US" sz="2400" i="1" smtClean="0">
                            <a:solidFill>
                              <a:srgbClr val="FF0000"/>
                            </a:solidFill>
                            <a:latin typeface="Cambria Math"/>
                          </a:rPr>
                        </m:ctrlPr>
                      </m:fPr>
                      <m:num>
                        <m:r>
                          <a:rPr lang="en-US" sz="2400" i="1">
                            <a:solidFill>
                              <a:srgbClr val="FF0000"/>
                            </a:solidFill>
                            <a:latin typeface="Cambria Math" panose="02040503050406030204" pitchFamily="18" charset="0"/>
                          </a:rPr>
                          <m:t>1</m:t>
                        </m:r>
                      </m:num>
                      <m:den>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𝑂</m:t>
                            </m:r>
                          </m:e>
                          <m:sub>
                            <m:r>
                              <a:rPr lang="en-US" sz="2400" b="0" i="1" smtClean="0">
                                <a:solidFill>
                                  <a:srgbClr val="FF0000"/>
                                </a:solidFill>
                                <a:latin typeface="Cambria Math" panose="02040503050406030204" pitchFamily="18" charset="0"/>
                              </a:rPr>
                              <m:t>𝐵</m:t>
                            </m:r>
                          </m:sub>
                        </m:sSub>
                      </m:den>
                    </m:f>
                  </m:oMath>
                </a14:m>
                <a:r>
                  <a:rPr lang="en-US" sz="2400" dirty="0">
                    <a:solidFill>
                      <a:srgbClr val="0070C0"/>
                    </a:solidFill>
                  </a:rPr>
                  <a:t> - to get a $1 payoff if </a:t>
                </a:r>
                <a:r>
                  <a:rPr lang="en-US" sz="2400" dirty="0" smtClean="0">
                    <a:solidFill>
                      <a:srgbClr val="0070C0"/>
                    </a:solidFill>
                  </a:rPr>
                  <a:t>B </a:t>
                </a:r>
                <a:r>
                  <a:rPr lang="en-US" sz="2400" dirty="0">
                    <a:solidFill>
                      <a:srgbClr val="0070C0"/>
                    </a:solidFill>
                  </a:rPr>
                  <a:t>wins, bet </a:t>
                </a:r>
                <a14:m>
                  <m:oMath xmlns:m="http://schemas.openxmlformats.org/officeDocument/2006/math">
                    <m:f>
                      <m:fPr>
                        <m:ctrlPr>
                          <a:rPr lang="en-US" sz="2400" i="1" smtClean="0">
                            <a:solidFill>
                              <a:srgbClr val="FF0000"/>
                            </a:solidFill>
                            <a:latin typeface="Cambria Math"/>
                          </a:rPr>
                        </m:ctrlPr>
                      </m:fPr>
                      <m:num>
                        <m:r>
                          <a:rPr lang="en-US" sz="2400" i="1">
                            <a:solidFill>
                              <a:srgbClr val="FF0000"/>
                            </a:solidFill>
                            <a:latin typeface="Cambria Math" panose="02040503050406030204" pitchFamily="18" charset="0"/>
                          </a:rPr>
                          <m:t>1</m:t>
                        </m:r>
                      </m:num>
                      <m:den>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𝑂</m:t>
                            </m:r>
                          </m:e>
                          <m:sub>
                            <m:r>
                              <a:rPr lang="en-US" sz="2400" b="0" i="1" smtClean="0">
                                <a:solidFill>
                                  <a:srgbClr val="FF0000"/>
                                </a:solidFill>
                                <a:latin typeface="Cambria Math" panose="02040503050406030204" pitchFamily="18" charset="0"/>
                              </a:rPr>
                              <m:t>𝐵</m:t>
                            </m:r>
                          </m:sub>
                        </m:sSub>
                      </m:den>
                    </m:f>
                  </m:oMath>
                </a14:m>
                <a:r>
                  <a:rPr lang="en-US" sz="2400" dirty="0">
                    <a:solidFill>
                      <a:srgbClr val="0070C0"/>
                    </a:solidFill>
                  </a:rPr>
                  <a:t> on </a:t>
                </a:r>
                <a:r>
                  <a:rPr lang="en-US" sz="2400" dirty="0" smtClean="0">
                    <a:solidFill>
                      <a:srgbClr val="0070C0"/>
                    </a:solidFill>
                  </a:rPr>
                  <a:t>B</a:t>
                </a:r>
              </a:p>
              <a:p>
                <a:pPr marL="285750" indent="-285750">
                  <a:buFont typeface="Arial" panose="020B0604020202020204" pitchFamily="34" charset="0"/>
                  <a:buChar char="•"/>
                </a:pPr>
                <a14:m>
                  <m:oMath xmlns:m="http://schemas.openxmlformats.org/officeDocument/2006/math">
                    <m:sSub>
                      <m:sSubPr>
                        <m:ctrlPr>
                          <a:rPr lang="en-US" sz="2400" b="0" i="1" smtClean="0">
                            <a:solidFill>
                              <a:srgbClr val="002060"/>
                            </a:solidFill>
                            <a:latin typeface="Cambria Math"/>
                          </a:rPr>
                        </m:ctrlPr>
                      </m:sSubPr>
                      <m:e>
                        <m:r>
                          <a:rPr lang="en-US" sz="2400" b="0" i="1" smtClean="0">
                            <a:solidFill>
                              <a:srgbClr val="002060"/>
                            </a:solidFill>
                            <a:latin typeface="Cambria Math" panose="02040503050406030204" pitchFamily="18" charset="0"/>
                          </a:rPr>
                          <m:t>𝜌</m:t>
                        </m:r>
                      </m:e>
                      <m:sub>
                        <m:r>
                          <a:rPr lang="en-US" sz="2400" b="0" i="1" smtClean="0">
                            <a:solidFill>
                              <a:srgbClr val="002060"/>
                            </a:solidFill>
                            <a:latin typeface="Cambria Math" panose="02040503050406030204" pitchFamily="18" charset="0"/>
                          </a:rPr>
                          <m:t>𝐴</m:t>
                        </m:r>
                      </m:sub>
                    </m:sSub>
                    <m:r>
                      <a:rPr lang="en-US" sz="2400" b="0" i="1" smtClean="0">
                        <a:solidFill>
                          <a:srgbClr val="002060"/>
                        </a:solidFill>
                        <a:latin typeface="Cambria Math" panose="02040503050406030204" pitchFamily="18" charset="0"/>
                      </a:rPr>
                      <m:t>=</m:t>
                    </m:r>
                    <m:f>
                      <m:fPr>
                        <m:ctrlPr>
                          <a:rPr lang="en-US" sz="2400" b="0" i="1" smtClean="0">
                            <a:solidFill>
                              <a:srgbClr val="002060"/>
                            </a:solidFill>
                            <a:latin typeface="Cambria Math"/>
                          </a:rPr>
                        </m:ctrlPr>
                      </m:fPr>
                      <m:num>
                        <m:r>
                          <a:rPr lang="en-US" sz="2400" b="0" i="1" smtClean="0">
                            <a:solidFill>
                              <a:srgbClr val="002060"/>
                            </a:solidFill>
                            <a:latin typeface="Cambria Math" panose="02040503050406030204" pitchFamily="18" charset="0"/>
                          </a:rPr>
                          <m:t>1</m:t>
                        </m:r>
                      </m:num>
                      <m:den>
                        <m:sSub>
                          <m:sSubPr>
                            <m:ctrlPr>
                              <a:rPr lang="en-US" sz="2400" b="0" i="1" smtClean="0">
                                <a:solidFill>
                                  <a:srgbClr val="002060"/>
                                </a:solidFill>
                                <a:latin typeface="Cambria Math"/>
                              </a:rPr>
                            </m:ctrlPr>
                          </m:sSubPr>
                          <m:e>
                            <m:r>
                              <a:rPr lang="en-US" sz="2400" b="0" i="1" smtClean="0">
                                <a:solidFill>
                                  <a:srgbClr val="002060"/>
                                </a:solidFill>
                                <a:latin typeface="Cambria Math" panose="02040503050406030204" pitchFamily="18" charset="0"/>
                              </a:rPr>
                              <m:t>𝑂</m:t>
                            </m:r>
                          </m:e>
                          <m:sub>
                            <m:r>
                              <a:rPr lang="en-US" sz="2400" b="0" i="1" smtClean="0">
                                <a:solidFill>
                                  <a:srgbClr val="002060"/>
                                </a:solidFill>
                                <a:latin typeface="Cambria Math" panose="02040503050406030204" pitchFamily="18" charset="0"/>
                              </a:rPr>
                              <m:t>𝐴</m:t>
                            </m:r>
                          </m:sub>
                        </m:sSub>
                      </m:den>
                    </m:f>
                  </m:oMath>
                </a14:m>
                <a:r>
                  <a:rPr lang="en-US" sz="2400" dirty="0" smtClean="0">
                    <a:solidFill>
                      <a:srgbClr val="0070C0"/>
                    </a:solidFill>
                  </a:rPr>
                  <a:t> , </a:t>
                </a:r>
                <a14:m>
                  <m:oMath xmlns:m="http://schemas.openxmlformats.org/officeDocument/2006/math">
                    <m:sSub>
                      <m:sSubPr>
                        <m:ctrlPr>
                          <a:rPr lang="en-US" sz="2400" i="1" smtClean="0">
                            <a:solidFill>
                              <a:srgbClr val="002060"/>
                            </a:solidFill>
                            <a:latin typeface="Cambria Math"/>
                          </a:rPr>
                        </m:ctrlPr>
                      </m:sSubPr>
                      <m:e>
                        <m:r>
                          <a:rPr lang="en-US" sz="2400" i="1">
                            <a:solidFill>
                              <a:srgbClr val="002060"/>
                            </a:solidFill>
                            <a:latin typeface="Cambria Math" panose="02040503050406030204" pitchFamily="18" charset="0"/>
                          </a:rPr>
                          <m:t>𝜌</m:t>
                        </m:r>
                      </m:e>
                      <m:sub>
                        <m:r>
                          <a:rPr lang="en-US" sz="2400" b="0" i="1" smtClean="0">
                            <a:solidFill>
                              <a:srgbClr val="002060"/>
                            </a:solidFill>
                            <a:latin typeface="Cambria Math" panose="02040503050406030204" pitchFamily="18" charset="0"/>
                          </a:rPr>
                          <m:t>𝐵</m:t>
                        </m:r>
                      </m:sub>
                    </m:sSub>
                    <m:r>
                      <a:rPr lang="en-US" sz="2400" i="1">
                        <a:solidFill>
                          <a:srgbClr val="002060"/>
                        </a:solidFill>
                        <a:latin typeface="Cambria Math" panose="02040503050406030204" pitchFamily="18" charset="0"/>
                      </a:rPr>
                      <m:t>=</m:t>
                    </m:r>
                    <m:f>
                      <m:fPr>
                        <m:ctrlPr>
                          <a:rPr lang="en-US" sz="2400" i="1">
                            <a:solidFill>
                              <a:srgbClr val="002060"/>
                            </a:solidFill>
                            <a:latin typeface="Cambria Math"/>
                          </a:rPr>
                        </m:ctrlPr>
                      </m:fPr>
                      <m:num>
                        <m:r>
                          <a:rPr lang="en-US" sz="2400" i="1">
                            <a:solidFill>
                              <a:srgbClr val="002060"/>
                            </a:solidFill>
                            <a:latin typeface="Cambria Math" panose="02040503050406030204" pitchFamily="18" charset="0"/>
                          </a:rPr>
                          <m:t>1</m:t>
                        </m:r>
                      </m:num>
                      <m:den>
                        <m:sSub>
                          <m:sSubPr>
                            <m:ctrlPr>
                              <a:rPr lang="en-US" sz="2400" i="1">
                                <a:solidFill>
                                  <a:srgbClr val="002060"/>
                                </a:solidFill>
                                <a:latin typeface="Cambria Math"/>
                              </a:rPr>
                            </m:ctrlPr>
                          </m:sSubPr>
                          <m:e>
                            <m:r>
                              <a:rPr lang="en-US" sz="2400" i="1">
                                <a:solidFill>
                                  <a:srgbClr val="002060"/>
                                </a:solidFill>
                                <a:latin typeface="Cambria Math" panose="02040503050406030204" pitchFamily="18" charset="0"/>
                              </a:rPr>
                              <m:t>𝑂</m:t>
                            </m:r>
                          </m:e>
                          <m:sub>
                            <m:r>
                              <a:rPr lang="en-US" sz="2400" b="0" i="1" smtClean="0">
                                <a:solidFill>
                                  <a:srgbClr val="002060"/>
                                </a:solidFill>
                                <a:latin typeface="Cambria Math" panose="02040503050406030204" pitchFamily="18" charset="0"/>
                              </a:rPr>
                              <m:t>𝐵</m:t>
                            </m:r>
                          </m:sub>
                        </m:sSub>
                      </m:den>
                    </m:f>
                  </m:oMath>
                </a14:m>
                <a:r>
                  <a:rPr lang="en-US" sz="2400" dirty="0" smtClean="0">
                    <a:solidFill>
                      <a:srgbClr val="0070C0"/>
                    </a:solidFill>
                  </a:rPr>
                  <a:t> - state prices: price of a dollar if a certain event happens</a:t>
                </a:r>
              </a:p>
              <a:p>
                <a:pPr marL="285750" indent="-285750">
                  <a:buFont typeface="Arial" panose="020B0604020202020204" pitchFamily="34" charset="0"/>
                  <a:buChar char="•"/>
                </a:pPr>
                <a:r>
                  <a:rPr lang="en-US" sz="2400" dirty="0" smtClean="0">
                    <a:solidFill>
                      <a:srgbClr val="0070C0"/>
                    </a:solidFill>
                  </a:rPr>
                  <a:t>To get one dollar in any case: bet </a:t>
                </a:r>
                <a14:m>
                  <m:oMath xmlns:m="http://schemas.openxmlformats.org/officeDocument/2006/math">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𝜌</m:t>
                        </m:r>
                      </m:e>
                      <m:sub>
                        <m:r>
                          <a:rPr lang="en-US" sz="2400" b="0" i="1" smtClean="0">
                            <a:solidFill>
                              <a:srgbClr val="0070C0"/>
                            </a:solidFill>
                            <a:latin typeface="Cambria Math" panose="02040503050406030204" pitchFamily="18" charset="0"/>
                          </a:rPr>
                          <m:t>𝐴</m:t>
                        </m:r>
                      </m:sub>
                    </m:sSub>
                  </m:oMath>
                </a14:m>
                <a:r>
                  <a:rPr lang="en-US" sz="2400" dirty="0" smtClean="0">
                    <a:solidFill>
                      <a:srgbClr val="0070C0"/>
                    </a:solidFill>
                  </a:rPr>
                  <a:t>on A, </a:t>
                </a:r>
                <a14:m>
                  <m:oMath xmlns:m="http://schemas.openxmlformats.org/officeDocument/2006/math">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𝜌</m:t>
                        </m:r>
                      </m:e>
                      <m:sub>
                        <m:r>
                          <a:rPr lang="en-US" sz="2400" b="0" i="1" smtClean="0">
                            <a:solidFill>
                              <a:srgbClr val="0070C0"/>
                            </a:solidFill>
                            <a:latin typeface="Cambria Math" panose="02040503050406030204" pitchFamily="18" charset="0"/>
                          </a:rPr>
                          <m:t>𝐵</m:t>
                        </m:r>
                      </m:sub>
                    </m:sSub>
                  </m:oMath>
                </a14:m>
                <a:r>
                  <a:rPr lang="en-US" sz="2400" dirty="0" smtClean="0">
                    <a:solidFill>
                      <a:srgbClr val="0070C0"/>
                    </a:solidFill>
                  </a:rPr>
                  <a:t>on B</a:t>
                </a:r>
              </a:p>
              <a:p>
                <a:pPr marL="285750" indent="-285750">
                  <a:buFont typeface="Arial" panose="020B0604020202020204" pitchFamily="34" charset="0"/>
                  <a:buChar char="•"/>
                </a:pPr>
                <a14:m>
                  <m:oMath xmlns:m="http://schemas.openxmlformats.org/officeDocument/2006/math">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𝜌</m:t>
                        </m:r>
                      </m:e>
                      <m:sub>
                        <m:r>
                          <a:rPr lang="en-US" sz="2400" b="0" i="1" smtClean="0">
                            <a:solidFill>
                              <a:srgbClr val="0070C0"/>
                            </a:solidFill>
                            <a:latin typeface="Cambria Math" panose="02040503050406030204" pitchFamily="18" charset="0"/>
                          </a:rPr>
                          <m:t>𝐴</m:t>
                        </m:r>
                      </m:sub>
                    </m:sSub>
                    <m:r>
                      <a:rPr lang="en-US" sz="2400" b="0" i="1" smtClean="0">
                        <a:solidFill>
                          <a:srgbClr val="0070C0"/>
                        </a:solidFill>
                        <a:latin typeface="Cambria Math" panose="02040503050406030204" pitchFamily="18" charset="0"/>
                      </a:rPr>
                      <m:t>+</m:t>
                    </m:r>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𝜌</m:t>
                        </m:r>
                      </m:e>
                      <m:sub>
                        <m:r>
                          <a:rPr lang="en-US" sz="2400" b="0" i="1" smtClean="0">
                            <a:solidFill>
                              <a:srgbClr val="0070C0"/>
                            </a:solidFill>
                            <a:latin typeface="Cambria Math" panose="02040503050406030204" pitchFamily="18" charset="0"/>
                          </a:rPr>
                          <m:t>𝐵</m:t>
                        </m:r>
                      </m:sub>
                    </m:sSub>
                    <m:r>
                      <a:rPr lang="en-US" sz="2400" b="0" i="1" smtClean="0">
                        <a:solidFill>
                          <a:srgbClr val="0070C0"/>
                        </a:solidFill>
                        <a:latin typeface="Cambria Math" panose="02040503050406030204" pitchFamily="18" charset="0"/>
                      </a:rPr>
                      <m:t>=</m:t>
                    </m:r>
                  </m:oMath>
                </a14:m>
                <a:r>
                  <a:rPr lang="en-US" sz="2400" dirty="0" smtClean="0">
                    <a:solidFill>
                      <a:srgbClr val="0070C0"/>
                    </a:solidFill>
                  </a:rPr>
                  <a:t> </a:t>
                </a:r>
              </a:p>
              <a:p>
                <a:r>
                  <a:rPr lang="en-US" sz="2400" dirty="0" smtClean="0">
                    <a:solidFill>
                      <a:srgbClr val="0070C0"/>
                    </a:solidFill>
                  </a:rPr>
                  <a:t> </a:t>
                </a:r>
                <a14:m>
                  <m:oMath xmlns:m="http://schemas.openxmlformats.org/officeDocument/2006/math">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a</m:t>
                        </m:r>
                      </m:e>
                      <m:sub>
                        <m:r>
                          <a:rPr lang="en-US" sz="2400">
                            <a:solidFill>
                              <a:srgbClr val="FF0000"/>
                            </a:solidFill>
                            <a:latin typeface="Cambria Math" panose="02040503050406030204" pitchFamily="18" charset="0"/>
                          </a:rPr>
                          <m:t>1</m:t>
                        </m:r>
                      </m:sub>
                    </m:sSub>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f</m:t>
                        </m:r>
                      </m:e>
                      <m:sub>
                        <m:r>
                          <a:rPr lang="en-US" sz="2400">
                            <a:solidFill>
                              <a:srgbClr val="FF0000"/>
                            </a:solidFill>
                            <a:latin typeface="Cambria Math" panose="02040503050406030204" pitchFamily="18" charset="0"/>
                          </a:rPr>
                          <m:t>1</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𝑎</m:t>
                        </m:r>
                      </m:e>
                      <m:sub>
                        <m:r>
                          <a:rPr lang="en-US" sz="2400" i="1">
                            <a:solidFill>
                              <a:srgbClr val="FF0000"/>
                            </a:solidFill>
                            <a:latin typeface="Cambria Math" panose="02040503050406030204" pitchFamily="18" charset="0"/>
                          </a:rPr>
                          <m:t>𝑛</m:t>
                        </m:r>
                      </m:sub>
                    </m:sSub>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𝑓</m:t>
                        </m:r>
                      </m:e>
                      <m:sub>
                        <m:r>
                          <a:rPr lang="en-US" sz="2400" i="1">
                            <a:solidFill>
                              <a:srgbClr val="FF0000"/>
                            </a:solidFill>
                            <a:latin typeface="Cambria Math" panose="02040503050406030204" pitchFamily="18" charset="0"/>
                          </a:rPr>
                          <m:t>𝑛</m:t>
                        </m:r>
                      </m:sub>
                    </m:sSub>
                  </m:oMath>
                </a14:m>
                <a:r>
                  <a:rPr lang="en-US" sz="2400" dirty="0" smtClean="0">
                    <a:solidFill>
                      <a:srgbClr val="0070C0"/>
                    </a:solidFill>
                  </a:rPr>
                  <a:t>+ </a:t>
                </a:r>
                <a14:m>
                  <m:oMath xmlns:m="http://schemas.openxmlformats.org/officeDocument/2006/math">
                    <m:sSub>
                      <m:sSubPr>
                        <m:ctrlPr>
                          <a:rPr lang="en-US" sz="2400" i="1">
                            <a:solidFill>
                              <a:srgbClr val="FF0000"/>
                            </a:solidFill>
                            <a:latin typeface="Cambria Math"/>
                          </a:rPr>
                        </m:ctrlPr>
                      </m:sSubPr>
                      <m:e>
                        <m:r>
                          <a:rPr lang="en-US" sz="2400">
                            <a:solidFill>
                              <a:srgbClr val="FF0000"/>
                            </a:solidFill>
                            <a:latin typeface="Cambria Math" panose="02040503050406030204" pitchFamily="18" charset="0"/>
                          </a:rPr>
                          <m:t>(1−</m:t>
                        </m:r>
                        <m:r>
                          <m:rPr>
                            <m:sty m:val="p"/>
                          </m:rPr>
                          <a:rPr lang="en-US" sz="2400">
                            <a:solidFill>
                              <a:srgbClr val="FF0000"/>
                            </a:solidFill>
                            <a:latin typeface="Cambria Math" panose="02040503050406030204" pitchFamily="18" charset="0"/>
                          </a:rPr>
                          <m:t>a</m:t>
                        </m:r>
                      </m:e>
                      <m:sub>
                        <m:r>
                          <a:rPr lang="en-US" sz="2400">
                            <a:solidFill>
                              <a:srgbClr val="FF0000"/>
                            </a:solidFill>
                            <a:latin typeface="Cambria Math" panose="02040503050406030204" pitchFamily="18" charset="0"/>
                          </a:rPr>
                          <m:t>1</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f</m:t>
                        </m:r>
                      </m:e>
                      <m:sub>
                        <m:r>
                          <a:rPr lang="en-US" sz="2400">
                            <a:solidFill>
                              <a:srgbClr val="FF0000"/>
                            </a:solidFill>
                            <a:latin typeface="Cambria Math" panose="02040503050406030204" pitchFamily="18" charset="0"/>
                          </a:rPr>
                          <m:t>1</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(1−</m:t>
                        </m:r>
                        <m:r>
                          <a:rPr lang="en-US" sz="2400" i="1">
                            <a:solidFill>
                              <a:srgbClr val="FF0000"/>
                            </a:solidFill>
                            <a:latin typeface="Cambria Math" panose="02040503050406030204" pitchFamily="18" charset="0"/>
                          </a:rPr>
                          <m:t>𝑎</m:t>
                        </m:r>
                      </m:e>
                      <m:sub>
                        <m:r>
                          <a:rPr lang="en-US" sz="2400" i="1">
                            <a:solidFill>
                              <a:srgbClr val="FF0000"/>
                            </a:solidFill>
                            <a:latin typeface="Cambria Math" panose="02040503050406030204" pitchFamily="18" charset="0"/>
                          </a:rPr>
                          <m:t>𝑛</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𝑓</m:t>
                        </m:r>
                      </m:e>
                      <m:sub>
                        <m:r>
                          <a:rPr lang="en-US" sz="2400" i="1">
                            <a:solidFill>
                              <a:srgbClr val="FF0000"/>
                            </a:solidFill>
                            <a:latin typeface="Cambria Math" panose="02040503050406030204" pitchFamily="18" charset="0"/>
                          </a:rPr>
                          <m:t>𝑛</m:t>
                        </m:r>
                      </m:sub>
                    </m:sSub>
                  </m:oMath>
                </a14:m>
                <a:r>
                  <a:rPr lang="en-US" sz="2400" dirty="0" smtClean="0">
                    <a:solidFill>
                      <a:srgbClr val="0070C0"/>
                    </a:solidFill>
                  </a:rPr>
                  <a:t>=</a:t>
                </a:r>
              </a:p>
              <a:p>
                <a:r>
                  <a:rPr lang="en-US" sz="2400" b="0" dirty="0" smtClean="0">
                    <a:solidFill>
                      <a:srgbClr val="0070C0"/>
                    </a:solidFill>
                  </a:rPr>
                  <a:t> </a:t>
                </a:r>
                <a14:m>
                  <m:oMath xmlns:m="http://schemas.openxmlformats.org/officeDocument/2006/math">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𝑓</m:t>
                        </m:r>
                      </m:e>
                      <m:sub>
                        <m:r>
                          <a:rPr lang="en-US" sz="2400" b="0" i="1" smtClean="0">
                            <a:solidFill>
                              <a:srgbClr val="0070C0"/>
                            </a:solidFill>
                            <a:latin typeface="Cambria Math" panose="02040503050406030204" pitchFamily="18" charset="0"/>
                          </a:rPr>
                          <m:t>1</m:t>
                        </m:r>
                      </m:sub>
                    </m:sSub>
                    <m:r>
                      <a:rPr lang="en-US" sz="2400" b="0" i="1" smtClean="0">
                        <a:solidFill>
                          <a:srgbClr val="0070C0"/>
                        </a:solidFill>
                        <a:latin typeface="Cambria Math" panose="02040503050406030204" pitchFamily="18" charset="0"/>
                      </a:rPr>
                      <m:t>+</m:t>
                    </m:r>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𝑓</m:t>
                        </m:r>
                      </m:e>
                      <m:sub>
                        <m:r>
                          <a:rPr lang="en-US" sz="2400" b="0" i="1" smtClean="0">
                            <a:solidFill>
                              <a:srgbClr val="0070C0"/>
                            </a:solidFill>
                            <a:latin typeface="Cambria Math" panose="02040503050406030204" pitchFamily="18" charset="0"/>
                          </a:rPr>
                          <m:t>2</m:t>
                        </m:r>
                      </m:sub>
                    </m:sSub>
                    <m:r>
                      <a:rPr lang="en-US" sz="2400" b="0" i="1" smtClean="0">
                        <a:solidFill>
                          <a:srgbClr val="0070C0"/>
                        </a:solidFill>
                        <a:latin typeface="Cambria Math" panose="02040503050406030204" pitchFamily="18" charset="0"/>
                      </a:rPr>
                      <m:t>+⋯+</m:t>
                    </m:r>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𝑓</m:t>
                        </m:r>
                      </m:e>
                      <m:sub>
                        <m:r>
                          <a:rPr lang="en-US" sz="2400" b="0" i="1" smtClean="0">
                            <a:solidFill>
                              <a:srgbClr val="0070C0"/>
                            </a:solidFill>
                            <a:latin typeface="Cambria Math" panose="02040503050406030204" pitchFamily="18" charset="0"/>
                          </a:rPr>
                          <m:t>𝑛</m:t>
                        </m:r>
                      </m:sub>
                    </m:sSub>
                    <m:r>
                      <a:rPr lang="en-US" sz="2400" b="0" i="1" smtClean="0">
                        <a:solidFill>
                          <a:srgbClr val="0070C0"/>
                        </a:solidFill>
                        <a:latin typeface="Cambria Math" panose="02040503050406030204" pitchFamily="18" charset="0"/>
                      </a:rPr>
                      <m:t>=1</m:t>
                    </m:r>
                  </m:oMath>
                </a14:m>
                <a:endParaRPr lang="en-US" sz="2400" dirty="0" smtClean="0">
                  <a:solidFill>
                    <a:srgbClr val="0070C0"/>
                  </a:solidFill>
                </a:endParaRPr>
              </a:p>
              <a:p>
                <a:pPr marL="342900" indent="-342900">
                  <a:buFont typeface="Arial" panose="020B0604020202020204" pitchFamily="34" charset="0"/>
                  <a:buChar char="•"/>
                </a:pPr>
                <a:r>
                  <a:rPr lang="en-US" sz="2400" dirty="0" smtClean="0">
                    <a:solidFill>
                      <a:srgbClr val="00B050"/>
                    </a:solidFill>
                  </a:rPr>
                  <a:t>Assuming bettors bet all their wealth is not a restriction, they can always bet part of their wealth </a:t>
                </a:r>
                <a14:m>
                  <m:oMath xmlns:m="http://schemas.openxmlformats.org/officeDocument/2006/math">
                    <m:sSub>
                      <m:sSubPr>
                        <m:ctrlPr>
                          <a:rPr lang="en-US" sz="2400" i="1">
                            <a:solidFill>
                              <a:srgbClr val="0070C0"/>
                            </a:solidFill>
                            <a:latin typeface="Cambria Math"/>
                          </a:rPr>
                        </m:ctrlPr>
                      </m:sSubPr>
                      <m:e>
                        <m:r>
                          <a:rPr lang="en-US" sz="2400" i="1">
                            <a:solidFill>
                              <a:srgbClr val="0070C0"/>
                            </a:solidFill>
                            <a:latin typeface="Cambria Math" panose="02040503050406030204" pitchFamily="18" charset="0"/>
                          </a:rPr>
                          <m:t>𝜌</m:t>
                        </m:r>
                      </m:e>
                      <m:sub>
                        <m:r>
                          <a:rPr lang="en-US" sz="2400" i="1">
                            <a:solidFill>
                              <a:srgbClr val="0070C0"/>
                            </a:solidFill>
                            <a:latin typeface="Cambria Math" panose="02040503050406030204" pitchFamily="18" charset="0"/>
                          </a:rPr>
                          <m:t>𝐴</m:t>
                        </m:r>
                      </m:sub>
                    </m:sSub>
                  </m:oMath>
                </a14:m>
                <a:r>
                  <a:rPr lang="en-US" sz="2400" dirty="0">
                    <a:solidFill>
                      <a:srgbClr val="0070C0"/>
                    </a:solidFill>
                  </a:rPr>
                  <a:t>on A, </a:t>
                </a:r>
                <a14:m>
                  <m:oMath xmlns:m="http://schemas.openxmlformats.org/officeDocument/2006/math">
                    <m:sSub>
                      <m:sSubPr>
                        <m:ctrlPr>
                          <a:rPr lang="en-US" sz="2400" i="1">
                            <a:solidFill>
                              <a:srgbClr val="0070C0"/>
                            </a:solidFill>
                            <a:latin typeface="Cambria Math"/>
                          </a:rPr>
                        </m:ctrlPr>
                      </m:sSubPr>
                      <m:e>
                        <m:r>
                          <a:rPr lang="en-US" sz="2400" i="1">
                            <a:solidFill>
                              <a:srgbClr val="0070C0"/>
                            </a:solidFill>
                            <a:latin typeface="Cambria Math" panose="02040503050406030204" pitchFamily="18" charset="0"/>
                          </a:rPr>
                          <m:t>𝜌</m:t>
                        </m:r>
                      </m:e>
                      <m:sub>
                        <m:r>
                          <a:rPr lang="en-US" sz="2400" i="1">
                            <a:solidFill>
                              <a:srgbClr val="0070C0"/>
                            </a:solidFill>
                            <a:latin typeface="Cambria Math" panose="02040503050406030204" pitchFamily="18" charset="0"/>
                          </a:rPr>
                          <m:t>𝐵</m:t>
                        </m:r>
                      </m:sub>
                    </m:sSub>
                  </m:oMath>
                </a14:m>
                <a:r>
                  <a:rPr lang="en-US" sz="2400" dirty="0">
                    <a:solidFill>
                      <a:srgbClr val="0070C0"/>
                    </a:solidFill>
                  </a:rPr>
                  <a:t>on </a:t>
                </a:r>
                <a:r>
                  <a:rPr lang="en-US" sz="2400" dirty="0" smtClean="0">
                    <a:solidFill>
                      <a:srgbClr val="0070C0"/>
                    </a:solidFill>
                  </a:rPr>
                  <a:t>B </a:t>
                </a:r>
                <a:r>
                  <a:rPr lang="en-US" sz="2400" dirty="0" smtClean="0">
                    <a:solidFill>
                      <a:srgbClr val="00B050"/>
                    </a:solidFill>
                  </a:rPr>
                  <a:t>and get it back</a:t>
                </a:r>
                <a:endParaRPr lang="en-US" sz="2400" dirty="0">
                  <a:solidFill>
                    <a:srgbClr val="00B050"/>
                  </a:solidFill>
                </a:endParaRPr>
              </a:p>
              <a:p>
                <a:pPr marL="285750" indent="-285750">
                  <a:buFont typeface="Arial" panose="020B0604020202020204" pitchFamily="34" charset="0"/>
                  <a:buChar char="•"/>
                </a:pPr>
                <a:endParaRPr lang="en-US"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108864" y="1025300"/>
                <a:ext cx="7003472" cy="5489773"/>
              </a:xfrm>
              <a:prstGeom prst="rect">
                <a:avLst/>
              </a:prstGeom>
              <a:blipFill rotWithShape="0">
                <a:blip r:embed="rId3"/>
                <a:stretch>
                  <a:fillRect l="-1131" r="-2263"/>
                </a:stretch>
              </a:blipFill>
            </p:spPr>
            <p:txBody>
              <a:bodyPr/>
              <a:lstStyle/>
              <a:p>
                <a:r>
                  <a:rPr lang="en-US">
                    <a:noFill/>
                  </a:rPr>
                  <a:t> </a:t>
                </a:r>
              </a:p>
            </p:txBody>
          </p:sp>
        </mc:Fallback>
      </mc:AlternateContent>
    </p:spTree>
    <p:extLst>
      <p:ext uri="{BB962C8B-B14F-4D97-AF65-F5344CB8AC3E}">
        <p14:creationId xmlns:p14="http://schemas.microsoft.com/office/powerpoint/2010/main" val="311997537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2298"/>
            <a:ext cx="10515600" cy="1325563"/>
          </a:xfrm>
        </p:spPr>
        <p:txBody>
          <a:bodyPr/>
          <a:lstStyle/>
          <a:p>
            <a:r>
              <a:rPr lang="en-US" dirty="0" smtClean="0"/>
              <a:t>Aggregate Beliefs “wisdom of the crowd” </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136</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332509" y="1337861"/>
                <a:ext cx="4821382" cy="2068195"/>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f>
                      <m:fPr>
                        <m:ctrlPr>
                          <a:rPr lang="en-US" sz="2000" b="0" i="1" smtClean="0">
                            <a:solidFill>
                              <a:srgbClr val="FF0000"/>
                            </a:solidFill>
                            <a:latin typeface="Cambria Math"/>
                          </a:rPr>
                        </m:ctrlPr>
                      </m:fPr>
                      <m:num>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𝑎</m:t>
                            </m:r>
                          </m:e>
                          <m:sub>
                            <m:r>
                              <a:rPr lang="en-US" sz="2000" i="1">
                                <a:solidFill>
                                  <a:srgbClr val="FF0000"/>
                                </a:solidFill>
                                <a:latin typeface="Cambria Math" panose="02040503050406030204" pitchFamily="18" charset="0"/>
                              </a:rPr>
                              <m:t>1</m:t>
                            </m:r>
                          </m:sub>
                        </m:sSub>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𝑤</m:t>
                            </m:r>
                          </m:e>
                          <m:sub>
                            <m:r>
                              <a:rPr lang="en-US" sz="2000" i="1">
                                <a:solidFill>
                                  <a:srgbClr val="FF0000"/>
                                </a:solidFill>
                                <a:latin typeface="Cambria Math" panose="02040503050406030204" pitchFamily="18" charset="0"/>
                              </a:rPr>
                              <m:t>1</m:t>
                            </m:r>
                          </m:sub>
                        </m:sSub>
                      </m:num>
                      <m:den>
                        <m:r>
                          <a:rPr lang="en-US" sz="2000" b="0" i="1" smtClean="0">
                            <a:solidFill>
                              <a:srgbClr val="FF0000"/>
                            </a:solidFill>
                            <a:latin typeface="Cambria Math" panose="02040503050406030204" pitchFamily="18" charset="0"/>
                          </a:rPr>
                          <m:t>𝑤</m:t>
                        </m:r>
                      </m:den>
                    </m:f>
                    <m:r>
                      <a:rPr lang="en-US" sz="2000" i="1">
                        <a:solidFill>
                          <a:srgbClr val="FF0000"/>
                        </a:solidFill>
                        <a:latin typeface="Cambria Math" panose="02040503050406030204" pitchFamily="18" charset="0"/>
                      </a:rPr>
                      <m:t>+⋯+</m:t>
                    </m:r>
                    <m:f>
                      <m:fPr>
                        <m:ctrlPr>
                          <a:rPr lang="en-US" sz="2000" b="0" i="1" smtClean="0">
                            <a:solidFill>
                              <a:srgbClr val="FF0000"/>
                            </a:solidFill>
                            <a:latin typeface="Cambria Math"/>
                          </a:rPr>
                        </m:ctrlPr>
                      </m:fPr>
                      <m:num>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𝑎</m:t>
                            </m:r>
                          </m:e>
                          <m:sub>
                            <m:r>
                              <a:rPr lang="en-US" sz="2000" i="1">
                                <a:solidFill>
                                  <a:srgbClr val="FF0000"/>
                                </a:solidFill>
                                <a:latin typeface="Cambria Math" panose="02040503050406030204" pitchFamily="18" charset="0"/>
                              </a:rPr>
                              <m:t>𝑛</m:t>
                            </m:r>
                          </m:sub>
                        </m:sSub>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𝑤</m:t>
                            </m:r>
                          </m:e>
                          <m:sub>
                            <m:r>
                              <a:rPr lang="en-US" sz="2000" i="1">
                                <a:solidFill>
                                  <a:srgbClr val="FF0000"/>
                                </a:solidFill>
                                <a:latin typeface="Cambria Math" panose="02040503050406030204" pitchFamily="18" charset="0"/>
                              </a:rPr>
                              <m:t>𝑛</m:t>
                            </m:r>
                          </m:sub>
                        </m:sSub>
                      </m:num>
                      <m:den>
                        <m:r>
                          <a:rPr lang="en-US" sz="2000" b="0" i="1" smtClean="0">
                            <a:solidFill>
                              <a:srgbClr val="FF0000"/>
                            </a:solidFill>
                            <a:latin typeface="Cambria Math" panose="02040503050406030204" pitchFamily="18" charset="0"/>
                          </a:rPr>
                          <m:t>𝑤</m:t>
                        </m:r>
                      </m:den>
                    </m:f>
                    <m:r>
                      <a:rPr lang="en-US" sz="2000" i="1">
                        <a:solidFill>
                          <a:srgbClr val="FF0000"/>
                        </a:solidFill>
                        <a:latin typeface="Cambria Math" panose="02040503050406030204" pitchFamily="18" charset="0"/>
                      </a:rPr>
                      <m:t>=</m:t>
                    </m:r>
                    <m:f>
                      <m:fPr>
                        <m:ctrlPr>
                          <a:rPr lang="en-US" sz="2000" b="0" i="1" smtClean="0">
                            <a:solidFill>
                              <a:srgbClr val="FF0000"/>
                            </a:solidFill>
                            <a:latin typeface="Cambria Math"/>
                          </a:rPr>
                        </m:ctrlPr>
                      </m:fPr>
                      <m:num>
                        <m:r>
                          <a:rPr lang="en-US" sz="2000" b="0" i="1" smtClean="0">
                            <a:solidFill>
                              <a:srgbClr val="FF0000"/>
                            </a:solidFill>
                            <a:latin typeface="Cambria Math" panose="02040503050406030204" pitchFamily="18" charset="0"/>
                          </a:rPr>
                          <m:t>1</m:t>
                        </m:r>
                      </m:num>
                      <m:den>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 </m:t>
                            </m:r>
                            <m:r>
                              <a:rPr lang="en-US" sz="2000" i="1">
                                <a:solidFill>
                                  <a:srgbClr val="FF0000"/>
                                </a:solidFill>
                                <a:latin typeface="Cambria Math" panose="02040503050406030204" pitchFamily="18" charset="0"/>
                              </a:rPr>
                              <m:t>𝑂</m:t>
                            </m:r>
                          </m:e>
                          <m:sub>
                            <m:r>
                              <a:rPr lang="en-US" sz="2000" i="1">
                                <a:solidFill>
                                  <a:srgbClr val="FF0000"/>
                                </a:solidFill>
                                <a:latin typeface="Cambria Math" panose="02040503050406030204" pitchFamily="18" charset="0"/>
                              </a:rPr>
                              <m:t>𝐴</m:t>
                            </m:r>
                          </m:sub>
                        </m:sSub>
                      </m:den>
                    </m:f>
                  </m:oMath>
                </a14:m>
                <a:endParaRPr lang="en-US" sz="1600" dirty="0" smtClean="0"/>
              </a:p>
              <a:p>
                <a:pPr marL="342900" indent="-342900">
                  <a:buFont typeface="Arial" panose="020B0604020202020204" pitchFamily="34" charset="0"/>
                  <a:buChar char="•"/>
                </a:pPr>
                <a14:m>
                  <m:oMath xmlns:m="http://schemas.openxmlformats.org/officeDocument/2006/math">
                    <m:sSub>
                      <m:sSubPr>
                        <m:ctrlPr>
                          <a:rPr lang="en-US" sz="1600" b="0" i="1" smtClean="0">
                            <a:latin typeface="Cambria Math"/>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f>
                      <m:fPr>
                        <m:ctrlPr>
                          <a:rPr lang="en-US" sz="1600" b="0" i="1" smtClean="0">
                            <a:latin typeface="Cambria Math"/>
                          </a:rPr>
                        </m:ctrlPr>
                      </m:fPr>
                      <m:num>
                        <m:sSub>
                          <m:sSubPr>
                            <m:ctrlPr>
                              <a:rPr lang="en-US" sz="1600" b="0" i="1" smtClean="0">
                                <a:latin typeface="Cambria Math"/>
                              </a:rPr>
                            </m:ctrlPr>
                          </m:sSubPr>
                          <m:e>
                            <m:r>
                              <a:rPr lang="en-US" sz="1600" b="0" i="1" smtClean="0">
                                <a:latin typeface="Cambria Math" panose="02040503050406030204" pitchFamily="18" charset="0"/>
                              </a:rPr>
                              <m:t>𝑤</m:t>
                            </m:r>
                          </m:e>
                          <m:sub>
                            <m:r>
                              <a:rPr lang="en-US" sz="1600" b="0" i="1" smtClean="0">
                                <a:latin typeface="Cambria Math" panose="02040503050406030204" pitchFamily="18" charset="0"/>
                              </a:rPr>
                              <m:t>𝑖</m:t>
                            </m:r>
                          </m:sub>
                        </m:sSub>
                      </m:num>
                      <m:den>
                        <m:r>
                          <a:rPr lang="en-US" sz="1600" b="0" i="1" smtClean="0">
                            <a:latin typeface="Cambria Math" panose="02040503050406030204" pitchFamily="18" charset="0"/>
                          </a:rPr>
                          <m:t>𝑤</m:t>
                        </m:r>
                      </m:den>
                    </m:f>
                    <m:r>
                      <a:rPr lang="en-US" sz="1600" b="0" i="1" smtClean="0">
                        <a:latin typeface="Cambria Math" panose="02040503050406030204" pitchFamily="18" charset="0"/>
                      </a:rPr>
                      <m:t> </m:t>
                    </m:r>
                  </m:oMath>
                </a14:m>
                <a:r>
                  <a:rPr lang="en-US" sz="1600" dirty="0" smtClean="0"/>
                  <a:t> </a:t>
                </a:r>
                <a:endParaRPr lang="en-US" sz="2000" b="0" i="0" dirty="0" smtClean="0">
                  <a:solidFill>
                    <a:srgbClr val="FF0000"/>
                  </a:solidFill>
                  <a:latin typeface="Cambria Math" panose="02040503050406030204" pitchFamily="18" charset="0"/>
                </a:endParaRPr>
              </a:p>
              <a:p>
                <a:r>
                  <a:rPr lang="en-US" sz="2000" b="0" dirty="0" smtClean="0">
                    <a:solidFill>
                      <a:srgbClr val="FF0000"/>
                    </a:solidFill>
                  </a:rPr>
                  <a:t> </a:t>
                </a:r>
                <a14:m>
                  <m:oMath xmlns:m="http://schemas.openxmlformats.org/officeDocument/2006/math">
                    <m:sSub>
                      <m:sSubPr>
                        <m:ctrlPr>
                          <a:rPr lang="en-US" sz="2000" b="0" i="1" smtClean="0">
                            <a:solidFill>
                              <a:srgbClr val="FF0000"/>
                            </a:solidFill>
                            <a:latin typeface="Cambria Math"/>
                          </a:rPr>
                        </m:ctrlPr>
                      </m:sSubPr>
                      <m:e>
                        <m:r>
                          <m:rPr>
                            <m:sty m:val="p"/>
                          </m:rPr>
                          <a:rPr lang="en-US" sz="2000" b="0" i="0" smtClean="0">
                            <a:solidFill>
                              <a:srgbClr val="FF0000"/>
                            </a:solidFill>
                            <a:latin typeface="Cambria Math" panose="02040503050406030204" pitchFamily="18" charset="0"/>
                          </a:rPr>
                          <m:t>a</m:t>
                        </m:r>
                      </m:e>
                      <m:sub>
                        <m:r>
                          <a:rPr lang="en-US" sz="2000" b="0" i="0" smtClean="0">
                            <a:solidFill>
                              <a:srgbClr val="FF0000"/>
                            </a:solidFill>
                            <a:latin typeface="Cambria Math" panose="02040503050406030204" pitchFamily="18" charset="0"/>
                          </a:rPr>
                          <m:t>1</m:t>
                        </m:r>
                      </m:sub>
                    </m:sSub>
                    <m:sSub>
                      <m:sSubPr>
                        <m:ctrlPr>
                          <a:rPr lang="en-US" sz="2000" b="0" i="1" smtClean="0">
                            <a:solidFill>
                              <a:srgbClr val="FF0000"/>
                            </a:solidFill>
                            <a:latin typeface="Cambria Math"/>
                          </a:rPr>
                        </m:ctrlPr>
                      </m:sSubPr>
                      <m:e>
                        <m:r>
                          <m:rPr>
                            <m:sty m:val="p"/>
                          </m:rPr>
                          <a:rPr lang="en-US" sz="2000" b="0" i="0" smtClean="0">
                            <a:solidFill>
                              <a:srgbClr val="FF0000"/>
                            </a:solidFill>
                            <a:latin typeface="Cambria Math" panose="02040503050406030204" pitchFamily="18" charset="0"/>
                          </a:rPr>
                          <m:t>f</m:t>
                        </m:r>
                      </m:e>
                      <m:sub>
                        <m:r>
                          <a:rPr lang="en-US" sz="2000" b="0" i="0" smtClean="0">
                            <a:solidFill>
                              <a:srgbClr val="FF0000"/>
                            </a:solidFill>
                            <a:latin typeface="Cambria Math" panose="02040503050406030204" pitchFamily="18" charset="0"/>
                          </a:rPr>
                          <m:t>1</m:t>
                        </m:r>
                      </m:sub>
                    </m:sSub>
                    <m:r>
                      <a:rPr lang="en-US" sz="2000" i="1">
                        <a:solidFill>
                          <a:srgbClr val="FF0000"/>
                        </a:solidFill>
                        <a:latin typeface="Cambria Math" panose="02040503050406030204" pitchFamily="18" charset="0"/>
                      </a:rPr>
                      <m:t>+⋯+</m:t>
                    </m:r>
                    <m:sSub>
                      <m:sSubPr>
                        <m:ctrlPr>
                          <a:rPr lang="en-US" sz="2000" b="0" i="1" smtClean="0">
                            <a:solidFill>
                              <a:srgbClr val="FF0000"/>
                            </a:solidFill>
                            <a:latin typeface="Cambria Math"/>
                          </a:rPr>
                        </m:ctrlPr>
                      </m:sSubPr>
                      <m:e>
                        <m:r>
                          <a:rPr lang="en-US" sz="2000" b="0" i="1" smtClean="0">
                            <a:solidFill>
                              <a:srgbClr val="FF0000"/>
                            </a:solidFill>
                            <a:latin typeface="Cambria Math" panose="02040503050406030204" pitchFamily="18" charset="0"/>
                          </a:rPr>
                          <m:t>𝑎</m:t>
                        </m:r>
                      </m:e>
                      <m:sub>
                        <m:r>
                          <a:rPr lang="en-US" sz="2000" b="0" i="1" smtClean="0">
                            <a:solidFill>
                              <a:srgbClr val="FF0000"/>
                            </a:solidFill>
                            <a:latin typeface="Cambria Math" panose="02040503050406030204" pitchFamily="18" charset="0"/>
                          </a:rPr>
                          <m:t>𝑛</m:t>
                        </m:r>
                      </m:sub>
                    </m:sSub>
                    <m:sSub>
                      <m:sSubPr>
                        <m:ctrlPr>
                          <a:rPr lang="en-US" sz="2000" b="0" i="1" smtClean="0">
                            <a:solidFill>
                              <a:srgbClr val="FF0000"/>
                            </a:solidFill>
                            <a:latin typeface="Cambria Math"/>
                          </a:rPr>
                        </m:ctrlPr>
                      </m:sSubPr>
                      <m:e>
                        <m:r>
                          <a:rPr lang="en-US" sz="2000" b="0" i="1" smtClean="0">
                            <a:solidFill>
                              <a:srgbClr val="FF0000"/>
                            </a:solidFill>
                            <a:latin typeface="Cambria Math" panose="02040503050406030204" pitchFamily="18" charset="0"/>
                          </a:rPr>
                          <m:t>𝑓</m:t>
                        </m:r>
                      </m:e>
                      <m:sub>
                        <m:r>
                          <a:rPr lang="en-US" sz="2000" b="0" i="1" smtClean="0">
                            <a:solidFill>
                              <a:srgbClr val="FF0000"/>
                            </a:solidFill>
                            <a:latin typeface="Cambria Math" panose="02040503050406030204" pitchFamily="18" charset="0"/>
                          </a:rPr>
                          <m:t>𝑛</m:t>
                        </m:r>
                      </m:sub>
                    </m:sSub>
                    <m:r>
                      <a:rPr lang="en-US" sz="2000" i="1">
                        <a:solidFill>
                          <a:srgbClr val="FF0000"/>
                        </a:solidFill>
                        <a:latin typeface="Cambria Math" panose="02040503050406030204" pitchFamily="18" charset="0"/>
                      </a:rPr>
                      <m:t>=</m:t>
                    </m:r>
                    <m:f>
                      <m:fPr>
                        <m:ctrlPr>
                          <a:rPr lang="en-US" sz="2000" i="1">
                            <a:solidFill>
                              <a:srgbClr val="FF0000"/>
                            </a:solidFill>
                            <a:latin typeface="Cambria Math"/>
                          </a:rPr>
                        </m:ctrlPr>
                      </m:fPr>
                      <m:num>
                        <m:r>
                          <a:rPr lang="en-US" sz="2000" i="1">
                            <a:solidFill>
                              <a:srgbClr val="FF0000"/>
                            </a:solidFill>
                            <a:latin typeface="Cambria Math" panose="02040503050406030204" pitchFamily="18" charset="0"/>
                          </a:rPr>
                          <m:t>1</m:t>
                        </m:r>
                      </m:num>
                      <m:den>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 </m:t>
                            </m:r>
                            <m:r>
                              <a:rPr lang="en-US" sz="2000" i="1">
                                <a:solidFill>
                                  <a:srgbClr val="FF0000"/>
                                </a:solidFill>
                                <a:latin typeface="Cambria Math" panose="02040503050406030204" pitchFamily="18" charset="0"/>
                              </a:rPr>
                              <m:t>𝑂</m:t>
                            </m:r>
                          </m:e>
                          <m:sub>
                            <m:r>
                              <a:rPr lang="en-US" sz="2000" i="1">
                                <a:solidFill>
                                  <a:srgbClr val="FF0000"/>
                                </a:solidFill>
                                <a:latin typeface="Cambria Math" panose="02040503050406030204" pitchFamily="18" charset="0"/>
                              </a:rPr>
                              <m:t>𝐴</m:t>
                            </m:r>
                          </m:sub>
                        </m:sSub>
                      </m:den>
                    </m:f>
                  </m:oMath>
                </a14:m>
                <a:endParaRPr lang="en-US" sz="1400" dirty="0" smtClean="0"/>
              </a:p>
              <a:p>
                <a:r>
                  <a:rPr lang="en-US" dirty="0" smtClean="0">
                    <a:solidFill>
                      <a:srgbClr val="FF0000"/>
                    </a:solidFill>
                  </a:rPr>
                  <a:t> </a:t>
                </a:r>
                <a14:m>
                  <m:oMath xmlns:m="http://schemas.openxmlformats.org/officeDocument/2006/math">
                    <m:sSub>
                      <m:sSubPr>
                        <m:ctrlPr>
                          <a:rPr lang="en-US" i="1">
                            <a:solidFill>
                              <a:srgbClr val="FF0000"/>
                            </a:solidFill>
                            <a:latin typeface="Cambria Math"/>
                          </a:rPr>
                        </m:ctrlPr>
                      </m:sSubPr>
                      <m:e>
                        <m:r>
                          <a:rPr lang="en-US" b="0" i="0" smtClean="0">
                            <a:solidFill>
                              <a:srgbClr val="FF0000"/>
                            </a:solidFill>
                            <a:latin typeface="Cambria Math" panose="02040503050406030204" pitchFamily="18" charset="0"/>
                          </a:rPr>
                          <m:t>(1−</m:t>
                        </m:r>
                        <m:r>
                          <m:rPr>
                            <m:sty m:val="p"/>
                          </m:rPr>
                          <a:rPr lang="en-US">
                            <a:solidFill>
                              <a:srgbClr val="FF0000"/>
                            </a:solidFill>
                            <a:latin typeface="Cambria Math" panose="02040503050406030204" pitchFamily="18" charset="0"/>
                          </a:rPr>
                          <m:t>a</m:t>
                        </m:r>
                      </m:e>
                      <m:sub>
                        <m:r>
                          <a:rPr lang="en-US">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m:rPr>
                            <m:sty m:val="p"/>
                          </m:rPr>
                          <a:rPr lang="en-US">
                            <a:solidFill>
                              <a:srgbClr val="FF0000"/>
                            </a:solidFill>
                            <a:latin typeface="Cambria Math" panose="02040503050406030204" pitchFamily="18" charset="0"/>
                          </a:rPr>
                          <m:t>f</m:t>
                        </m:r>
                      </m:e>
                      <m:sub>
                        <m:r>
                          <a:rPr lang="en-US">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𝑛</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𝑛</m:t>
                        </m:r>
                      </m:sub>
                    </m:sSub>
                    <m:r>
                      <a:rPr lang="en-US" i="1">
                        <a:solidFill>
                          <a:srgbClr val="FF0000"/>
                        </a:solidFill>
                        <a:latin typeface="Cambria Math" panose="02040503050406030204" pitchFamily="18" charset="0"/>
                      </a:rPr>
                      <m:t>=</m:t>
                    </m:r>
                    <m:f>
                      <m:fPr>
                        <m:ctrlPr>
                          <a:rPr lang="en-US" i="1">
                            <a:solidFill>
                              <a:srgbClr val="FF0000"/>
                            </a:solidFill>
                            <a:latin typeface="Cambria Math"/>
                          </a:rPr>
                        </m:ctrlPr>
                      </m:fPr>
                      <m:num>
                        <m:r>
                          <a:rPr lang="en-US" i="1">
                            <a:solidFill>
                              <a:srgbClr val="FF0000"/>
                            </a:solidFill>
                            <a:latin typeface="Cambria Math" panose="02040503050406030204" pitchFamily="18" charset="0"/>
                          </a:rPr>
                          <m:t>1</m:t>
                        </m:r>
                      </m:num>
                      <m:den>
                        <m:sSub>
                          <m:sSubPr>
                            <m:ctrlPr>
                              <a:rPr lang="en-US" i="1">
                                <a:solidFill>
                                  <a:srgbClr val="FF0000"/>
                                </a:solidFill>
                                <a:latin typeface="Cambria Math"/>
                              </a:rPr>
                            </m:ctrlPr>
                          </m:sSubPr>
                          <m:e>
                            <m:r>
                              <a:rPr lang="en-US" i="1">
                                <a:solidFill>
                                  <a:srgbClr val="FF0000"/>
                                </a:solidFill>
                                <a:latin typeface="Cambria Math" panose="02040503050406030204" pitchFamily="18" charset="0"/>
                              </a:rPr>
                              <m:t> </m:t>
                            </m:r>
                            <m:r>
                              <a:rPr lang="en-US" i="1">
                                <a:solidFill>
                                  <a:srgbClr val="FF0000"/>
                                </a:solidFill>
                                <a:latin typeface="Cambria Math" panose="02040503050406030204" pitchFamily="18" charset="0"/>
                              </a:rPr>
                              <m:t>𝑂</m:t>
                            </m:r>
                          </m:e>
                          <m:sub>
                            <m:r>
                              <a:rPr lang="en-US" b="0" i="1" smtClean="0">
                                <a:solidFill>
                                  <a:srgbClr val="FF0000"/>
                                </a:solidFill>
                                <a:latin typeface="Cambria Math" panose="02040503050406030204" pitchFamily="18" charset="0"/>
                              </a:rPr>
                              <m:t>𝐵</m:t>
                            </m:r>
                          </m:sub>
                        </m:sSub>
                      </m:den>
                    </m:f>
                  </m:oMath>
                </a14:m>
                <a:endParaRPr lang="en-US" sz="2400" dirty="0" smtClean="0"/>
              </a:p>
              <a:p>
                <a:pPr marL="285750" indent="-285750">
                  <a:buFont typeface="Arial" panose="020B0604020202020204" pitchFamily="34" charset="0"/>
                  <a:buChar char="•"/>
                </a:pP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32509" y="1337861"/>
                <a:ext cx="4821382" cy="2068195"/>
              </a:xfrm>
              <a:prstGeom prst="rect">
                <a:avLst/>
              </a:prstGeom>
              <a:blipFill rotWithShape="0">
                <a:blip r:embed="rId2"/>
                <a:stretch>
                  <a:fillRect l="-11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153891" y="1107028"/>
                <a:ext cx="7003472" cy="287565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70C0"/>
                    </a:solidFill>
                  </a:rPr>
                  <a:t>If all bettors agree that </a:t>
                </a:r>
                <a14:m>
                  <m:oMath xmlns:m="http://schemas.openxmlformats.org/officeDocument/2006/math">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𝑎</m:t>
                        </m:r>
                      </m:e>
                      <m:sub>
                        <m:r>
                          <a:rPr lang="en-US" sz="2400" b="0" i="1" smtClean="0">
                            <a:solidFill>
                              <a:srgbClr val="0070C0"/>
                            </a:solidFill>
                            <a:latin typeface="Cambria Math" panose="02040503050406030204" pitchFamily="18" charset="0"/>
                          </a:rPr>
                          <m:t>𝑖</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𝑎</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then</a:t>
                </a:r>
              </a:p>
              <a:p>
                <a:r>
                  <a:rPr lang="en-US" sz="2400" dirty="0" smtClean="0">
                    <a:solidFill>
                      <a:srgbClr val="0070C0"/>
                    </a:solidFill>
                  </a:rPr>
                  <a:t> </a:t>
                </a:r>
                <a14:m>
                  <m:oMath xmlns:m="http://schemas.openxmlformats.org/officeDocument/2006/math">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a</m:t>
                        </m:r>
                      </m:e>
                      <m:sub>
                        <m:r>
                          <a:rPr lang="en-US" sz="2400">
                            <a:solidFill>
                              <a:srgbClr val="FF0000"/>
                            </a:solidFill>
                            <a:latin typeface="Cambria Math" panose="02040503050406030204" pitchFamily="18" charset="0"/>
                          </a:rPr>
                          <m:t>1</m:t>
                        </m:r>
                      </m:sub>
                    </m:sSub>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f</m:t>
                        </m:r>
                      </m:e>
                      <m:sub>
                        <m:r>
                          <a:rPr lang="en-US" sz="2400">
                            <a:solidFill>
                              <a:srgbClr val="FF0000"/>
                            </a:solidFill>
                            <a:latin typeface="Cambria Math" panose="02040503050406030204" pitchFamily="18" charset="0"/>
                          </a:rPr>
                          <m:t>1</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𝑎</m:t>
                        </m:r>
                      </m:e>
                      <m:sub>
                        <m:r>
                          <a:rPr lang="en-US" sz="2400" i="1">
                            <a:solidFill>
                              <a:srgbClr val="FF0000"/>
                            </a:solidFill>
                            <a:latin typeface="Cambria Math" panose="02040503050406030204" pitchFamily="18" charset="0"/>
                          </a:rPr>
                          <m:t>𝑛</m:t>
                        </m:r>
                      </m:sub>
                    </m:sSub>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𝑓</m:t>
                        </m:r>
                      </m:e>
                      <m:sub>
                        <m:r>
                          <a:rPr lang="en-US" sz="2400" i="1">
                            <a:solidFill>
                              <a:srgbClr val="FF0000"/>
                            </a:solidFill>
                            <a:latin typeface="Cambria Math" panose="02040503050406030204" pitchFamily="18" charset="0"/>
                          </a:rPr>
                          <m:t>𝑛</m:t>
                        </m:r>
                      </m:sub>
                    </m:sSub>
                    <m:r>
                      <a:rPr lang="en-US" sz="2400" i="1">
                        <a:solidFill>
                          <a:srgbClr val="FF0000"/>
                        </a:solidFill>
                        <a:latin typeface="Cambria Math" panose="02040503050406030204" pitchFamily="18" charset="0"/>
                      </a:rPr>
                      <m:t>=</m:t>
                    </m:r>
                    <m:f>
                      <m:fPr>
                        <m:ctrlPr>
                          <a:rPr lang="en-US" sz="2400" i="1">
                            <a:solidFill>
                              <a:srgbClr val="FF0000"/>
                            </a:solidFill>
                            <a:latin typeface="Cambria Math"/>
                          </a:rPr>
                        </m:ctrlPr>
                      </m:fPr>
                      <m:num>
                        <m:r>
                          <a:rPr lang="en-US" sz="2400" i="1">
                            <a:solidFill>
                              <a:srgbClr val="FF0000"/>
                            </a:solidFill>
                            <a:latin typeface="Cambria Math" panose="02040503050406030204" pitchFamily="18" charset="0"/>
                          </a:rPr>
                          <m:t>1</m:t>
                        </m:r>
                      </m:num>
                      <m:den>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 </m:t>
                            </m:r>
                            <m:r>
                              <a:rPr lang="en-US" sz="2400" i="1">
                                <a:solidFill>
                                  <a:srgbClr val="FF0000"/>
                                </a:solidFill>
                                <a:latin typeface="Cambria Math" panose="02040503050406030204" pitchFamily="18" charset="0"/>
                              </a:rPr>
                              <m:t>𝑂</m:t>
                            </m:r>
                          </m:e>
                          <m:sub>
                            <m:r>
                              <a:rPr lang="en-US" sz="2400" i="1">
                                <a:solidFill>
                                  <a:srgbClr val="FF0000"/>
                                </a:solidFill>
                                <a:latin typeface="Cambria Math" panose="02040503050406030204" pitchFamily="18" charset="0"/>
                              </a:rPr>
                              <m:t>𝐴</m:t>
                            </m:r>
                          </m:sub>
                        </m:sSub>
                      </m:den>
                    </m:f>
                  </m:oMath>
                </a14:m>
                <a:r>
                  <a:rPr lang="en-US" sz="2400" dirty="0" smtClean="0">
                    <a:solidFill>
                      <a:srgbClr val="0070C0"/>
                    </a:solidFill>
                  </a:rPr>
                  <a:t> = a</a:t>
                </a:r>
              </a:p>
              <a:p>
                <a:pPr marL="342900" indent="-342900">
                  <a:buFont typeface="Arial" panose="020B0604020202020204" pitchFamily="34" charset="0"/>
                  <a:buChar char="•"/>
                </a:pPr>
                <a:r>
                  <a:rPr lang="en-US" sz="2400" dirty="0" smtClean="0">
                    <a:solidFill>
                      <a:srgbClr val="0070C0"/>
                    </a:solidFill>
                  </a:rPr>
                  <a:t>State prices are weighted averages of the bettors beliefs, the weight is the fraction of wealth that a bidder has (of the total wealth)</a:t>
                </a:r>
              </a:p>
              <a:p>
                <a:pPr marL="342900" indent="-342900">
                  <a:buFont typeface="Arial" panose="020B0604020202020204" pitchFamily="34" charset="0"/>
                  <a:buChar char="•"/>
                </a:pPr>
                <a:r>
                  <a:rPr lang="en-US" sz="2400" dirty="0" smtClean="0">
                    <a:solidFill>
                      <a:srgbClr val="0070C0"/>
                    </a:solidFill>
                  </a:rPr>
                  <a:t>State prices are the “market beliefs”</a:t>
                </a:r>
              </a:p>
            </p:txBody>
          </p:sp>
        </mc:Choice>
        <mc:Fallback xmlns="">
          <p:sp>
            <p:nvSpPr>
              <p:cNvPr id="8" name="TextBox 7"/>
              <p:cNvSpPr txBox="1">
                <a:spLocks noRot="1" noChangeAspect="1" noMove="1" noResize="1" noEditPoints="1" noAdjustHandles="1" noChangeArrowheads="1" noChangeShapeType="1" noTextEdit="1"/>
              </p:cNvSpPr>
              <p:nvPr/>
            </p:nvSpPr>
            <p:spPr>
              <a:xfrm>
                <a:off x="5153891" y="1107028"/>
                <a:ext cx="7003472" cy="2875659"/>
              </a:xfrm>
              <a:prstGeom prst="rect">
                <a:avLst/>
              </a:prstGeom>
              <a:blipFill rotWithShape="0">
                <a:blip r:embed="rId3"/>
                <a:stretch>
                  <a:fillRect l="-1131" t="-1699" r="-1828" b="-4246"/>
                </a:stretch>
              </a:blipFill>
            </p:spPr>
            <p:txBody>
              <a:bodyPr/>
              <a:lstStyle/>
              <a:p>
                <a:r>
                  <a:rPr lang="en-US">
                    <a:noFill/>
                  </a:rPr>
                  <a:t> </a:t>
                </a:r>
              </a:p>
            </p:txBody>
          </p:sp>
        </mc:Fallback>
      </mc:AlternateContent>
    </p:spTree>
    <p:extLst>
      <p:ext uri="{BB962C8B-B14F-4D97-AF65-F5344CB8AC3E}">
        <p14:creationId xmlns:p14="http://schemas.microsoft.com/office/powerpoint/2010/main" val="191920925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2298"/>
            <a:ext cx="10515600" cy="1325563"/>
          </a:xfrm>
        </p:spPr>
        <p:txBody>
          <a:bodyPr/>
          <a:lstStyle/>
          <a:p>
            <a:r>
              <a:rPr lang="en-US" dirty="0" smtClean="0"/>
              <a:t>Aggregate Beliefs “wisdom of the crowd” </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137</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332509" y="1337861"/>
                <a:ext cx="4821382" cy="2068195"/>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f>
                      <m:fPr>
                        <m:ctrlPr>
                          <a:rPr lang="en-US" sz="2000" b="0" i="1" smtClean="0">
                            <a:solidFill>
                              <a:srgbClr val="FF0000"/>
                            </a:solidFill>
                            <a:latin typeface="Cambria Math"/>
                          </a:rPr>
                        </m:ctrlPr>
                      </m:fPr>
                      <m:num>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𝑎</m:t>
                            </m:r>
                          </m:e>
                          <m:sub>
                            <m:r>
                              <a:rPr lang="en-US" sz="2000" i="1">
                                <a:solidFill>
                                  <a:srgbClr val="FF0000"/>
                                </a:solidFill>
                                <a:latin typeface="Cambria Math" panose="02040503050406030204" pitchFamily="18" charset="0"/>
                              </a:rPr>
                              <m:t>1</m:t>
                            </m:r>
                          </m:sub>
                        </m:sSub>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𝑤</m:t>
                            </m:r>
                          </m:e>
                          <m:sub>
                            <m:r>
                              <a:rPr lang="en-US" sz="2000" i="1">
                                <a:solidFill>
                                  <a:srgbClr val="FF0000"/>
                                </a:solidFill>
                                <a:latin typeface="Cambria Math" panose="02040503050406030204" pitchFamily="18" charset="0"/>
                              </a:rPr>
                              <m:t>1</m:t>
                            </m:r>
                          </m:sub>
                        </m:sSub>
                      </m:num>
                      <m:den>
                        <m:r>
                          <a:rPr lang="en-US" sz="2000" b="0" i="1" smtClean="0">
                            <a:solidFill>
                              <a:srgbClr val="FF0000"/>
                            </a:solidFill>
                            <a:latin typeface="Cambria Math" panose="02040503050406030204" pitchFamily="18" charset="0"/>
                          </a:rPr>
                          <m:t>𝑤</m:t>
                        </m:r>
                      </m:den>
                    </m:f>
                    <m:r>
                      <a:rPr lang="en-US" sz="2000" i="1">
                        <a:solidFill>
                          <a:srgbClr val="FF0000"/>
                        </a:solidFill>
                        <a:latin typeface="Cambria Math" panose="02040503050406030204" pitchFamily="18" charset="0"/>
                      </a:rPr>
                      <m:t>+⋯+</m:t>
                    </m:r>
                    <m:f>
                      <m:fPr>
                        <m:ctrlPr>
                          <a:rPr lang="en-US" sz="2000" b="0" i="1" smtClean="0">
                            <a:solidFill>
                              <a:srgbClr val="FF0000"/>
                            </a:solidFill>
                            <a:latin typeface="Cambria Math"/>
                          </a:rPr>
                        </m:ctrlPr>
                      </m:fPr>
                      <m:num>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𝑎</m:t>
                            </m:r>
                          </m:e>
                          <m:sub>
                            <m:r>
                              <a:rPr lang="en-US" sz="2000" i="1">
                                <a:solidFill>
                                  <a:srgbClr val="FF0000"/>
                                </a:solidFill>
                                <a:latin typeface="Cambria Math" panose="02040503050406030204" pitchFamily="18" charset="0"/>
                              </a:rPr>
                              <m:t>𝑛</m:t>
                            </m:r>
                          </m:sub>
                        </m:sSub>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𝑤</m:t>
                            </m:r>
                          </m:e>
                          <m:sub>
                            <m:r>
                              <a:rPr lang="en-US" sz="2000" i="1">
                                <a:solidFill>
                                  <a:srgbClr val="FF0000"/>
                                </a:solidFill>
                                <a:latin typeface="Cambria Math" panose="02040503050406030204" pitchFamily="18" charset="0"/>
                              </a:rPr>
                              <m:t>𝑛</m:t>
                            </m:r>
                          </m:sub>
                        </m:sSub>
                      </m:num>
                      <m:den>
                        <m:r>
                          <a:rPr lang="en-US" sz="2000" b="0" i="1" smtClean="0">
                            <a:solidFill>
                              <a:srgbClr val="FF0000"/>
                            </a:solidFill>
                            <a:latin typeface="Cambria Math" panose="02040503050406030204" pitchFamily="18" charset="0"/>
                          </a:rPr>
                          <m:t>𝑤</m:t>
                        </m:r>
                      </m:den>
                    </m:f>
                    <m:r>
                      <a:rPr lang="en-US" sz="2000" i="1">
                        <a:solidFill>
                          <a:srgbClr val="FF0000"/>
                        </a:solidFill>
                        <a:latin typeface="Cambria Math" panose="02040503050406030204" pitchFamily="18" charset="0"/>
                      </a:rPr>
                      <m:t>=</m:t>
                    </m:r>
                    <m:f>
                      <m:fPr>
                        <m:ctrlPr>
                          <a:rPr lang="en-US" sz="2000" b="0" i="1" smtClean="0">
                            <a:solidFill>
                              <a:srgbClr val="FF0000"/>
                            </a:solidFill>
                            <a:latin typeface="Cambria Math"/>
                          </a:rPr>
                        </m:ctrlPr>
                      </m:fPr>
                      <m:num>
                        <m:r>
                          <a:rPr lang="en-US" sz="2000" b="0" i="1" smtClean="0">
                            <a:solidFill>
                              <a:srgbClr val="FF0000"/>
                            </a:solidFill>
                            <a:latin typeface="Cambria Math" panose="02040503050406030204" pitchFamily="18" charset="0"/>
                          </a:rPr>
                          <m:t>1</m:t>
                        </m:r>
                      </m:num>
                      <m:den>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 </m:t>
                            </m:r>
                            <m:r>
                              <a:rPr lang="en-US" sz="2000" i="1">
                                <a:solidFill>
                                  <a:srgbClr val="FF0000"/>
                                </a:solidFill>
                                <a:latin typeface="Cambria Math" panose="02040503050406030204" pitchFamily="18" charset="0"/>
                              </a:rPr>
                              <m:t>𝑂</m:t>
                            </m:r>
                          </m:e>
                          <m:sub>
                            <m:r>
                              <a:rPr lang="en-US" sz="2000" i="1">
                                <a:solidFill>
                                  <a:srgbClr val="FF0000"/>
                                </a:solidFill>
                                <a:latin typeface="Cambria Math" panose="02040503050406030204" pitchFamily="18" charset="0"/>
                              </a:rPr>
                              <m:t>𝐴</m:t>
                            </m:r>
                          </m:sub>
                        </m:sSub>
                      </m:den>
                    </m:f>
                  </m:oMath>
                </a14:m>
                <a:endParaRPr lang="en-US" sz="1600" dirty="0" smtClean="0"/>
              </a:p>
              <a:p>
                <a:pPr marL="342900" indent="-342900">
                  <a:buFont typeface="Arial" panose="020B0604020202020204" pitchFamily="34" charset="0"/>
                  <a:buChar char="•"/>
                </a:pPr>
                <a14:m>
                  <m:oMath xmlns:m="http://schemas.openxmlformats.org/officeDocument/2006/math">
                    <m:sSub>
                      <m:sSubPr>
                        <m:ctrlPr>
                          <a:rPr lang="en-US" sz="1600" b="0" i="1" smtClean="0">
                            <a:latin typeface="Cambria Math"/>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f>
                      <m:fPr>
                        <m:ctrlPr>
                          <a:rPr lang="en-US" sz="1600" b="0" i="1" smtClean="0">
                            <a:latin typeface="Cambria Math"/>
                          </a:rPr>
                        </m:ctrlPr>
                      </m:fPr>
                      <m:num>
                        <m:sSub>
                          <m:sSubPr>
                            <m:ctrlPr>
                              <a:rPr lang="en-US" sz="1600" b="0" i="1" smtClean="0">
                                <a:latin typeface="Cambria Math"/>
                              </a:rPr>
                            </m:ctrlPr>
                          </m:sSubPr>
                          <m:e>
                            <m:r>
                              <a:rPr lang="en-US" sz="1600" b="0" i="1" smtClean="0">
                                <a:latin typeface="Cambria Math" panose="02040503050406030204" pitchFamily="18" charset="0"/>
                              </a:rPr>
                              <m:t>𝑤</m:t>
                            </m:r>
                          </m:e>
                          <m:sub>
                            <m:r>
                              <a:rPr lang="en-US" sz="1600" b="0" i="1" smtClean="0">
                                <a:latin typeface="Cambria Math" panose="02040503050406030204" pitchFamily="18" charset="0"/>
                              </a:rPr>
                              <m:t>𝑖</m:t>
                            </m:r>
                          </m:sub>
                        </m:sSub>
                      </m:num>
                      <m:den>
                        <m:r>
                          <a:rPr lang="en-US" sz="1600" b="0" i="1" smtClean="0">
                            <a:latin typeface="Cambria Math" panose="02040503050406030204" pitchFamily="18" charset="0"/>
                          </a:rPr>
                          <m:t>𝑤</m:t>
                        </m:r>
                      </m:den>
                    </m:f>
                    <m:r>
                      <a:rPr lang="en-US" sz="1600" b="0" i="1" smtClean="0">
                        <a:latin typeface="Cambria Math" panose="02040503050406030204" pitchFamily="18" charset="0"/>
                      </a:rPr>
                      <m:t> </m:t>
                    </m:r>
                  </m:oMath>
                </a14:m>
                <a:r>
                  <a:rPr lang="en-US" sz="1600" dirty="0" smtClean="0"/>
                  <a:t> </a:t>
                </a:r>
                <a:endParaRPr lang="en-US" sz="2000" b="0" i="0" dirty="0" smtClean="0">
                  <a:solidFill>
                    <a:srgbClr val="FF0000"/>
                  </a:solidFill>
                  <a:latin typeface="Cambria Math" panose="02040503050406030204" pitchFamily="18" charset="0"/>
                </a:endParaRPr>
              </a:p>
              <a:p>
                <a:r>
                  <a:rPr lang="en-US" sz="2000" b="0" dirty="0" smtClean="0">
                    <a:solidFill>
                      <a:srgbClr val="FF0000"/>
                    </a:solidFill>
                  </a:rPr>
                  <a:t> </a:t>
                </a:r>
                <a14:m>
                  <m:oMath xmlns:m="http://schemas.openxmlformats.org/officeDocument/2006/math">
                    <m:sSub>
                      <m:sSubPr>
                        <m:ctrlPr>
                          <a:rPr lang="en-US" sz="2000" b="0" i="1" smtClean="0">
                            <a:solidFill>
                              <a:srgbClr val="FF0000"/>
                            </a:solidFill>
                            <a:latin typeface="Cambria Math"/>
                          </a:rPr>
                        </m:ctrlPr>
                      </m:sSubPr>
                      <m:e>
                        <m:r>
                          <m:rPr>
                            <m:sty m:val="p"/>
                          </m:rPr>
                          <a:rPr lang="en-US" sz="2000" b="0" i="0" smtClean="0">
                            <a:solidFill>
                              <a:srgbClr val="FF0000"/>
                            </a:solidFill>
                            <a:latin typeface="Cambria Math" panose="02040503050406030204" pitchFamily="18" charset="0"/>
                          </a:rPr>
                          <m:t>a</m:t>
                        </m:r>
                      </m:e>
                      <m:sub>
                        <m:r>
                          <a:rPr lang="en-US" sz="2000" b="0" i="0" smtClean="0">
                            <a:solidFill>
                              <a:srgbClr val="FF0000"/>
                            </a:solidFill>
                            <a:latin typeface="Cambria Math" panose="02040503050406030204" pitchFamily="18" charset="0"/>
                          </a:rPr>
                          <m:t>1</m:t>
                        </m:r>
                      </m:sub>
                    </m:sSub>
                    <m:sSub>
                      <m:sSubPr>
                        <m:ctrlPr>
                          <a:rPr lang="en-US" sz="2000" b="0" i="1" smtClean="0">
                            <a:solidFill>
                              <a:srgbClr val="FF0000"/>
                            </a:solidFill>
                            <a:latin typeface="Cambria Math"/>
                          </a:rPr>
                        </m:ctrlPr>
                      </m:sSubPr>
                      <m:e>
                        <m:r>
                          <m:rPr>
                            <m:sty m:val="p"/>
                          </m:rPr>
                          <a:rPr lang="en-US" sz="2000" b="0" i="0" smtClean="0">
                            <a:solidFill>
                              <a:srgbClr val="FF0000"/>
                            </a:solidFill>
                            <a:latin typeface="Cambria Math" panose="02040503050406030204" pitchFamily="18" charset="0"/>
                          </a:rPr>
                          <m:t>f</m:t>
                        </m:r>
                      </m:e>
                      <m:sub>
                        <m:r>
                          <a:rPr lang="en-US" sz="2000" b="0" i="0" smtClean="0">
                            <a:solidFill>
                              <a:srgbClr val="FF0000"/>
                            </a:solidFill>
                            <a:latin typeface="Cambria Math" panose="02040503050406030204" pitchFamily="18" charset="0"/>
                          </a:rPr>
                          <m:t>1</m:t>
                        </m:r>
                      </m:sub>
                    </m:sSub>
                    <m:r>
                      <a:rPr lang="en-US" sz="2000" i="1">
                        <a:solidFill>
                          <a:srgbClr val="FF0000"/>
                        </a:solidFill>
                        <a:latin typeface="Cambria Math" panose="02040503050406030204" pitchFamily="18" charset="0"/>
                      </a:rPr>
                      <m:t>+⋯+</m:t>
                    </m:r>
                    <m:sSub>
                      <m:sSubPr>
                        <m:ctrlPr>
                          <a:rPr lang="en-US" sz="2000" b="0" i="1" smtClean="0">
                            <a:solidFill>
                              <a:srgbClr val="FF0000"/>
                            </a:solidFill>
                            <a:latin typeface="Cambria Math"/>
                          </a:rPr>
                        </m:ctrlPr>
                      </m:sSubPr>
                      <m:e>
                        <m:r>
                          <a:rPr lang="en-US" sz="2000" b="0" i="1" smtClean="0">
                            <a:solidFill>
                              <a:srgbClr val="FF0000"/>
                            </a:solidFill>
                            <a:latin typeface="Cambria Math" panose="02040503050406030204" pitchFamily="18" charset="0"/>
                          </a:rPr>
                          <m:t>𝑎</m:t>
                        </m:r>
                      </m:e>
                      <m:sub>
                        <m:r>
                          <a:rPr lang="en-US" sz="2000" b="0" i="1" smtClean="0">
                            <a:solidFill>
                              <a:srgbClr val="FF0000"/>
                            </a:solidFill>
                            <a:latin typeface="Cambria Math" panose="02040503050406030204" pitchFamily="18" charset="0"/>
                          </a:rPr>
                          <m:t>𝑛</m:t>
                        </m:r>
                      </m:sub>
                    </m:sSub>
                    <m:sSub>
                      <m:sSubPr>
                        <m:ctrlPr>
                          <a:rPr lang="en-US" sz="2000" b="0" i="1" smtClean="0">
                            <a:solidFill>
                              <a:srgbClr val="FF0000"/>
                            </a:solidFill>
                            <a:latin typeface="Cambria Math"/>
                          </a:rPr>
                        </m:ctrlPr>
                      </m:sSubPr>
                      <m:e>
                        <m:r>
                          <a:rPr lang="en-US" sz="2000" b="0" i="1" smtClean="0">
                            <a:solidFill>
                              <a:srgbClr val="FF0000"/>
                            </a:solidFill>
                            <a:latin typeface="Cambria Math" panose="02040503050406030204" pitchFamily="18" charset="0"/>
                          </a:rPr>
                          <m:t>𝑓</m:t>
                        </m:r>
                      </m:e>
                      <m:sub>
                        <m:r>
                          <a:rPr lang="en-US" sz="2000" b="0" i="1" smtClean="0">
                            <a:solidFill>
                              <a:srgbClr val="FF0000"/>
                            </a:solidFill>
                            <a:latin typeface="Cambria Math" panose="02040503050406030204" pitchFamily="18" charset="0"/>
                          </a:rPr>
                          <m:t>𝑛</m:t>
                        </m:r>
                      </m:sub>
                    </m:sSub>
                    <m:r>
                      <a:rPr lang="en-US" sz="2000" i="1">
                        <a:solidFill>
                          <a:srgbClr val="FF0000"/>
                        </a:solidFill>
                        <a:latin typeface="Cambria Math" panose="02040503050406030204" pitchFamily="18" charset="0"/>
                      </a:rPr>
                      <m:t>=</m:t>
                    </m:r>
                    <m:f>
                      <m:fPr>
                        <m:ctrlPr>
                          <a:rPr lang="en-US" sz="2000" i="1">
                            <a:solidFill>
                              <a:srgbClr val="FF0000"/>
                            </a:solidFill>
                            <a:latin typeface="Cambria Math"/>
                          </a:rPr>
                        </m:ctrlPr>
                      </m:fPr>
                      <m:num>
                        <m:r>
                          <a:rPr lang="en-US" sz="2000" i="1">
                            <a:solidFill>
                              <a:srgbClr val="FF0000"/>
                            </a:solidFill>
                            <a:latin typeface="Cambria Math" panose="02040503050406030204" pitchFamily="18" charset="0"/>
                          </a:rPr>
                          <m:t>1</m:t>
                        </m:r>
                      </m:num>
                      <m:den>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 </m:t>
                            </m:r>
                            <m:r>
                              <a:rPr lang="en-US" sz="2000" i="1">
                                <a:solidFill>
                                  <a:srgbClr val="FF0000"/>
                                </a:solidFill>
                                <a:latin typeface="Cambria Math" panose="02040503050406030204" pitchFamily="18" charset="0"/>
                              </a:rPr>
                              <m:t>𝑂</m:t>
                            </m:r>
                          </m:e>
                          <m:sub>
                            <m:r>
                              <a:rPr lang="en-US" sz="2000" i="1">
                                <a:solidFill>
                                  <a:srgbClr val="FF0000"/>
                                </a:solidFill>
                                <a:latin typeface="Cambria Math" panose="02040503050406030204" pitchFamily="18" charset="0"/>
                              </a:rPr>
                              <m:t>𝐴</m:t>
                            </m:r>
                          </m:sub>
                        </m:sSub>
                      </m:den>
                    </m:f>
                  </m:oMath>
                </a14:m>
                <a:endParaRPr lang="en-US" sz="1400" dirty="0" smtClean="0"/>
              </a:p>
              <a:p>
                <a:r>
                  <a:rPr lang="en-US" dirty="0" smtClean="0">
                    <a:solidFill>
                      <a:srgbClr val="FF0000"/>
                    </a:solidFill>
                  </a:rPr>
                  <a:t> </a:t>
                </a:r>
                <a14:m>
                  <m:oMath xmlns:m="http://schemas.openxmlformats.org/officeDocument/2006/math">
                    <m:sSub>
                      <m:sSubPr>
                        <m:ctrlPr>
                          <a:rPr lang="en-US" i="1">
                            <a:solidFill>
                              <a:srgbClr val="FF0000"/>
                            </a:solidFill>
                            <a:latin typeface="Cambria Math"/>
                          </a:rPr>
                        </m:ctrlPr>
                      </m:sSubPr>
                      <m:e>
                        <m:r>
                          <a:rPr lang="en-US" b="0" i="0" smtClean="0">
                            <a:solidFill>
                              <a:srgbClr val="FF0000"/>
                            </a:solidFill>
                            <a:latin typeface="Cambria Math" panose="02040503050406030204" pitchFamily="18" charset="0"/>
                          </a:rPr>
                          <m:t>(1−</m:t>
                        </m:r>
                        <m:r>
                          <m:rPr>
                            <m:sty m:val="p"/>
                          </m:rPr>
                          <a:rPr lang="en-US">
                            <a:solidFill>
                              <a:srgbClr val="FF0000"/>
                            </a:solidFill>
                            <a:latin typeface="Cambria Math" panose="02040503050406030204" pitchFamily="18" charset="0"/>
                          </a:rPr>
                          <m:t>a</m:t>
                        </m:r>
                      </m:e>
                      <m:sub>
                        <m:r>
                          <a:rPr lang="en-US">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m:rPr>
                            <m:sty m:val="p"/>
                          </m:rPr>
                          <a:rPr lang="en-US">
                            <a:solidFill>
                              <a:srgbClr val="FF0000"/>
                            </a:solidFill>
                            <a:latin typeface="Cambria Math" panose="02040503050406030204" pitchFamily="18" charset="0"/>
                          </a:rPr>
                          <m:t>f</m:t>
                        </m:r>
                      </m:e>
                      <m:sub>
                        <m:r>
                          <a:rPr lang="en-US">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𝑛</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𝑛</m:t>
                        </m:r>
                      </m:sub>
                    </m:sSub>
                    <m:r>
                      <a:rPr lang="en-US" i="1">
                        <a:solidFill>
                          <a:srgbClr val="FF0000"/>
                        </a:solidFill>
                        <a:latin typeface="Cambria Math" panose="02040503050406030204" pitchFamily="18" charset="0"/>
                      </a:rPr>
                      <m:t>=</m:t>
                    </m:r>
                    <m:f>
                      <m:fPr>
                        <m:ctrlPr>
                          <a:rPr lang="en-US" i="1">
                            <a:solidFill>
                              <a:srgbClr val="FF0000"/>
                            </a:solidFill>
                            <a:latin typeface="Cambria Math"/>
                          </a:rPr>
                        </m:ctrlPr>
                      </m:fPr>
                      <m:num>
                        <m:r>
                          <a:rPr lang="en-US" i="1">
                            <a:solidFill>
                              <a:srgbClr val="FF0000"/>
                            </a:solidFill>
                            <a:latin typeface="Cambria Math" panose="02040503050406030204" pitchFamily="18" charset="0"/>
                          </a:rPr>
                          <m:t>1</m:t>
                        </m:r>
                      </m:num>
                      <m:den>
                        <m:sSub>
                          <m:sSubPr>
                            <m:ctrlPr>
                              <a:rPr lang="en-US" i="1">
                                <a:solidFill>
                                  <a:srgbClr val="FF0000"/>
                                </a:solidFill>
                                <a:latin typeface="Cambria Math"/>
                              </a:rPr>
                            </m:ctrlPr>
                          </m:sSubPr>
                          <m:e>
                            <m:r>
                              <a:rPr lang="en-US" i="1">
                                <a:solidFill>
                                  <a:srgbClr val="FF0000"/>
                                </a:solidFill>
                                <a:latin typeface="Cambria Math" panose="02040503050406030204" pitchFamily="18" charset="0"/>
                              </a:rPr>
                              <m:t> </m:t>
                            </m:r>
                            <m:r>
                              <a:rPr lang="en-US" i="1">
                                <a:solidFill>
                                  <a:srgbClr val="FF0000"/>
                                </a:solidFill>
                                <a:latin typeface="Cambria Math" panose="02040503050406030204" pitchFamily="18" charset="0"/>
                              </a:rPr>
                              <m:t>𝑂</m:t>
                            </m:r>
                          </m:e>
                          <m:sub>
                            <m:r>
                              <a:rPr lang="en-US" b="0" i="1" smtClean="0">
                                <a:solidFill>
                                  <a:srgbClr val="FF0000"/>
                                </a:solidFill>
                                <a:latin typeface="Cambria Math" panose="02040503050406030204" pitchFamily="18" charset="0"/>
                              </a:rPr>
                              <m:t>𝐵</m:t>
                            </m:r>
                          </m:sub>
                        </m:sSub>
                      </m:den>
                    </m:f>
                  </m:oMath>
                </a14:m>
                <a:endParaRPr lang="en-US" sz="2400" dirty="0" smtClean="0"/>
              </a:p>
              <a:p>
                <a:pPr marL="285750" indent="-285750">
                  <a:buFont typeface="Arial" panose="020B0604020202020204" pitchFamily="34" charset="0"/>
                  <a:buChar char="•"/>
                </a:pP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32509" y="1337861"/>
                <a:ext cx="4821382" cy="2068195"/>
              </a:xfrm>
              <a:prstGeom prst="rect">
                <a:avLst/>
              </a:prstGeom>
              <a:blipFill rotWithShape="0">
                <a:blip r:embed="rId2"/>
                <a:stretch>
                  <a:fillRect l="-11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153891" y="1107028"/>
                <a:ext cx="7003472" cy="546098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70C0"/>
                    </a:solidFill>
                  </a:rPr>
                  <a:t>If all bettors agree that </a:t>
                </a:r>
                <a14:m>
                  <m:oMath xmlns:m="http://schemas.openxmlformats.org/officeDocument/2006/math">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𝑎</m:t>
                        </m:r>
                      </m:e>
                      <m:sub>
                        <m:r>
                          <a:rPr lang="en-US" sz="2400" b="0" i="1" smtClean="0">
                            <a:solidFill>
                              <a:srgbClr val="0070C0"/>
                            </a:solidFill>
                            <a:latin typeface="Cambria Math" panose="02040503050406030204" pitchFamily="18" charset="0"/>
                          </a:rPr>
                          <m:t>𝑖</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𝑎</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then</a:t>
                </a:r>
              </a:p>
              <a:p>
                <a:r>
                  <a:rPr lang="en-US" sz="2400" dirty="0" smtClean="0">
                    <a:solidFill>
                      <a:srgbClr val="0070C0"/>
                    </a:solidFill>
                  </a:rPr>
                  <a:t> </a:t>
                </a:r>
                <a14:m>
                  <m:oMath xmlns:m="http://schemas.openxmlformats.org/officeDocument/2006/math">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a</m:t>
                        </m:r>
                      </m:e>
                      <m:sub>
                        <m:r>
                          <a:rPr lang="en-US" sz="2400">
                            <a:solidFill>
                              <a:srgbClr val="FF0000"/>
                            </a:solidFill>
                            <a:latin typeface="Cambria Math" panose="02040503050406030204" pitchFamily="18" charset="0"/>
                          </a:rPr>
                          <m:t>1</m:t>
                        </m:r>
                      </m:sub>
                    </m:sSub>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f</m:t>
                        </m:r>
                      </m:e>
                      <m:sub>
                        <m:r>
                          <a:rPr lang="en-US" sz="2400">
                            <a:solidFill>
                              <a:srgbClr val="FF0000"/>
                            </a:solidFill>
                            <a:latin typeface="Cambria Math" panose="02040503050406030204" pitchFamily="18" charset="0"/>
                          </a:rPr>
                          <m:t>1</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𝑎</m:t>
                        </m:r>
                      </m:e>
                      <m:sub>
                        <m:r>
                          <a:rPr lang="en-US" sz="2400" i="1">
                            <a:solidFill>
                              <a:srgbClr val="FF0000"/>
                            </a:solidFill>
                            <a:latin typeface="Cambria Math" panose="02040503050406030204" pitchFamily="18" charset="0"/>
                          </a:rPr>
                          <m:t>𝑛</m:t>
                        </m:r>
                      </m:sub>
                    </m:sSub>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𝑓</m:t>
                        </m:r>
                      </m:e>
                      <m:sub>
                        <m:r>
                          <a:rPr lang="en-US" sz="2400" i="1">
                            <a:solidFill>
                              <a:srgbClr val="FF0000"/>
                            </a:solidFill>
                            <a:latin typeface="Cambria Math" panose="02040503050406030204" pitchFamily="18" charset="0"/>
                          </a:rPr>
                          <m:t>𝑛</m:t>
                        </m:r>
                      </m:sub>
                    </m:sSub>
                    <m:r>
                      <a:rPr lang="en-US" sz="2400" i="1">
                        <a:solidFill>
                          <a:srgbClr val="FF0000"/>
                        </a:solidFill>
                        <a:latin typeface="Cambria Math" panose="02040503050406030204" pitchFamily="18" charset="0"/>
                      </a:rPr>
                      <m:t>=</m:t>
                    </m:r>
                    <m:f>
                      <m:fPr>
                        <m:ctrlPr>
                          <a:rPr lang="en-US" sz="2400" i="1">
                            <a:solidFill>
                              <a:srgbClr val="FF0000"/>
                            </a:solidFill>
                            <a:latin typeface="Cambria Math"/>
                          </a:rPr>
                        </m:ctrlPr>
                      </m:fPr>
                      <m:num>
                        <m:r>
                          <a:rPr lang="en-US" sz="2400" i="1">
                            <a:solidFill>
                              <a:srgbClr val="FF0000"/>
                            </a:solidFill>
                            <a:latin typeface="Cambria Math" panose="02040503050406030204" pitchFamily="18" charset="0"/>
                          </a:rPr>
                          <m:t>1</m:t>
                        </m:r>
                      </m:num>
                      <m:den>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 </m:t>
                            </m:r>
                            <m:r>
                              <a:rPr lang="en-US" sz="2400" i="1">
                                <a:solidFill>
                                  <a:srgbClr val="FF0000"/>
                                </a:solidFill>
                                <a:latin typeface="Cambria Math" panose="02040503050406030204" pitchFamily="18" charset="0"/>
                              </a:rPr>
                              <m:t>𝑂</m:t>
                            </m:r>
                          </m:e>
                          <m:sub>
                            <m:r>
                              <a:rPr lang="en-US" sz="2400" i="1">
                                <a:solidFill>
                                  <a:srgbClr val="FF0000"/>
                                </a:solidFill>
                                <a:latin typeface="Cambria Math" panose="02040503050406030204" pitchFamily="18" charset="0"/>
                              </a:rPr>
                              <m:t>𝐴</m:t>
                            </m:r>
                          </m:sub>
                        </m:sSub>
                      </m:den>
                    </m:f>
                  </m:oMath>
                </a14:m>
                <a:r>
                  <a:rPr lang="en-US" sz="2400" dirty="0" smtClean="0">
                    <a:solidFill>
                      <a:srgbClr val="0070C0"/>
                    </a:solidFill>
                  </a:rPr>
                  <a:t> = a</a:t>
                </a:r>
              </a:p>
              <a:p>
                <a:pPr marL="342900" indent="-342900">
                  <a:buFont typeface="Arial" panose="020B0604020202020204" pitchFamily="34" charset="0"/>
                  <a:buChar char="•"/>
                </a:pPr>
                <a:r>
                  <a:rPr lang="en-US" sz="2400" dirty="0" smtClean="0">
                    <a:solidFill>
                      <a:srgbClr val="0070C0"/>
                    </a:solidFill>
                  </a:rPr>
                  <a:t>State prices are weighted averages of the bettors beliefs, the weight is the fraction of wealth that a bidder has (of the total wealth)</a:t>
                </a:r>
              </a:p>
              <a:p>
                <a:pPr marL="342900" indent="-342900">
                  <a:buFont typeface="Arial" panose="020B0604020202020204" pitchFamily="34" charset="0"/>
                  <a:buChar char="•"/>
                </a:pPr>
                <a:r>
                  <a:rPr lang="en-US" sz="2400" dirty="0" smtClean="0">
                    <a:solidFill>
                      <a:srgbClr val="0070C0"/>
                    </a:solidFill>
                  </a:rPr>
                  <a:t>State prices are the “market beliefs”</a:t>
                </a:r>
              </a:p>
              <a:p>
                <a:pPr marL="342900" indent="-342900">
                  <a:buFont typeface="Arial" panose="020B0604020202020204" pitchFamily="34" charset="0"/>
                  <a:buChar char="•"/>
                </a:pPr>
                <a:r>
                  <a:rPr lang="en-US" sz="2400" dirty="0" smtClean="0">
                    <a:solidFill>
                      <a:srgbClr val="FF0000"/>
                    </a:solidFill>
                  </a:rPr>
                  <a:t>“Wisdom of the crowd”: </a:t>
                </a:r>
                <a:r>
                  <a:rPr lang="en-US" sz="2400" dirty="0" smtClean="0">
                    <a:solidFill>
                      <a:srgbClr val="0070C0"/>
                    </a:solidFill>
                  </a:rPr>
                  <a:t>If the opinions in the crowd (about a) are drawn from a distribution with mean equal to the true probability of A winning, and, if all wealth fractions are equal, then the “market belief” will converge to the true probability (for large crowds)</a:t>
                </a:r>
                <a:endParaRPr lang="en-US" sz="2400"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153891" y="1107028"/>
                <a:ext cx="7003472" cy="5460982"/>
              </a:xfrm>
              <a:prstGeom prst="rect">
                <a:avLst/>
              </a:prstGeom>
              <a:blipFill rotWithShape="0">
                <a:blip r:embed="rId3"/>
                <a:stretch>
                  <a:fillRect l="-1131" t="-894" r="-1828" b="-1788"/>
                </a:stretch>
              </a:blipFill>
            </p:spPr>
            <p:txBody>
              <a:bodyPr/>
              <a:lstStyle/>
              <a:p>
                <a:r>
                  <a:rPr lang="en-US">
                    <a:noFill/>
                  </a:rPr>
                  <a:t> </a:t>
                </a:r>
              </a:p>
            </p:txBody>
          </p:sp>
        </mc:Fallback>
      </mc:AlternateContent>
    </p:spTree>
    <p:extLst>
      <p:ext uri="{BB962C8B-B14F-4D97-AF65-F5344CB8AC3E}">
        <p14:creationId xmlns:p14="http://schemas.microsoft.com/office/powerpoint/2010/main" val="22922579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2298"/>
            <a:ext cx="10515600" cy="1325563"/>
          </a:xfrm>
        </p:spPr>
        <p:txBody>
          <a:bodyPr/>
          <a:lstStyle/>
          <a:p>
            <a:r>
              <a:rPr lang="en-US" dirty="0" smtClean="0"/>
              <a:t>Aggregate Beliefs “wisdom of the crowd” </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138</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332509" y="1337861"/>
                <a:ext cx="4821382" cy="2068195"/>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f>
                      <m:fPr>
                        <m:ctrlPr>
                          <a:rPr lang="en-US" sz="2000" b="0" i="1" smtClean="0">
                            <a:solidFill>
                              <a:srgbClr val="FF0000"/>
                            </a:solidFill>
                            <a:latin typeface="Cambria Math"/>
                          </a:rPr>
                        </m:ctrlPr>
                      </m:fPr>
                      <m:num>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𝑎</m:t>
                            </m:r>
                          </m:e>
                          <m:sub>
                            <m:r>
                              <a:rPr lang="en-US" sz="2000" i="1">
                                <a:solidFill>
                                  <a:srgbClr val="FF0000"/>
                                </a:solidFill>
                                <a:latin typeface="Cambria Math" panose="02040503050406030204" pitchFamily="18" charset="0"/>
                              </a:rPr>
                              <m:t>1</m:t>
                            </m:r>
                          </m:sub>
                        </m:sSub>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𝑤</m:t>
                            </m:r>
                          </m:e>
                          <m:sub>
                            <m:r>
                              <a:rPr lang="en-US" sz="2000" i="1">
                                <a:solidFill>
                                  <a:srgbClr val="FF0000"/>
                                </a:solidFill>
                                <a:latin typeface="Cambria Math" panose="02040503050406030204" pitchFamily="18" charset="0"/>
                              </a:rPr>
                              <m:t>1</m:t>
                            </m:r>
                          </m:sub>
                        </m:sSub>
                      </m:num>
                      <m:den>
                        <m:r>
                          <a:rPr lang="en-US" sz="2000" b="0" i="1" smtClean="0">
                            <a:solidFill>
                              <a:srgbClr val="FF0000"/>
                            </a:solidFill>
                            <a:latin typeface="Cambria Math" panose="02040503050406030204" pitchFamily="18" charset="0"/>
                          </a:rPr>
                          <m:t>𝑤</m:t>
                        </m:r>
                      </m:den>
                    </m:f>
                    <m:r>
                      <a:rPr lang="en-US" sz="2000" i="1">
                        <a:solidFill>
                          <a:srgbClr val="FF0000"/>
                        </a:solidFill>
                        <a:latin typeface="Cambria Math" panose="02040503050406030204" pitchFamily="18" charset="0"/>
                      </a:rPr>
                      <m:t>+⋯+</m:t>
                    </m:r>
                    <m:f>
                      <m:fPr>
                        <m:ctrlPr>
                          <a:rPr lang="en-US" sz="2000" b="0" i="1" smtClean="0">
                            <a:solidFill>
                              <a:srgbClr val="FF0000"/>
                            </a:solidFill>
                            <a:latin typeface="Cambria Math"/>
                          </a:rPr>
                        </m:ctrlPr>
                      </m:fPr>
                      <m:num>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𝑎</m:t>
                            </m:r>
                          </m:e>
                          <m:sub>
                            <m:r>
                              <a:rPr lang="en-US" sz="2000" i="1">
                                <a:solidFill>
                                  <a:srgbClr val="FF0000"/>
                                </a:solidFill>
                                <a:latin typeface="Cambria Math" panose="02040503050406030204" pitchFamily="18" charset="0"/>
                              </a:rPr>
                              <m:t>𝑛</m:t>
                            </m:r>
                          </m:sub>
                        </m:sSub>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𝑤</m:t>
                            </m:r>
                          </m:e>
                          <m:sub>
                            <m:r>
                              <a:rPr lang="en-US" sz="2000" i="1">
                                <a:solidFill>
                                  <a:srgbClr val="FF0000"/>
                                </a:solidFill>
                                <a:latin typeface="Cambria Math" panose="02040503050406030204" pitchFamily="18" charset="0"/>
                              </a:rPr>
                              <m:t>𝑛</m:t>
                            </m:r>
                          </m:sub>
                        </m:sSub>
                      </m:num>
                      <m:den>
                        <m:r>
                          <a:rPr lang="en-US" sz="2000" b="0" i="1" smtClean="0">
                            <a:solidFill>
                              <a:srgbClr val="FF0000"/>
                            </a:solidFill>
                            <a:latin typeface="Cambria Math" panose="02040503050406030204" pitchFamily="18" charset="0"/>
                          </a:rPr>
                          <m:t>𝑤</m:t>
                        </m:r>
                      </m:den>
                    </m:f>
                    <m:r>
                      <a:rPr lang="en-US" sz="2000" i="1">
                        <a:solidFill>
                          <a:srgbClr val="FF0000"/>
                        </a:solidFill>
                        <a:latin typeface="Cambria Math" panose="02040503050406030204" pitchFamily="18" charset="0"/>
                      </a:rPr>
                      <m:t>=</m:t>
                    </m:r>
                    <m:f>
                      <m:fPr>
                        <m:ctrlPr>
                          <a:rPr lang="en-US" sz="2000" b="0" i="1" smtClean="0">
                            <a:solidFill>
                              <a:srgbClr val="FF0000"/>
                            </a:solidFill>
                            <a:latin typeface="Cambria Math"/>
                          </a:rPr>
                        </m:ctrlPr>
                      </m:fPr>
                      <m:num>
                        <m:r>
                          <a:rPr lang="en-US" sz="2000" b="0" i="1" smtClean="0">
                            <a:solidFill>
                              <a:srgbClr val="FF0000"/>
                            </a:solidFill>
                            <a:latin typeface="Cambria Math" panose="02040503050406030204" pitchFamily="18" charset="0"/>
                          </a:rPr>
                          <m:t>1</m:t>
                        </m:r>
                      </m:num>
                      <m:den>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 </m:t>
                            </m:r>
                            <m:r>
                              <a:rPr lang="en-US" sz="2000" i="1">
                                <a:solidFill>
                                  <a:srgbClr val="FF0000"/>
                                </a:solidFill>
                                <a:latin typeface="Cambria Math" panose="02040503050406030204" pitchFamily="18" charset="0"/>
                              </a:rPr>
                              <m:t>𝑂</m:t>
                            </m:r>
                          </m:e>
                          <m:sub>
                            <m:r>
                              <a:rPr lang="en-US" sz="2000" i="1">
                                <a:solidFill>
                                  <a:srgbClr val="FF0000"/>
                                </a:solidFill>
                                <a:latin typeface="Cambria Math" panose="02040503050406030204" pitchFamily="18" charset="0"/>
                              </a:rPr>
                              <m:t>𝐴</m:t>
                            </m:r>
                          </m:sub>
                        </m:sSub>
                      </m:den>
                    </m:f>
                  </m:oMath>
                </a14:m>
                <a:endParaRPr lang="en-US" sz="1600" dirty="0" smtClean="0"/>
              </a:p>
              <a:p>
                <a:pPr marL="342900" indent="-342900">
                  <a:buFont typeface="Arial" panose="020B0604020202020204" pitchFamily="34" charset="0"/>
                  <a:buChar char="•"/>
                </a:pPr>
                <a14:m>
                  <m:oMath xmlns:m="http://schemas.openxmlformats.org/officeDocument/2006/math">
                    <m:sSub>
                      <m:sSubPr>
                        <m:ctrlPr>
                          <a:rPr lang="en-US" sz="1600" b="0" i="1" smtClean="0">
                            <a:latin typeface="Cambria Math"/>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f>
                      <m:fPr>
                        <m:ctrlPr>
                          <a:rPr lang="en-US" sz="1600" b="0" i="1" smtClean="0">
                            <a:latin typeface="Cambria Math"/>
                          </a:rPr>
                        </m:ctrlPr>
                      </m:fPr>
                      <m:num>
                        <m:sSub>
                          <m:sSubPr>
                            <m:ctrlPr>
                              <a:rPr lang="en-US" sz="1600" b="0" i="1" smtClean="0">
                                <a:latin typeface="Cambria Math"/>
                              </a:rPr>
                            </m:ctrlPr>
                          </m:sSubPr>
                          <m:e>
                            <m:r>
                              <a:rPr lang="en-US" sz="1600" b="0" i="1" smtClean="0">
                                <a:latin typeface="Cambria Math" panose="02040503050406030204" pitchFamily="18" charset="0"/>
                              </a:rPr>
                              <m:t>𝑤</m:t>
                            </m:r>
                          </m:e>
                          <m:sub>
                            <m:r>
                              <a:rPr lang="en-US" sz="1600" b="0" i="1" smtClean="0">
                                <a:latin typeface="Cambria Math" panose="02040503050406030204" pitchFamily="18" charset="0"/>
                              </a:rPr>
                              <m:t>𝑖</m:t>
                            </m:r>
                          </m:sub>
                        </m:sSub>
                      </m:num>
                      <m:den>
                        <m:r>
                          <a:rPr lang="en-US" sz="1600" b="0" i="1" smtClean="0">
                            <a:latin typeface="Cambria Math" panose="02040503050406030204" pitchFamily="18" charset="0"/>
                          </a:rPr>
                          <m:t>𝑤</m:t>
                        </m:r>
                      </m:den>
                    </m:f>
                    <m:r>
                      <a:rPr lang="en-US" sz="1600" b="0" i="1" smtClean="0">
                        <a:latin typeface="Cambria Math" panose="02040503050406030204" pitchFamily="18" charset="0"/>
                      </a:rPr>
                      <m:t> </m:t>
                    </m:r>
                  </m:oMath>
                </a14:m>
                <a:r>
                  <a:rPr lang="en-US" sz="1600" dirty="0" smtClean="0"/>
                  <a:t> </a:t>
                </a:r>
                <a:endParaRPr lang="en-US" sz="2000" b="0" i="0" dirty="0" smtClean="0">
                  <a:solidFill>
                    <a:srgbClr val="FF0000"/>
                  </a:solidFill>
                  <a:latin typeface="Cambria Math" panose="02040503050406030204" pitchFamily="18" charset="0"/>
                </a:endParaRPr>
              </a:p>
              <a:p>
                <a:r>
                  <a:rPr lang="en-US" sz="2000" b="0" dirty="0" smtClean="0">
                    <a:solidFill>
                      <a:srgbClr val="FF0000"/>
                    </a:solidFill>
                  </a:rPr>
                  <a:t> </a:t>
                </a:r>
                <a14:m>
                  <m:oMath xmlns:m="http://schemas.openxmlformats.org/officeDocument/2006/math">
                    <m:sSub>
                      <m:sSubPr>
                        <m:ctrlPr>
                          <a:rPr lang="en-US" sz="2000" b="0" i="1" smtClean="0">
                            <a:solidFill>
                              <a:srgbClr val="FF0000"/>
                            </a:solidFill>
                            <a:latin typeface="Cambria Math"/>
                          </a:rPr>
                        </m:ctrlPr>
                      </m:sSubPr>
                      <m:e>
                        <m:r>
                          <m:rPr>
                            <m:sty m:val="p"/>
                          </m:rPr>
                          <a:rPr lang="en-US" sz="2000" b="0" i="0" smtClean="0">
                            <a:solidFill>
                              <a:srgbClr val="FF0000"/>
                            </a:solidFill>
                            <a:latin typeface="Cambria Math" panose="02040503050406030204" pitchFamily="18" charset="0"/>
                          </a:rPr>
                          <m:t>a</m:t>
                        </m:r>
                      </m:e>
                      <m:sub>
                        <m:r>
                          <a:rPr lang="en-US" sz="2000" b="0" i="0" smtClean="0">
                            <a:solidFill>
                              <a:srgbClr val="FF0000"/>
                            </a:solidFill>
                            <a:latin typeface="Cambria Math" panose="02040503050406030204" pitchFamily="18" charset="0"/>
                          </a:rPr>
                          <m:t>1</m:t>
                        </m:r>
                      </m:sub>
                    </m:sSub>
                    <m:sSub>
                      <m:sSubPr>
                        <m:ctrlPr>
                          <a:rPr lang="en-US" sz="2000" b="0" i="1" smtClean="0">
                            <a:solidFill>
                              <a:srgbClr val="FF0000"/>
                            </a:solidFill>
                            <a:latin typeface="Cambria Math"/>
                          </a:rPr>
                        </m:ctrlPr>
                      </m:sSubPr>
                      <m:e>
                        <m:r>
                          <m:rPr>
                            <m:sty m:val="p"/>
                          </m:rPr>
                          <a:rPr lang="en-US" sz="2000" b="0" i="0" smtClean="0">
                            <a:solidFill>
                              <a:srgbClr val="FF0000"/>
                            </a:solidFill>
                            <a:latin typeface="Cambria Math" panose="02040503050406030204" pitchFamily="18" charset="0"/>
                          </a:rPr>
                          <m:t>f</m:t>
                        </m:r>
                      </m:e>
                      <m:sub>
                        <m:r>
                          <a:rPr lang="en-US" sz="2000" b="0" i="0" smtClean="0">
                            <a:solidFill>
                              <a:srgbClr val="FF0000"/>
                            </a:solidFill>
                            <a:latin typeface="Cambria Math" panose="02040503050406030204" pitchFamily="18" charset="0"/>
                          </a:rPr>
                          <m:t>1</m:t>
                        </m:r>
                      </m:sub>
                    </m:sSub>
                    <m:r>
                      <a:rPr lang="en-US" sz="2000" i="1">
                        <a:solidFill>
                          <a:srgbClr val="FF0000"/>
                        </a:solidFill>
                        <a:latin typeface="Cambria Math" panose="02040503050406030204" pitchFamily="18" charset="0"/>
                      </a:rPr>
                      <m:t>+⋯+</m:t>
                    </m:r>
                    <m:sSub>
                      <m:sSubPr>
                        <m:ctrlPr>
                          <a:rPr lang="en-US" sz="2000" b="0" i="1" smtClean="0">
                            <a:solidFill>
                              <a:srgbClr val="FF0000"/>
                            </a:solidFill>
                            <a:latin typeface="Cambria Math"/>
                          </a:rPr>
                        </m:ctrlPr>
                      </m:sSubPr>
                      <m:e>
                        <m:r>
                          <a:rPr lang="en-US" sz="2000" b="0" i="1" smtClean="0">
                            <a:solidFill>
                              <a:srgbClr val="FF0000"/>
                            </a:solidFill>
                            <a:latin typeface="Cambria Math" panose="02040503050406030204" pitchFamily="18" charset="0"/>
                          </a:rPr>
                          <m:t>𝑎</m:t>
                        </m:r>
                      </m:e>
                      <m:sub>
                        <m:r>
                          <a:rPr lang="en-US" sz="2000" b="0" i="1" smtClean="0">
                            <a:solidFill>
                              <a:srgbClr val="FF0000"/>
                            </a:solidFill>
                            <a:latin typeface="Cambria Math" panose="02040503050406030204" pitchFamily="18" charset="0"/>
                          </a:rPr>
                          <m:t>𝑛</m:t>
                        </m:r>
                      </m:sub>
                    </m:sSub>
                    <m:sSub>
                      <m:sSubPr>
                        <m:ctrlPr>
                          <a:rPr lang="en-US" sz="2000" b="0" i="1" smtClean="0">
                            <a:solidFill>
                              <a:srgbClr val="FF0000"/>
                            </a:solidFill>
                            <a:latin typeface="Cambria Math"/>
                          </a:rPr>
                        </m:ctrlPr>
                      </m:sSubPr>
                      <m:e>
                        <m:r>
                          <a:rPr lang="en-US" sz="2000" b="0" i="1" smtClean="0">
                            <a:solidFill>
                              <a:srgbClr val="FF0000"/>
                            </a:solidFill>
                            <a:latin typeface="Cambria Math" panose="02040503050406030204" pitchFamily="18" charset="0"/>
                          </a:rPr>
                          <m:t>𝑓</m:t>
                        </m:r>
                      </m:e>
                      <m:sub>
                        <m:r>
                          <a:rPr lang="en-US" sz="2000" b="0" i="1" smtClean="0">
                            <a:solidFill>
                              <a:srgbClr val="FF0000"/>
                            </a:solidFill>
                            <a:latin typeface="Cambria Math" panose="02040503050406030204" pitchFamily="18" charset="0"/>
                          </a:rPr>
                          <m:t>𝑛</m:t>
                        </m:r>
                      </m:sub>
                    </m:sSub>
                    <m:r>
                      <a:rPr lang="en-US" sz="2000" i="1">
                        <a:solidFill>
                          <a:srgbClr val="FF0000"/>
                        </a:solidFill>
                        <a:latin typeface="Cambria Math" panose="02040503050406030204" pitchFamily="18" charset="0"/>
                      </a:rPr>
                      <m:t>=</m:t>
                    </m:r>
                    <m:f>
                      <m:fPr>
                        <m:ctrlPr>
                          <a:rPr lang="en-US" sz="2000" i="1">
                            <a:solidFill>
                              <a:srgbClr val="FF0000"/>
                            </a:solidFill>
                            <a:latin typeface="Cambria Math"/>
                          </a:rPr>
                        </m:ctrlPr>
                      </m:fPr>
                      <m:num>
                        <m:r>
                          <a:rPr lang="en-US" sz="2000" i="1">
                            <a:solidFill>
                              <a:srgbClr val="FF0000"/>
                            </a:solidFill>
                            <a:latin typeface="Cambria Math" panose="02040503050406030204" pitchFamily="18" charset="0"/>
                          </a:rPr>
                          <m:t>1</m:t>
                        </m:r>
                      </m:num>
                      <m:den>
                        <m:sSub>
                          <m:sSubPr>
                            <m:ctrlPr>
                              <a:rPr lang="en-US" sz="2000" i="1">
                                <a:solidFill>
                                  <a:srgbClr val="FF0000"/>
                                </a:solidFill>
                                <a:latin typeface="Cambria Math"/>
                              </a:rPr>
                            </m:ctrlPr>
                          </m:sSubPr>
                          <m:e>
                            <m:r>
                              <a:rPr lang="en-US" sz="2000" i="1">
                                <a:solidFill>
                                  <a:srgbClr val="FF0000"/>
                                </a:solidFill>
                                <a:latin typeface="Cambria Math" panose="02040503050406030204" pitchFamily="18" charset="0"/>
                              </a:rPr>
                              <m:t> </m:t>
                            </m:r>
                            <m:r>
                              <a:rPr lang="en-US" sz="2000" i="1">
                                <a:solidFill>
                                  <a:srgbClr val="FF0000"/>
                                </a:solidFill>
                                <a:latin typeface="Cambria Math" panose="02040503050406030204" pitchFamily="18" charset="0"/>
                              </a:rPr>
                              <m:t>𝑂</m:t>
                            </m:r>
                          </m:e>
                          <m:sub>
                            <m:r>
                              <a:rPr lang="en-US" sz="2000" i="1">
                                <a:solidFill>
                                  <a:srgbClr val="FF0000"/>
                                </a:solidFill>
                                <a:latin typeface="Cambria Math" panose="02040503050406030204" pitchFamily="18" charset="0"/>
                              </a:rPr>
                              <m:t>𝐴</m:t>
                            </m:r>
                          </m:sub>
                        </m:sSub>
                      </m:den>
                    </m:f>
                  </m:oMath>
                </a14:m>
                <a:endParaRPr lang="en-US" sz="1400" dirty="0" smtClean="0"/>
              </a:p>
              <a:p>
                <a:r>
                  <a:rPr lang="en-US" dirty="0" smtClean="0">
                    <a:solidFill>
                      <a:srgbClr val="FF0000"/>
                    </a:solidFill>
                  </a:rPr>
                  <a:t> </a:t>
                </a:r>
                <a14:m>
                  <m:oMath xmlns:m="http://schemas.openxmlformats.org/officeDocument/2006/math">
                    <m:sSub>
                      <m:sSubPr>
                        <m:ctrlPr>
                          <a:rPr lang="en-US" i="1">
                            <a:solidFill>
                              <a:srgbClr val="FF0000"/>
                            </a:solidFill>
                            <a:latin typeface="Cambria Math"/>
                          </a:rPr>
                        </m:ctrlPr>
                      </m:sSubPr>
                      <m:e>
                        <m:r>
                          <a:rPr lang="en-US" b="0" i="0" smtClean="0">
                            <a:solidFill>
                              <a:srgbClr val="FF0000"/>
                            </a:solidFill>
                            <a:latin typeface="Cambria Math" panose="02040503050406030204" pitchFamily="18" charset="0"/>
                          </a:rPr>
                          <m:t>(1−</m:t>
                        </m:r>
                        <m:r>
                          <m:rPr>
                            <m:sty m:val="p"/>
                          </m:rPr>
                          <a:rPr lang="en-US">
                            <a:solidFill>
                              <a:srgbClr val="FF0000"/>
                            </a:solidFill>
                            <a:latin typeface="Cambria Math" panose="02040503050406030204" pitchFamily="18" charset="0"/>
                          </a:rPr>
                          <m:t>a</m:t>
                        </m:r>
                      </m:e>
                      <m:sub>
                        <m:r>
                          <a:rPr lang="en-US">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m:rPr>
                            <m:sty m:val="p"/>
                          </m:rPr>
                          <a:rPr lang="en-US">
                            <a:solidFill>
                              <a:srgbClr val="FF0000"/>
                            </a:solidFill>
                            <a:latin typeface="Cambria Math" panose="02040503050406030204" pitchFamily="18" charset="0"/>
                          </a:rPr>
                          <m:t>f</m:t>
                        </m:r>
                      </m:e>
                      <m:sub>
                        <m:r>
                          <a:rPr lang="en-US">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b="0" i="1" smtClean="0">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𝑛</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𝑛</m:t>
                        </m:r>
                      </m:sub>
                    </m:sSub>
                    <m:r>
                      <a:rPr lang="en-US" i="1">
                        <a:solidFill>
                          <a:srgbClr val="FF0000"/>
                        </a:solidFill>
                        <a:latin typeface="Cambria Math" panose="02040503050406030204" pitchFamily="18" charset="0"/>
                      </a:rPr>
                      <m:t>=</m:t>
                    </m:r>
                    <m:f>
                      <m:fPr>
                        <m:ctrlPr>
                          <a:rPr lang="en-US" i="1">
                            <a:solidFill>
                              <a:srgbClr val="FF0000"/>
                            </a:solidFill>
                            <a:latin typeface="Cambria Math"/>
                          </a:rPr>
                        </m:ctrlPr>
                      </m:fPr>
                      <m:num>
                        <m:r>
                          <a:rPr lang="en-US" i="1">
                            <a:solidFill>
                              <a:srgbClr val="FF0000"/>
                            </a:solidFill>
                            <a:latin typeface="Cambria Math" panose="02040503050406030204" pitchFamily="18" charset="0"/>
                          </a:rPr>
                          <m:t>1</m:t>
                        </m:r>
                      </m:num>
                      <m:den>
                        <m:sSub>
                          <m:sSubPr>
                            <m:ctrlPr>
                              <a:rPr lang="en-US" i="1">
                                <a:solidFill>
                                  <a:srgbClr val="FF0000"/>
                                </a:solidFill>
                                <a:latin typeface="Cambria Math"/>
                              </a:rPr>
                            </m:ctrlPr>
                          </m:sSubPr>
                          <m:e>
                            <m:r>
                              <a:rPr lang="en-US" i="1">
                                <a:solidFill>
                                  <a:srgbClr val="FF0000"/>
                                </a:solidFill>
                                <a:latin typeface="Cambria Math" panose="02040503050406030204" pitchFamily="18" charset="0"/>
                              </a:rPr>
                              <m:t> </m:t>
                            </m:r>
                            <m:r>
                              <a:rPr lang="en-US" i="1">
                                <a:solidFill>
                                  <a:srgbClr val="FF0000"/>
                                </a:solidFill>
                                <a:latin typeface="Cambria Math" panose="02040503050406030204" pitchFamily="18" charset="0"/>
                              </a:rPr>
                              <m:t>𝑂</m:t>
                            </m:r>
                          </m:e>
                          <m:sub>
                            <m:r>
                              <a:rPr lang="en-US" b="0" i="1" smtClean="0">
                                <a:solidFill>
                                  <a:srgbClr val="FF0000"/>
                                </a:solidFill>
                                <a:latin typeface="Cambria Math" panose="02040503050406030204" pitchFamily="18" charset="0"/>
                              </a:rPr>
                              <m:t>𝐵</m:t>
                            </m:r>
                          </m:sub>
                        </m:sSub>
                      </m:den>
                    </m:f>
                  </m:oMath>
                </a14:m>
                <a:endParaRPr lang="en-US" sz="2400" dirty="0" smtClean="0"/>
              </a:p>
              <a:p>
                <a:pPr marL="285750" indent="-285750">
                  <a:buFont typeface="Arial" panose="020B0604020202020204" pitchFamily="34" charset="0"/>
                  <a:buChar char="•"/>
                </a:pP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32509" y="1337861"/>
                <a:ext cx="4821382" cy="2068195"/>
              </a:xfrm>
              <a:prstGeom prst="rect">
                <a:avLst/>
              </a:prstGeom>
              <a:blipFill rotWithShape="0">
                <a:blip r:embed="rId2"/>
                <a:stretch>
                  <a:fillRect l="-11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153891" y="1107028"/>
                <a:ext cx="7003472" cy="546098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70C0"/>
                    </a:solidFill>
                  </a:rPr>
                  <a:t>If all bettors agree that </a:t>
                </a:r>
                <a14:m>
                  <m:oMath xmlns:m="http://schemas.openxmlformats.org/officeDocument/2006/math">
                    <m:sSub>
                      <m:sSubPr>
                        <m:ctrlPr>
                          <a:rPr lang="en-US" sz="2400" b="0" i="1" smtClean="0">
                            <a:solidFill>
                              <a:srgbClr val="0070C0"/>
                            </a:solidFill>
                            <a:latin typeface="Cambria Math"/>
                          </a:rPr>
                        </m:ctrlPr>
                      </m:sSubPr>
                      <m:e>
                        <m:r>
                          <a:rPr lang="en-US" sz="2400" b="0" i="1" smtClean="0">
                            <a:solidFill>
                              <a:srgbClr val="0070C0"/>
                            </a:solidFill>
                            <a:latin typeface="Cambria Math" panose="02040503050406030204" pitchFamily="18" charset="0"/>
                          </a:rPr>
                          <m:t>𝑎</m:t>
                        </m:r>
                      </m:e>
                      <m:sub>
                        <m:r>
                          <a:rPr lang="en-US" sz="2400" b="0" i="1" smtClean="0">
                            <a:solidFill>
                              <a:srgbClr val="0070C0"/>
                            </a:solidFill>
                            <a:latin typeface="Cambria Math" panose="02040503050406030204" pitchFamily="18" charset="0"/>
                          </a:rPr>
                          <m:t>𝑖</m:t>
                        </m:r>
                      </m:sub>
                    </m:sSub>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𝑎</m:t>
                    </m:r>
                    <m:r>
                      <a:rPr lang="en-US" sz="2400" b="0" i="1" smtClean="0">
                        <a:solidFill>
                          <a:srgbClr val="0070C0"/>
                        </a:solidFill>
                        <a:latin typeface="Cambria Math" panose="02040503050406030204" pitchFamily="18" charset="0"/>
                      </a:rPr>
                      <m:t>,</m:t>
                    </m:r>
                  </m:oMath>
                </a14:m>
                <a:r>
                  <a:rPr lang="en-US" sz="2400" dirty="0" smtClean="0">
                    <a:solidFill>
                      <a:srgbClr val="0070C0"/>
                    </a:solidFill>
                  </a:rPr>
                  <a:t> then</a:t>
                </a:r>
              </a:p>
              <a:p>
                <a:r>
                  <a:rPr lang="en-US" sz="2400" dirty="0" smtClean="0">
                    <a:solidFill>
                      <a:srgbClr val="0070C0"/>
                    </a:solidFill>
                  </a:rPr>
                  <a:t> </a:t>
                </a:r>
                <a14:m>
                  <m:oMath xmlns:m="http://schemas.openxmlformats.org/officeDocument/2006/math">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a</m:t>
                        </m:r>
                      </m:e>
                      <m:sub>
                        <m:r>
                          <a:rPr lang="en-US" sz="2400">
                            <a:solidFill>
                              <a:srgbClr val="FF0000"/>
                            </a:solidFill>
                            <a:latin typeface="Cambria Math" panose="02040503050406030204" pitchFamily="18" charset="0"/>
                          </a:rPr>
                          <m:t>1</m:t>
                        </m:r>
                      </m:sub>
                    </m:sSub>
                    <m:sSub>
                      <m:sSubPr>
                        <m:ctrlPr>
                          <a:rPr lang="en-US" sz="2400" i="1">
                            <a:solidFill>
                              <a:srgbClr val="FF0000"/>
                            </a:solidFill>
                            <a:latin typeface="Cambria Math"/>
                          </a:rPr>
                        </m:ctrlPr>
                      </m:sSubPr>
                      <m:e>
                        <m:r>
                          <m:rPr>
                            <m:sty m:val="p"/>
                          </m:rPr>
                          <a:rPr lang="en-US" sz="2400">
                            <a:solidFill>
                              <a:srgbClr val="FF0000"/>
                            </a:solidFill>
                            <a:latin typeface="Cambria Math" panose="02040503050406030204" pitchFamily="18" charset="0"/>
                          </a:rPr>
                          <m:t>f</m:t>
                        </m:r>
                      </m:e>
                      <m:sub>
                        <m:r>
                          <a:rPr lang="en-US" sz="2400">
                            <a:solidFill>
                              <a:srgbClr val="FF0000"/>
                            </a:solidFill>
                            <a:latin typeface="Cambria Math" panose="02040503050406030204" pitchFamily="18" charset="0"/>
                          </a:rPr>
                          <m:t>1</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𝑎</m:t>
                        </m:r>
                      </m:e>
                      <m:sub>
                        <m:r>
                          <a:rPr lang="en-US" sz="2400" i="1">
                            <a:solidFill>
                              <a:srgbClr val="FF0000"/>
                            </a:solidFill>
                            <a:latin typeface="Cambria Math" panose="02040503050406030204" pitchFamily="18" charset="0"/>
                          </a:rPr>
                          <m:t>𝑛</m:t>
                        </m:r>
                      </m:sub>
                    </m:sSub>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𝑓</m:t>
                        </m:r>
                      </m:e>
                      <m:sub>
                        <m:r>
                          <a:rPr lang="en-US" sz="2400" i="1">
                            <a:solidFill>
                              <a:srgbClr val="FF0000"/>
                            </a:solidFill>
                            <a:latin typeface="Cambria Math" panose="02040503050406030204" pitchFamily="18" charset="0"/>
                          </a:rPr>
                          <m:t>𝑛</m:t>
                        </m:r>
                      </m:sub>
                    </m:sSub>
                    <m:r>
                      <a:rPr lang="en-US" sz="2400" i="1">
                        <a:solidFill>
                          <a:srgbClr val="FF0000"/>
                        </a:solidFill>
                        <a:latin typeface="Cambria Math" panose="02040503050406030204" pitchFamily="18" charset="0"/>
                      </a:rPr>
                      <m:t>=</m:t>
                    </m:r>
                    <m:f>
                      <m:fPr>
                        <m:ctrlPr>
                          <a:rPr lang="en-US" sz="2400" i="1">
                            <a:solidFill>
                              <a:srgbClr val="FF0000"/>
                            </a:solidFill>
                            <a:latin typeface="Cambria Math"/>
                          </a:rPr>
                        </m:ctrlPr>
                      </m:fPr>
                      <m:num>
                        <m:r>
                          <a:rPr lang="en-US" sz="2400" i="1">
                            <a:solidFill>
                              <a:srgbClr val="FF0000"/>
                            </a:solidFill>
                            <a:latin typeface="Cambria Math" panose="02040503050406030204" pitchFamily="18" charset="0"/>
                          </a:rPr>
                          <m:t>1</m:t>
                        </m:r>
                      </m:num>
                      <m:den>
                        <m:sSub>
                          <m:sSubPr>
                            <m:ctrlPr>
                              <a:rPr lang="en-US" sz="2400" i="1">
                                <a:solidFill>
                                  <a:srgbClr val="FF0000"/>
                                </a:solidFill>
                                <a:latin typeface="Cambria Math"/>
                              </a:rPr>
                            </m:ctrlPr>
                          </m:sSubPr>
                          <m:e>
                            <m:r>
                              <a:rPr lang="en-US" sz="2400" i="1">
                                <a:solidFill>
                                  <a:srgbClr val="FF0000"/>
                                </a:solidFill>
                                <a:latin typeface="Cambria Math" panose="02040503050406030204" pitchFamily="18" charset="0"/>
                              </a:rPr>
                              <m:t> </m:t>
                            </m:r>
                            <m:r>
                              <a:rPr lang="en-US" sz="2400" i="1">
                                <a:solidFill>
                                  <a:srgbClr val="FF0000"/>
                                </a:solidFill>
                                <a:latin typeface="Cambria Math" panose="02040503050406030204" pitchFamily="18" charset="0"/>
                              </a:rPr>
                              <m:t>𝑂</m:t>
                            </m:r>
                          </m:e>
                          <m:sub>
                            <m:r>
                              <a:rPr lang="en-US" sz="2400" i="1">
                                <a:solidFill>
                                  <a:srgbClr val="FF0000"/>
                                </a:solidFill>
                                <a:latin typeface="Cambria Math" panose="02040503050406030204" pitchFamily="18" charset="0"/>
                              </a:rPr>
                              <m:t>𝐴</m:t>
                            </m:r>
                          </m:sub>
                        </m:sSub>
                      </m:den>
                    </m:f>
                  </m:oMath>
                </a14:m>
                <a:r>
                  <a:rPr lang="en-US" sz="2400" dirty="0" smtClean="0">
                    <a:solidFill>
                      <a:srgbClr val="0070C0"/>
                    </a:solidFill>
                  </a:rPr>
                  <a:t> = a</a:t>
                </a:r>
              </a:p>
              <a:p>
                <a:pPr marL="342900" indent="-342900">
                  <a:buFont typeface="Arial" panose="020B0604020202020204" pitchFamily="34" charset="0"/>
                  <a:buChar char="•"/>
                </a:pPr>
                <a:r>
                  <a:rPr lang="en-US" sz="2400" dirty="0" smtClean="0">
                    <a:solidFill>
                      <a:srgbClr val="0070C0"/>
                    </a:solidFill>
                  </a:rPr>
                  <a:t>State prices are weighted averages of the bettors beliefs, the weight is the fraction of wealth that a bidder has (of the total wealth)</a:t>
                </a:r>
              </a:p>
              <a:p>
                <a:pPr marL="342900" indent="-342900">
                  <a:buFont typeface="Arial" panose="020B0604020202020204" pitchFamily="34" charset="0"/>
                  <a:buChar char="•"/>
                </a:pPr>
                <a:r>
                  <a:rPr lang="en-US" sz="2400" dirty="0" smtClean="0">
                    <a:solidFill>
                      <a:srgbClr val="0070C0"/>
                    </a:solidFill>
                  </a:rPr>
                  <a:t>State prices are the “market beliefs”</a:t>
                </a:r>
              </a:p>
              <a:p>
                <a:pPr marL="342900" indent="-342900">
                  <a:buFont typeface="Arial" panose="020B0604020202020204" pitchFamily="34" charset="0"/>
                  <a:buChar char="•"/>
                </a:pPr>
                <a:r>
                  <a:rPr lang="en-US" sz="2400" dirty="0" smtClean="0">
                    <a:solidFill>
                      <a:srgbClr val="FF0000"/>
                    </a:solidFill>
                  </a:rPr>
                  <a:t>“Wisdom of the crowd”: </a:t>
                </a:r>
                <a:r>
                  <a:rPr lang="en-US" sz="2400" dirty="0" smtClean="0">
                    <a:solidFill>
                      <a:srgbClr val="0070C0"/>
                    </a:solidFill>
                  </a:rPr>
                  <a:t>If the opinions in the crowd (about a) are drawn from a distribution with mean equal to the true probability of A winning, and, if all wealth fractions are equal, then the “market belief” will converge to the true probability (for large crowds)</a:t>
                </a:r>
                <a:endParaRPr lang="en-US" sz="2400"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153891" y="1107028"/>
                <a:ext cx="7003472" cy="5460982"/>
              </a:xfrm>
              <a:prstGeom prst="rect">
                <a:avLst/>
              </a:prstGeom>
              <a:blipFill rotWithShape="0">
                <a:blip r:embed="rId3"/>
                <a:stretch>
                  <a:fillRect l="-1131" t="-894" r="-1828" b="-1788"/>
                </a:stretch>
              </a:blipFill>
            </p:spPr>
            <p:txBody>
              <a:bodyPr/>
              <a:lstStyle/>
              <a:p>
                <a:r>
                  <a:rPr lang="en-US">
                    <a:noFill/>
                  </a:rPr>
                  <a:t> </a:t>
                </a:r>
              </a:p>
            </p:txBody>
          </p:sp>
        </mc:Fallback>
      </mc:AlternateContent>
      <p:sp>
        <p:nvSpPr>
          <p:cNvPr id="3" name="TextBox 2"/>
          <p:cNvSpPr txBox="1"/>
          <p:nvPr/>
        </p:nvSpPr>
        <p:spPr>
          <a:xfrm>
            <a:off x="213115" y="4048026"/>
            <a:ext cx="4940776" cy="2308324"/>
          </a:xfrm>
          <a:prstGeom prst="rect">
            <a:avLst/>
          </a:prstGeom>
          <a:noFill/>
        </p:spPr>
        <p:txBody>
          <a:bodyPr wrap="none" rtlCol="0">
            <a:spAutoFit/>
          </a:bodyPr>
          <a:lstStyle/>
          <a:p>
            <a:r>
              <a:rPr lang="en-US" dirty="0" smtClean="0"/>
              <a:t>Problems with “Wisdom of the Crowd”:</a:t>
            </a:r>
          </a:p>
          <a:p>
            <a:r>
              <a:rPr lang="en-US" dirty="0" smtClean="0"/>
              <a:t>Assumes independent opinions </a:t>
            </a:r>
          </a:p>
          <a:p>
            <a:r>
              <a:rPr lang="en-US" dirty="0" smtClean="0"/>
              <a:t>(vs. cascades)</a:t>
            </a:r>
          </a:p>
          <a:p>
            <a:r>
              <a:rPr lang="en-US" dirty="0" smtClean="0"/>
              <a:t>All opinions are equally weighted, if some</a:t>
            </a:r>
          </a:p>
          <a:p>
            <a:r>
              <a:rPr lang="en-US" dirty="0" smtClean="0"/>
              <a:t>bettors are more wealthy than others</a:t>
            </a:r>
          </a:p>
          <a:p>
            <a:r>
              <a:rPr lang="en-US" dirty="0"/>
              <a:t>t</a:t>
            </a:r>
            <a:r>
              <a:rPr lang="en-US" dirty="0" smtClean="0"/>
              <a:t>his depends on “Are the rich more stupid”?</a:t>
            </a:r>
          </a:p>
          <a:p>
            <a:r>
              <a:rPr lang="en-US" dirty="0" smtClean="0">
                <a:solidFill>
                  <a:srgbClr val="FF0000"/>
                </a:solidFill>
              </a:rPr>
              <a:t>Idea: clever people become richer over time</a:t>
            </a:r>
          </a:p>
          <a:p>
            <a:r>
              <a:rPr lang="en-US" dirty="0" smtClean="0">
                <a:solidFill>
                  <a:srgbClr val="FF0000"/>
                </a:solidFill>
              </a:rPr>
              <a:t>(to come later)</a:t>
            </a:r>
            <a:endParaRPr lang="en-US" dirty="0">
              <a:solidFill>
                <a:srgbClr val="FF0000"/>
              </a:solidFill>
            </a:endParaRPr>
          </a:p>
        </p:txBody>
      </p:sp>
    </p:spTree>
    <p:extLst>
      <p:ext uri="{BB962C8B-B14F-4D97-AF65-F5344CB8AC3E}">
        <p14:creationId xmlns:p14="http://schemas.microsoft.com/office/powerpoint/2010/main" val="148021377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Prediction Markets and Stock Markets</a:t>
            </a:r>
            <a:endParaRPr lang="en-US" dirty="0"/>
          </a:p>
        </p:txBody>
      </p:sp>
      <p:sp>
        <p:nvSpPr>
          <p:cNvPr id="3" name="Content Placeholder 2"/>
          <p:cNvSpPr>
            <a:spLocks noGrp="1"/>
          </p:cNvSpPr>
          <p:nvPr>
            <p:ph sz="half" idx="1"/>
          </p:nvPr>
        </p:nvSpPr>
        <p:spPr/>
        <p:txBody>
          <a:bodyPr>
            <a:normAutofit/>
          </a:bodyPr>
          <a:lstStyle/>
          <a:p>
            <a:r>
              <a:rPr lang="en-US" dirty="0" smtClean="0"/>
              <a:t>Prediction markets: </a:t>
            </a:r>
          </a:p>
          <a:p>
            <a:pPr lvl="1"/>
            <a:r>
              <a:rPr lang="en-US" dirty="0" smtClean="0">
                <a:solidFill>
                  <a:srgbClr val="00B0F0"/>
                </a:solidFill>
              </a:rPr>
              <a:t>Participants trade “securities” that pay one dollar if an event happens</a:t>
            </a:r>
          </a:p>
          <a:p>
            <a:pPr lvl="1"/>
            <a:r>
              <a:rPr lang="en-US" dirty="0" smtClean="0">
                <a:solidFill>
                  <a:srgbClr val="00B0F0"/>
                </a:solidFill>
              </a:rPr>
              <a:t>Prices should be exactly those of horse betting (assumes exogenous beliefs – you believe something irrespective of what others do)</a:t>
            </a:r>
            <a:endParaRPr lang="en-US" dirty="0">
              <a:solidFill>
                <a:srgbClr val="00B0F0"/>
              </a:solidFill>
            </a:endParaRPr>
          </a:p>
        </p:txBody>
      </p:sp>
      <p:sp>
        <p:nvSpPr>
          <p:cNvPr id="4" name="Content Placeholder 3"/>
          <p:cNvSpPr>
            <a:spLocks noGrp="1"/>
          </p:cNvSpPr>
          <p:nvPr>
            <p:ph sz="half" idx="2"/>
          </p:nvPr>
        </p:nvSpPr>
        <p:spPr>
          <a:xfrm>
            <a:off x="5936673" y="1479261"/>
            <a:ext cx="5181600" cy="4351338"/>
          </a:xfrm>
        </p:spPr>
        <p:txBody>
          <a:bodyPr>
            <a:normAutofit/>
          </a:bodyPr>
          <a:lstStyle/>
          <a:p>
            <a:r>
              <a:rPr lang="en-US" dirty="0" smtClean="0"/>
              <a:t>Stock markets:</a:t>
            </a:r>
          </a:p>
          <a:p>
            <a:pPr lvl="1"/>
            <a:r>
              <a:rPr lang="en-US" dirty="0" smtClean="0"/>
              <a:t>Value of stock depends on state of the world</a:t>
            </a:r>
          </a:p>
          <a:p>
            <a:pPr lvl="1"/>
            <a:r>
              <a:rPr lang="en-US" dirty="0" smtClean="0"/>
              <a:t>Many states of the world</a:t>
            </a:r>
          </a:p>
          <a:p>
            <a:pPr lvl="1"/>
            <a:r>
              <a:rPr lang="en-US" dirty="0" smtClean="0"/>
              <a:t>If we knew the price of a dollar in each of these states (state prices) and the value of the stock in the state:</a:t>
            </a:r>
          </a:p>
        </p:txBody>
      </p:sp>
      <p:sp>
        <p:nvSpPr>
          <p:cNvPr id="5" name="Slide Number Placeholder 4"/>
          <p:cNvSpPr>
            <a:spLocks noGrp="1"/>
          </p:cNvSpPr>
          <p:nvPr>
            <p:ph type="sldNum" sz="quarter" idx="12"/>
          </p:nvPr>
        </p:nvSpPr>
        <p:spPr/>
        <p:txBody>
          <a:bodyPr/>
          <a:lstStyle/>
          <a:p>
            <a:fld id="{172BB277-5B63-44FF-8B55-E9F47E215084}" type="slidenum">
              <a:rPr lang="en-US" smtClean="0"/>
              <a:t>139</a:t>
            </a:fld>
            <a:endParaRPr lang="en-US"/>
          </a:p>
        </p:txBody>
      </p:sp>
    </p:spTree>
    <p:extLst>
      <p:ext uri="{BB962C8B-B14F-4D97-AF65-F5344CB8AC3E}">
        <p14:creationId xmlns:p14="http://schemas.microsoft.com/office/powerpoint/2010/main" val="2100624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Embeddedness</a:t>
            </a:r>
            <a:r>
              <a:rPr lang="en-US" dirty="0" smtClean="0"/>
              <a:t> and Neighborhood overlap (of an edge)</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The </a:t>
            </a:r>
            <a:r>
              <a:rPr lang="en-US" dirty="0" err="1" smtClean="0"/>
              <a:t>embeddedness</a:t>
            </a:r>
            <a:r>
              <a:rPr lang="en-US" dirty="0" smtClean="0"/>
              <a:t> of an edge is the number of common neighbors shared by the endpoints</a:t>
            </a:r>
          </a:p>
          <a:p>
            <a:r>
              <a:rPr lang="en-US" dirty="0" smtClean="0"/>
              <a:t>The </a:t>
            </a:r>
            <a:r>
              <a:rPr lang="en-US" dirty="0" err="1" smtClean="0"/>
              <a:t>embeddedness</a:t>
            </a:r>
            <a:r>
              <a:rPr lang="en-US" dirty="0" smtClean="0"/>
              <a:t> of G-D is zero, the </a:t>
            </a:r>
            <a:r>
              <a:rPr lang="en-US" dirty="0" err="1" smtClean="0"/>
              <a:t>embeddedness</a:t>
            </a:r>
            <a:r>
              <a:rPr lang="en-US" dirty="0" smtClean="0"/>
              <a:t> of </a:t>
            </a:r>
            <a:r>
              <a:rPr lang="en-US" dirty="0"/>
              <a:t>C</a:t>
            </a:r>
            <a:r>
              <a:rPr lang="en-US" dirty="0" smtClean="0"/>
              <a:t>-A is two.</a:t>
            </a:r>
          </a:p>
          <a:p>
            <a:r>
              <a:rPr lang="en-US" dirty="0" smtClean="0"/>
              <a:t>The neighborhood overlap of an edge A-B is the </a:t>
            </a:r>
            <a:r>
              <a:rPr lang="en-US" dirty="0" err="1" smtClean="0"/>
              <a:t>embeddedness</a:t>
            </a:r>
            <a:r>
              <a:rPr lang="en-US" dirty="0" smtClean="0"/>
              <a:t> of A-B divided by the union of their neighborhoods excluding A and B.</a:t>
            </a:r>
          </a:p>
          <a:p>
            <a:r>
              <a:rPr lang="en-US" dirty="0" smtClean="0"/>
              <a:t>The neighborhood overlap of A-B is 1/5</a:t>
            </a:r>
            <a:endParaRPr lang="en-US" dirty="0"/>
          </a:p>
        </p:txBody>
      </p:sp>
      <p:pic>
        <p:nvPicPr>
          <p:cNvPr id="5" name="Picture 4"/>
          <p:cNvPicPr>
            <a:picLocks noChangeAspect="1"/>
          </p:cNvPicPr>
          <p:nvPr/>
        </p:nvPicPr>
        <p:blipFill rotWithShape="1">
          <a:blip r:embed="rId2"/>
          <a:srcRect l="49691"/>
          <a:stretch/>
        </p:blipFill>
        <p:spPr>
          <a:xfrm>
            <a:off x="6721085" y="2180957"/>
            <a:ext cx="4995490" cy="3733706"/>
          </a:xfrm>
          <a:prstGeom prst="rect">
            <a:avLst/>
          </a:prstGeom>
        </p:spPr>
      </p:pic>
      <p:sp>
        <p:nvSpPr>
          <p:cNvPr id="4" name="TextBox 3"/>
          <p:cNvSpPr txBox="1"/>
          <p:nvPr/>
        </p:nvSpPr>
        <p:spPr>
          <a:xfrm>
            <a:off x="7431321" y="1085750"/>
            <a:ext cx="3575018" cy="1323439"/>
          </a:xfrm>
          <a:prstGeom prst="rect">
            <a:avLst/>
          </a:prstGeom>
          <a:solidFill>
            <a:srgbClr val="FFFF00"/>
          </a:solidFill>
        </p:spPr>
        <p:txBody>
          <a:bodyPr wrap="none" rtlCol="0">
            <a:spAutoFit/>
          </a:bodyPr>
          <a:lstStyle/>
          <a:p>
            <a:r>
              <a:rPr lang="en-US" sz="2000" dirty="0" smtClean="0">
                <a:solidFill>
                  <a:srgbClr val="FF0000"/>
                </a:solidFill>
              </a:rPr>
              <a:t>If A cheats C, B and D may</a:t>
            </a:r>
          </a:p>
          <a:p>
            <a:r>
              <a:rPr lang="en-US" sz="2000" dirty="0" smtClean="0">
                <a:solidFill>
                  <a:srgbClr val="FF0000"/>
                </a:solidFill>
              </a:rPr>
              <a:t>know about it.</a:t>
            </a:r>
          </a:p>
          <a:p>
            <a:r>
              <a:rPr lang="en-US" sz="2000" dirty="0" smtClean="0">
                <a:solidFill>
                  <a:srgbClr val="FF0000"/>
                </a:solidFill>
              </a:rPr>
              <a:t>If G cheats D, they have no </a:t>
            </a:r>
          </a:p>
          <a:p>
            <a:r>
              <a:rPr lang="en-US" sz="2000" dirty="0" smtClean="0">
                <a:solidFill>
                  <a:srgbClr val="FF0000"/>
                </a:solidFill>
              </a:rPr>
              <a:t>common friends.</a:t>
            </a:r>
            <a:endParaRPr lang="en-US" sz="2000" dirty="0">
              <a:solidFill>
                <a:srgbClr val="FF0000"/>
              </a:solidFill>
            </a:endParaRPr>
          </a:p>
        </p:txBody>
      </p:sp>
      <p:sp>
        <p:nvSpPr>
          <p:cNvPr id="6" name="Footer Placeholder 5"/>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14</a:t>
            </a:fld>
            <a:endParaRPr lang="en-US"/>
          </a:p>
        </p:txBody>
      </p:sp>
    </p:spTree>
    <p:extLst>
      <p:ext uri="{BB962C8B-B14F-4D97-AF65-F5344CB8AC3E}">
        <p14:creationId xmlns:p14="http://schemas.microsoft.com/office/powerpoint/2010/main" val="376237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Prediction Markets and Stock Markets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Prediction markets: </a:t>
            </a:r>
          </a:p>
          <a:p>
            <a:pPr lvl="1"/>
            <a:r>
              <a:rPr lang="en-US" dirty="0" smtClean="0">
                <a:solidFill>
                  <a:srgbClr val="00B0F0"/>
                </a:solidFill>
              </a:rPr>
              <a:t>Participants trade “securities” that pay one dollar if an event happens</a:t>
            </a:r>
          </a:p>
          <a:p>
            <a:pPr lvl="1"/>
            <a:r>
              <a:rPr lang="en-US" dirty="0" smtClean="0">
                <a:solidFill>
                  <a:srgbClr val="00B0F0"/>
                </a:solidFill>
              </a:rPr>
              <a:t>Prices should be exactly those of horse betting (assumes exogenous beliefs – you believe something irrespective of what others do)</a:t>
            </a:r>
            <a:endParaRPr lang="en-US" dirty="0">
              <a:solidFill>
                <a:srgbClr val="00B0F0"/>
              </a:solidFill>
            </a:endParaRPr>
          </a:p>
        </p:txBody>
      </p:sp>
      <p:sp>
        <p:nvSpPr>
          <p:cNvPr id="4" name="Content Placeholder 3"/>
          <p:cNvSpPr>
            <a:spLocks noGrp="1"/>
          </p:cNvSpPr>
          <p:nvPr>
            <p:ph sz="half" idx="2"/>
          </p:nvPr>
        </p:nvSpPr>
        <p:spPr>
          <a:xfrm>
            <a:off x="5936673" y="1479261"/>
            <a:ext cx="5181600" cy="4351338"/>
          </a:xfrm>
        </p:spPr>
        <p:txBody>
          <a:bodyPr>
            <a:normAutofit lnSpcReduction="10000"/>
          </a:bodyPr>
          <a:lstStyle/>
          <a:p>
            <a:r>
              <a:rPr lang="en-US" dirty="0" smtClean="0"/>
              <a:t>Stock markets:</a:t>
            </a:r>
          </a:p>
          <a:p>
            <a:pPr lvl="1"/>
            <a:r>
              <a:rPr lang="en-US" dirty="0" smtClean="0"/>
              <a:t>Value of stock depends on state of the world</a:t>
            </a:r>
          </a:p>
          <a:p>
            <a:pPr lvl="1"/>
            <a:r>
              <a:rPr lang="en-US" dirty="0" smtClean="0"/>
              <a:t>Many states of the world</a:t>
            </a:r>
          </a:p>
          <a:p>
            <a:pPr lvl="1"/>
            <a:r>
              <a:rPr lang="en-US" dirty="0" smtClean="0"/>
              <a:t>If we knew the price of a dollar in each of these states (state prices) and the value of the stock in the state:</a:t>
            </a:r>
          </a:p>
          <a:p>
            <a:pPr lvl="1"/>
            <a:r>
              <a:rPr lang="en-US" dirty="0" smtClean="0">
                <a:solidFill>
                  <a:srgbClr val="FF0000"/>
                </a:solidFill>
              </a:rPr>
              <a:t>Investors would be willing to pay for one share: </a:t>
            </a:r>
            <a:r>
              <a:rPr lang="en-US" b="1" dirty="0" smtClean="0">
                <a:solidFill>
                  <a:srgbClr val="FF0000"/>
                </a:solidFill>
              </a:rPr>
              <a:t>(value of stock in state)*(state price)</a:t>
            </a:r>
            <a:endParaRPr lang="en-US" b="1" dirty="0">
              <a:solidFill>
                <a:srgbClr val="FF0000"/>
              </a:solidFill>
            </a:endParaRPr>
          </a:p>
          <a:p>
            <a:pPr lvl="1"/>
            <a:r>
              <a:rPr lang="en-US" i="1" dirty="0" smtClean="0">
                <a:solidFill>
                  <a:srgbClr val="FF0000"/>
                </a:solidFill>
              </a:rPr>
              <a:t>Price of stock today is sum over all states </a:t>
            </a:r>
            <a:endParaRPr lang="en-US" i="1" dirty="0">
              <a:solidFill>
                <a:srgbClr val="00B0F0"/>
              </a:solidFill>
            </a:endParaRPr>
          </a:p>
        </p:txBody>
      </p:sp>
      <p:sp>
        <p:nvSpPr>
          <p:cNvPr id="5" name="Slide Number Placeholder 4"/>
          <p:cNvSpPr>
            <a:spLocks noGrp="1"/>
          </p:cNvSpPr>
          <p:nvPr>
            <p:ph type="sldNum" sz="quarter" idx="12"/>
          </p:nvPr>
        </p:nvSpPr>
        <p:spPr/>
        <p:txBody>
          <a:bodyPr/>
          <a:lstStyle/>
          <a:p>
            <a:fld id="{172BB277-5B63-44FF-8B55-E9F47E215084}" type="slidenum">
              <a:rPr lang="en-US" smtClean="0"/>
              <a:t>140</a:t>
            </a:fld>
            <a:endParaRPr lang="en-US"/>
          </a:p>
        </p:txBody>
      </p:sp>
    </p:spTree>
    <p:extLst>
      <p:ext uri="{BB962C8B-B14F-4D97-AF65-F5344CB8AC3E}">
        <p14:creationId xmlns:p14="http://schemas.microsoft.com/office/powerpoint/2010/main" val="36413880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Prediction Markets and Stock Markets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Prediction markets: </a:t>
            </a:r>
          </a:p>
          <a:p>
            <a:pPr lvl="1"/>
            <a:r>
              <a:rPr lang="en-US" dirty="0" smtClean="0">
                <a:solidFill>
                  <a:srgbClr val="00B0F0"/>
                </a:solidFill>
              </a:rPr>
              <a:t>Participants trade “securities” that pay one dollar if an event happens</a:t>
            </a:r>
          </a:p>
          <a:p>
            <a:pPr lvl="1"/>
            <a:r>
              <a:rPr lang="en-US" dirty="0" smtClean="0">
                <a:solidFill>
                  <a:srgbClr val="00B0F0"/>
                </a:solidFill>
              </a:rPr>
              <a:t>Prices should be exactly those of horse betting (assumes exogenous beliefs – you believe something irrespective of what others do)</a:t>
            </a:r>
            <a:endParaRPr lang="en-US" dirty="0">
              <a:solidFill>
                <a:srgbClr val="00B0F0"/>
              </a:solidFill>
            </a:endParaRPr>
          </a:p>
        </p:txBody>
      </p:sp>
      <p:sp>
        <p:nvSpPr>
          <p:cNvPr id="4" name="Content Placeholder 3"/>
          <p:cNvSpPr>
            <a:spLocks noGrp="1"/>
          </p:cNvSpPr>
          <p:nvPr>
            <p:ph sz="half" idx="2"/>
          </p:nvPr>
        </p:nvSpPr>
        <p:spPr>
          <a:xfrm>
            <a:off x="5936673" y="1479261"/>
            <a:ext cx="5181600" cy="4351338"/>
          </a:xfrm>
        </p:spPr>
        <p:txBody>
          <a:bodyPr>
            <a:normAutofit lnSpcReduction="10000"/>
          </a:bodyPr>
          <a:lstStyle/>
          <a:p>
            <a:r>
              <a:rPr lang="en-US" dirty="0" smtClean="0"/>
              <a:t>Stock markets:</a:t>
            </a:r>
          </a:p>
          <a:p>
            <a:pPr lvl="1"/>
            <a:r>
              <a:rPr lang="en-US" dirty="0" smtClean="0"/>
              <a:t>Value of stock depends on state of the world</a:t>
            </a:r>
          </a:p>
          <a:p>
            <a:pPr lvl="1"/>
            <a:r>
              <a:rPr lang="en-US" dirty="0" smtClean="0"/>
              <a:t>Many states of the world</a:t>
            </a:r>
          </a:p>
          <a:p>
            <a:pPr lvl="1"/>
            <a:r>
              <a:rPr lang="en-US" dirty="0" smtClean="0"/>
              <a:t>If we knew the price of a dollar in each of these states (state prices) and the value of the stock in the state:</a:t>
            </a:r>
          </a:p>
          <a:p>
            <a:pPr lvl="1"/>
            <a:r>
              <a:rPr lang="en-US" dirty="0" smtClean="0">
                <a:solidFill>
                  <a:srgbClr val="FF0000"/>
                </a:solidFill>
              </a:rPr>
              <a:t>Investors would be willing to pay for one share: </a:t>
            </a:r>
            <a:r>
              <a:rPr lang="en-US" b="1" dirty="0" smtClean="0">
                <a:solidFill>
                  <a:srgbClr val="FF0000"/>
                </a:solidFill>
              </a:rPr>
              <a:t>(value of stock in state)*(state price)</a:t>
            </a:r>
            <a:endParaRPr lang="en-US" b="1" dirty="0">
              <a:solidFill>
                <a:srgbClr val="FF0000"/>
              </a:solidFill>
            </a:endParaRPr>
          </a:p>
          <a:p>
            <a:pPr lvl="1"/>
            <a:r>
              <a:rPr lang="en-US" i="1" dirty="0" smtClean="0">
                <a:solidFill>
                  <a:srgbClr val="FF0000"/>
                </a:solidFill>
              </a:rPr>
              <a:t>Price of stock today is sum over all states </a:t>
            </a:r>
            <a:endParaRPr lang="en-US" i="1" dirty="0">
              <a:solidFill>
                <a:srgbClr val="00B0F0"/>
              </a:solidFill>
            </a:endParaRPr>
          </a:p>
        </p:txBody>
      </p:sp>
      <p:sp>
        <p:nvSpPr>
          <p:cNvPr id="5" name="Slide Number Placeholder 4"/>
          <p:cNvSpPr>
            <a:spLocks noGrp="1"/>
          </p:cNvSpPr>
          <p:nvPr>
            <p:ph type="sldNum" sz="quarter" idx="12"/>
          </p:nvPr>
        </p:nvSpPr>
        <p:spPr/>
        <p:txBody>
          <a:bodyPr/>
          <a:lstStyle/>
          <a:p>
            <a:fld id="{172BB277-5B63-44FF-8B55-E9F47E215084}" type="slidenum">
              <a:rPr lang="en-US" smtClean="0"/>
              <a:t>141</a:t>
            </a:fld>
            <a:endParaRPr lang="en-US"/>
          </a:p>
        </p:txBody>
      </p:sp>
      <p:sp>
        <p:nvSpPr>
          <p:cNvPr id="6" name="TextBox 5"/>
          <p:cNvSpPr txBox="1"/>
          <p:nvPr/>
        </p:nvSpPr>
        <p:spPr>
          <a:xfrm>
            <a:off x="4336473" y="6012873"/>
            <a:ext cx="6622326" cy="707886"/>
          </a:xfrm>
          <a:prstGeom prst="rect">
            <a:avLst/>
          </a:prstGeom>
          <a:noFill/>
        </p:spPr>
        <p:txBody>
          <a:bodyPr wrap="none" rtlCol="0">
            <a:spAutoFit/>
          </a:bodyPr>
          <a:lstStyle/>
          <a:p>
            <a:r>
              <a:rPr lang="en-US" sz="2000" b="1" dirty="0" smtClean="0">
                <a:solidFill>
                  <a:srgbClr val="00B0F0"/>
                </a:solidFill>
              </a:rPr>
              <a:t>Problems: determine state prices from stock prices</a:t>
            </a:r>
          </a:p>
          <a:p>
            <a:r>
              <a:rPr lang="en-US" sz="2000" b="1" dirty="0" smtClean="0">
                <a:solidFill>
                  <a:srgbClr val="00B0F0"/>
                </a:solidFill>
              </a:rPr>
              <a:t>Determine stock prices from state prices</a:t>
            </a:r>
            <a:endParaRPr lang="en-US" sz="2000" b="1" dirty="0">
              <a:solidFill>
                <a:srgbClr val="00B0F0"/>
              </a:solidFill>
            </a:endParaRPr>
          </a:p>
        </p:txBody>
      </p:sp>
    </p:spTree>
    <p:extLst>
      <p:ext uri="{BB962C8B-B14F-4D97-AF65-F5344CB8AC3E}">
        <p14:creationId xmlns:p14="http://schemas.microsoft.com/office/powerpoint/2010/main" val="149528523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0515600" cy="1325563"/>
          </a:xfrm>
        </p:spPr>
        <p:txBody>
          <a:bodyPr/>
          <a:lstStyle/>
          <a:p>
            <a:r>
              <a:rPr lang="en-US" dirty="0" smtClean="0"/>
              <a:t>Simple case, 2 firms, 2 states, equivalent to prediction markets</a:t>
            </a:r>
            <a:endParaRPr lang="en-US" dirty="0"/>
          </a:p>
        </p:txBody>
      </p:sp>
      <p:sp>
        <p:nvSpPr>
          <p:cNvPr id="3" name="Content Placeholder 2"/>
          <p:cNvSpPr>
            <a:spLocks noGrp="1"/>
          </p:cNvSpPr>
          <p:nvPr>
            <p:ph sz="half" idx="1"/>
          </p:nvPr>
        </p:nvSpPr>
        <p:spPr>
          <a:xfrm>
            <a:off x="381000" y="1847850"/>
            <a:ext cx="5915891" cy="4351338"/>
          </a:xfrm>
        </p:spPr>
        <p:txBody>
          <a:bodyPr/>
          <a:lstStyle/>
          <a:p>
            <a:r>
              <a:rPr lang="en-US" dirty="0" smtClean="0">
                <a:solidFill>
                  <a:srgbClr val="00B0F0"/>
                </a:solidFill>
              </a:rPr>
              <a:t>Companies 1,2</a:t>
            </a:r>
          </a:p>
          <a:p>
            <a:r>
              <a:rPr lang="en-US" dirty="0" smtClean="0">
                <a:solidFill>
                  <a:srgbClr val="00B0F0"/>
                </a:solidFill>
              </a:rPr>
              <a:t>States of the world {</a:t>
            </a:r>
            <a:r>
              <a:rPr lang="en-US" dirty="0" err="1" smtClean="0">
                <a:solidFill>
                  <a:srgbClr val="00B0F0"/>
                </a:solidFill>
              </a:rPr>
              <a:t>a,b</a:t>
            </a:r>
            <a:r>
              <a:rPr lang="en-US" dirty="0" smtClean="0">
                <a:solidFill>
                  <a:srgbClr val="00B0F0"/>
                </a:solidFill>
              </a:rPr>
              <a:t>}</a:t>
            </a:r>
          </a:p>
          <a:p>
            <a:r>
              <a:rPr lang="en-US" dirty="0" smtClean="0">
                <a:solidFill>
                  <a:srgbClr val="00B0F0"/>
                </a:solidFill>
              </a:rPr>
              <a:t>Company 1 does well in state a:</a:t>
            </a:r>
          </a:p>
          <a:p>
            <a:pPr lvl="1"/>
            <a:r>
              <a:rPr lang="en-US" dirty="0" smtClean="0">
                <a:solidFill>
                  <a:srgbClr val="00B0F0"/>
                </a:solidFill>
              </a:rPr>
              <a:t>Stock worth 1 in state a</a:t>
            </a:r>
          </a:p>
          <a:p>
            <a:pPr lvl="1"/>
            <a:r>
              <a:rPr lang="en-US" dirty="0" smtClean="0">
                <a:solidFill>
                  <a:srgbClr val="00B0F0"/>
                </a:solidFill>
              </a:rPr>
              <a:t>Stock worth 0 in state b</a:t>
            </a:r>
          </a:p>
          <a:p>
            <a:r>
              <a:rPr lang="en-US" dirty="0" smtClean="0">
                <a:solidFill>
                  <a:srgbClr val="00B0F0"/>
                </a:solidFill>
              </a:rPr>
              <a:t>Company 2 does well in state b:</a:t>
            </a:r>
          </a:p>
          <a:p>
            <a:pPr lvl="1"/>
            <a:r>
              <a:rPr lang="en-US" dirty="0">
                <a:solidFill>
                  <a:srgbClr val="00B0F0"/>
                </a:solidFill>
              </a:rPr>
              <a:t>Stock worth </a:t>
            </a:r>
            <a:r>
              <a:rPr lang="en-US" dirty="0" smtClean="0">
                <a:solidFill>
                  <a:srgbClr val="00B0F0"/>
                </a:solidFill>
              </a:rPr>
              <a:t>0 </a:t>
            </a:r>
            <a:r>
              <a:rPr lang="en-US" dirty="0">
                <a:solidFill>
                  <a:srgbClr val="00B0F0"/>
                </a:solidFill>
              </a:rPr>
              <a:t>in state a</a:t>
            </a:r>
          </a:p>
          <a:p>
            <a:pPr lvl="1"/>
            <a:r>
              <a:rPr lang="en-US" dirty="0">
                <a:solidFill>
                  <a:srgbClr val="00B0F0"/>
                </a:solidFill>
              </a:rPr>
              <a:t>Stock worth </a:t>
            </a:r>
            <a:r>
              <a:rPr lang="en-US" dirty="0" smtClean="0">
                <a:solidFill>
                  <a:srgbClr val="00B0F0"/>
                </a:solidFill>
              </a:rPr>
              <a:t>1 </a:t>
            </a:r>
            <a:r>
              <a:rPr lang="en-US" dirty="0">
                <a:solidFill>
                  <a:srgbClr val="00B0F0"/>
                </a:solidFill>
              </a:rPr>
              <a:t>in state b</a:t>
            </a:r>
          </a:p>
          <a:p>
            <a:endParaRPr lang="en-US" dirty="0"/>
          </a:p>
        </p:txBody>
      </p:sp>
      <p:sp>
        <p:nvSpPr>
          <p:cNvPr id="4" name="Content Placeholder 3"/>
          <p:cNvSpPr>
            <a:spLocks noGrp="1"/>
          </p:cNvSpPr>
          <p:nvPr>
            <p:ph sz="half" idx="2"/>
          </p:nvPr>
        </p:nvSpPr>
        <p:spPr>
          <a:xfrm>
            <a:off x="6691745" y="1847850"/>
            <a:ext cx="5181600" cy="4351338"/>
          </a:xfrm>
        </p:spPr>
        <p:txBody>
          <a:bodyPr/>
          <a:lstStyle/>
          <a:p>
            <a:r>
              <a:rPr lang="en-US" dirty="0" smtClean="0"/>
              <a:t>Prices are the same as in prediction markets, and are equal to the market probabilities for the events (the weighted probabilities of the investors)</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142</a:t>
            </a:fld>
            <a:endParaRPr lang="en-US"/>
          </a:p>
        </p:txBody>
      </p:sp>
    </p:spTree>
    <p:extLst>
      <p:ext uri="{BB962C8B-B14F-4D97-AF65-F5344CB8AC3E}">
        <p14:creationId xmlns:p14="http://schemas.microsoft.com/office/powerpoint/2010/main" val="15760424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0515600" cy="1325563"/>
          </a:xfrm>
        </p:spPr>
        <p:txBody>
          <a:bodyPr/>
          <a:lstStyle/>
          <a:p>
            <a:r>
              <a:rPr lang="en-US" dirty="0" smtClean="0"/>
              <a:t>Less simple case, 2 firms, 2 states, </a:t>
            </a:r>
            <a:endParaRPr lang="en-US" dirty="0"/>
          </a:p>
        </p:txBody>
      </p:sp>
      <p:sp>
        <p:nvSpPr>
          <p:cNvPr id="3" name="Content Placeholder 2"/>
          <p:cNvSpPr>
            <a:spLocks noGrp="1"/>
          </p:cNvSpPr>
          <p:nvPr>
            <p:ph sz="half" idx="1"/>
          </p:nvPr>
        </p:nvSpPr>
        <p:spPr>
          <a:xfrm>
            <a:off x="381000" y="1847850"/>
            <a:ext cx="5915891" cy="4351338"/>
          </a:xfrm>
        </p:spPr>
        <p:txBody>
          <a:bodyPr/>
          <a:lstStyle/>
          <a:p>
            <a:r>
              <a:rPr lang="en-US" dirty="0" smtClean="0">
                <a:solidFill>
                  <a:srgbClr val="00B0F0"/>
                </a:solidFill>
              </a:rPr>
              <a:t>Companies 1,2</a:t>
            </a:r>
          </a:p>
          <a:p>
            <a:r>
              <a:rPr lang="en-US" dirty="0" smtClean="0">
                <a:solidFill>
                  <a:srgbClr val="00B0F0"/>
                </a:solidFill>
              </a:rPr>
              <a:t>States of the world {</a:t>
            </a:r>
            <a:r>
              <a:rPr lang="en-US" dirty="0" err="1" smtClean="0">
                <a:solidFill>
                  <a:srgbClr val="00B0F0"/>
                </a:solidFill>
              </a:rPr>
              <a:t>a,b</a:t>
            </a:r>
            <a:r>
              <a:rPr lang="en-US" dirty="0" smtClean="0">
                <a:solidFill>
                  <a:srgbClr val="00B0F0"/>
                </a:solidFill>
              </a:rPr>
              <a:t>}</a:t>
            </a:r>
          </a:p>
          <a:p>
            <a:r>
              <a:rPr lang="en-US" dirty="0" smtClean="0">
                <a:solidFill>
                  <a:srgbClr val="00B0F0"/>
                </a:solidFill>
              </a:rPr>
              <a:t>Company 1 does well in state a:</a:t>
            </a:r>
          </a:p>
          <a:p>
            <a:pPr lvl="1"/>
            <a:r>
              <a:rPr lang="en-US" dirty="0" smtClean="0">
                <a:solidFill>
                  <a:srgbClr val="00B0F0"/>
                </a:solidFill>
              </a:rPr>
              <a:t>Stock worth 2 in state a</a:t>
            </a:r>
          </a:p>
          <a:p>
            <a:pPr lvl="1"/>
            <a:r>
              <a:rPr lang="en-US" dirty="0" smtClean="0">
                <a:solidFill>
                  <a:srgbClr val="00B0F0"/>
                </a:solidFill>
              </a:rPr>
              <a:t>Stock worth 1 in state b</a:t>
            </a:r>
          </a:p>
          <a:p>
            <a:r>
              <a:rPr lang="en-US" dirty="0" smtClean="0">
                <a:solidFill>
                  <a:srgbClr val="00B0F0"/>
                </a:solidFill>
              </a:rPr>
              <a:t>Company 2 does well in state b:</a:t>
            </a:r>
          </a:p>
          <a:p>
            <a:pPr lvl="1"/>
            <a:r>
              <a:rPr lang="en-US" dirty="0">
                <a:solidFill>
                  <a:srgbClr val="00B0F0"/>
                </a:solidFill>
              </a:rPr>
              <a:t>Stock worth </a:t>
            </a:r>
            <a:r>
              <a:rPr lang="en-US" dirty="0" smtClean="0">
                <a:solidFill>
                  <a:srgbClr val="00B0F0"/>
                </a:solidFill>
              </a:rPr>
              <a:t>1 </a:t>
            </a:r>
            <a:r>
              <a:rPr lang="en-US" dirty="0">
                <a:solidFill>
                  <a:srgbClr val="00B0F0"/>
                </a:solidFill>
              </a:rPr>
              <a:t>in state a</a:t>
            </a:r>
          </a:p>
          <a:p>
            <a:pPr lvl="1"/>
            <a:r>
              <a:rPr lang="en-US" dirty="0">
                <a:solidFill>
                  <a:srgbClr val="00B0F0"/>
                </a:solidFill>
              </a:rPr>
              <a:t>Stock worth </a:t>
            </a:r>
            <a:r>
              <a:rPr lang="en-US" dirty="0" smtClean="0">
                <a:solidFill>
                  <a:srgbClr val="00B0F0"/>
                </a:solidFill>
              </a:rPr>
              <a:t>2 </a:t>
            </a:r>
            <a:r>
              <a:rPr lang="en-US" dirty="0">
                <a:solidFill>
                  <a:srgbClr val="00B0F0"/>
                </a:solidFill>
              </a:rPr>
              <a:t>in state b</a:t>
            </a:r>
          </a:p>
          <a:p>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691745" y="1847850"/>
                <a:ext cx="5181600" cy="4351338"/>
              </a:xfrm>
            </p:spPr>
            <p:txBody>
              <a:bodyPr/>
              <a:lstStyle/>
              <a:p>
                <a:r>
                  <a:rPr lang="en-US" dirty="0" smtClean="0"/>
                  <a:t>If we know the state prices </a:t>
                </a:r>
                <a14:m>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𝑎</m:t>
                        </m:r>
                      </m:sub>
                    </m:sSub>
                    <m:r>
                      <a:rPr lang="en-US" b="0" i="1" smtClean="0">
                        <a:latin typeface="Cambria Math" panose="02040503050406030204" pitchFamily="18" charset="0"/>
                      </a:rPr>
                      <m:t>, </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𝑏</m:t>
                        </m:r>
                      </m:sub>
                    </m:sSub>
                    <m:r>
                      <a:rPr lang="en-US" b="0" i="1" smtClean="0">
                        <a:latin typeface="Cambria Math" panose="02040503050406030204" pitchFamily="18" charset="0"/>
                      </a:rPr>
                      <m:t>,</m:t>
                    </m:r>
                  </m:oMath>
                </a14:m>
                <a:r>
                  <a:rPr lang="en-US" dirty="0" smtClean="0"/>
                  <a:t> we can compute the price of the stocks,</a:t>
                </a:r>
              </a:p>
              <a:p>
                <a:pPr marL="0" indent="0">
                  <a:buNone/>
                </a:pPr>
                <a:r>
                  <a:rPr lang="en-US" dirty="0" smtClean="0"/>
                  <a:t> </a:t>
                </a:r>
                <a14:m>
                  <m:oMath xmlns:m="http://schemas.openxmlformats.org/officeDocument/2006/math">
                    <m:sSub>
                      <m:sSubPr>
                        <m:ctrlPr>
                          <a:rPr lang="en-US" b="0" i="1" smtClean="0">
                            <a:solidFill>
                              <a:srgbClr val="00B0F0"/>
                            </a:solidFill>
                            <a:latin typeface="Cambria Math"/>
                          </a:rPr>
                        </m:ctrlPr>
                      </m:sSubPr>
                      <m:e>
                        <m:r>
                          <a:rPr lang="en-US" b="0" i="1" smtClean="0">
                            <a:solidFill>
                              <a:srgbClr val="00B0F0"/>
                            </a:solidFill>
                            <a:latin typeface="Cambria Math" panose="02040503050406030204" pitchFamily="18" charset="0"/>
                          </a:rPr>
                          <m:t>𝑣</m:t>
                        </m:r>
                      </m:e>
                      <m:sub>
                        <m:r>
                          <a:rPr lang="en-US" b="0" i="1" smtClean="0">
                            <a:solidFill>
                              <a:srgbClr val="00B0F0"/>
                            </a:solidFill>
                            <a:latin typeface="Cambria Math" panose="02040503050406030204" pitchFamily="18" charset="0"/>
                          </a:rPr>
                          <m:t>1</m:t>
                        </m:r>
                      </m:sub>
                    </m:sSub>
                    <m:r>
                      <a:rPr lang="en-US" b="0" i="1" smtClean="0">
                        <a:solidFill>
                          <a:srgbClr val="00B0F0"/>
                        </a:solidFill>
                        <a:latin typeface="Cambria Math" panose="02040503050406030204" pitchFamily="18" charset="0"/>
                      </a:rPr>
                      <m:t>,</m:t>
                    </m:r>
                    <m:sSub>
                      <m:sSubPr>
                        <m:ctrlPr>
                          <a:rPr lang="en-US" b="0" i="1" smtClean="0">
                            <a:solidFill>
                              <a:srgbClr val="00B0F0"/>
                            </a:solidFill>
                            <a:latin typeface="Cambria Math"/>
                          </a:rPr>
                        </m:ctrlPr>
                      </m:sSubPr>
                      <m:e>
                        <m:r>
                          <a:rPr lang="en-US" b="0" i="1" smtClean="0">
                            <a:solidFill>
                              <a:srgbClr val="00B0F0"/>
                            </a:solidFill>
                            <a:latin typeface="Cambria Math" panose="02040503050406030204" pitchFamily="18" charset="0"/>
                          </a:rPr>
                          <m:t>𝑣</m:t>
                        </m:r>
                      </m:e>
                      <m:sub>
                        <m:r>
                          <a:rPr lang="en-US" b="0" i="1" smtClean="0">
                            <a:solidFill>
                              <a:srgbClr val="00B0F0"/>
                            </a:solidFill>
                            <a:latin typeface="Cambria Math" panose="02040503050406030204" pitchFamily="18" charset="0"/>
                          </a:rPr>
                          <m:t>2</m:t>
                        </m:r>
                      </m:sub>
                    </m:sSub>
                  </m:oMath>
                </a14:m>
                <a:r>
                  <a:rPr lang="en-US" dirty="0" smtClean="0">
                    <a:solidFill>
                      <a:srgbClr val="00B0F0"/>
                    </a:solidFill>
                  </a:rPr>
                  <a:t> - variables - prices (today) for stocks 1, 2</a:t>
                </a:r>
              </a:p>
              <a:p>
                <a14:m>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=2 </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𝑎</m:t>
                        </m:r>
                      </m:sub>
                    </m:sSub>
                    <m:r>
                      <a:rPr lang="en-US" b="0" i="1" smtClean="0">
                        <a:latin typeface="Cambria Math" panose="02040503050406030204" pitchFamily="18" charset="0"/>
                      </a:rPr>
                      <m:t>+2</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𝑏</m:t>
                        </m:r>
                      </m:sub>
                    </m:sSub>
                  </m:oMath>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691745" y="1847850"/>
                <a:ext cx="5181600" cy="4351338"/>
              </a:xfrm>
              <a:blipFill rotWithShape="0">
                <a:blip r:embed="rId2"/>
                <a:stretch>
                  <a:fillRect l="-2471" t="-2381" r="-1647"/>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143</a:t>
            </a:fld>
            <a:endParaRPr lang="en-US"/>
          </a:p>
        </p:txBody>
      </p:sp>
    </p:spTree>
    <p:extLst>
      <p:ext uri="{BB962C8B-B14F-4D97-AF65-F5344CB8AC3E}">
        <p14:creationId xmlns:p14="http://schemas.microsoft.com/office/powerpoint/2010/main" val="95967202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0515600" cy="1325563"/>
          </a:xfrm>
        </p:spPr>
        <p:txBody>
          <a:bodyPr/>
          <a:lstStyle/>
          <a:p>
            <a:r>
              <a:rPr lang="en-US" dirty="0" smtClean="0"/>
              <a:t>Less simple case, 2 firms, 2 states, </a:t>
            </a:r>
            <a:endParaRPr lang="en-US" dirty="0"/>
          </a:p>
        </p:txBody>
      </p:sp>
      <p:sp>
        <p:nvSpPr>
          <p:cNvPr id="3" name="Content Placeholder 2"/>
          <p:cNvSpPr>
            <a:spLocks noGrp="1"/>
          </p:cNvSpPr>
          <p:nvPr>
            <p:ph sz="half" idx="1"/>
          </p:nvPr>
        </p:nvSpPr>
        <p:spPr>
          <a:xfrm>
            <a:off x="381000" y="1847850"/>
            <a:ext cx="5915891" cy="4351338"/>
          </a:xfrm>
        </p:spPr>
        <p:txBody>
          <a:bodyPr/>
          <a:lstStyle/>
          <a:p>
            <a:r>
              <a:rPr lang="en-US" dirty="0" smtClean="0">
                <a:solidFill>
                  <a:srgbClr val="00B0F0"/>
                </a:solidFill>
              </a:rPr>
              <a:t>Companies 1,2</a:t>
            </a:r>
          </a:p>
          <a:p>
            <a:r>
              <a:rPr lang="en-US" dirty="0" smtClean="0">
                <a:solidFill>
                  <a:srgbClr val="00B0F0"/>
                </a:solidFill>
              </a:rPr>
              <a:t>States of the world {</a:t>
            </a:r>
            <a:r>
              <a:rPr lang="en-US" dirty="0" err="1" smtClean="0">
                <a:solidFill>
                  <a:srgbClr val="00B0F0"/>
                </a:solidFill>
              </a:rPr>
              <a:t>a,b</a:t>
            </a:r>
            <a:r>
              <a:rPr lang="en-US" dirty="0" smtClean="0">
                <a:solidFill>
                  <a:srgbClr val="00B0F0"/>
                </a:solidFill>
              </a:rPr>
              <a:t>}</a:t>
            </a:r>
          </a:p>
          <a:p>
            <a:r>
              <a:rPr lang="en-US" dirty="0" smtClean="0">
                <a:solidFill>
                  <a:srgbClr val="00B0F0"/>
                </a:solidFill>
              </a:rPr>
              <a:t>Company 1 does well in state a:</a:t>
            </a:r>
          </a:p>
          <a:p>
            <a:pPr lvl="1"/>
            <a:r>
              <a:rPr lang="en-US" dirty="0" smtClean="0">
                <a:solidFill>
                  <a:srgbClr val="00B0F0"/>
                </a:solidFill>
              </a:rPr>
              <a:t>Stock worth 2 in state a</a:t>
            </a:r>
          </a:p>
          <a:p>
            <a:pPr lvl="1"/>
            <a:r>
              <a:rPr lang="en-US" dirty="0" smtClean="0">
                <a:solidFill>
                  <a:srgbClr val="00B0F0"/>
                </a:solidFill>
              </a:rPr>
              <a:t>Stock worth 1 in state b</a:t>
            </a:r>
          </a:p>
          <a:p>
            <a:r>
              <a:rPr lang="en-US" dirty="0" smtClean="0">
                <a:solidFill>
                  <a:srgbClr val="00B0F0"/>
                </a:solidFill>
              </a:rPr>
              <a:t>Company 2 does well in state b:</a:t>
            </a:r>
          </a:p>
          <a:p>
            <a:pPr lvl="1"/>
            <a:r>
              <a:rPr lang="en-US" dirty="0">
                <a:solidFill>
                  <a:srgbClr val="00B0F0"/>
                </a:solidFill>
              </a:rPr>
              <a:t>Stock worth </a:t>
            </a:r>
            <a:r>
              <a:rPr lang="en-US" dirty="0" smtClean="0">
                <a:solidFill>
                  <a:srgbClr val="00B0F0"/>
                </a:solidFill>
              </a:rPr>
              <a:t>1 </a:t>
            </a:r>
            <a:r>
              <a:rPr lang="en-US" dirty="0">
                <a:solidFill>
                  <a:srgbClr val="00B0F0"/>
                </a:solidFill>
              </a:rPr>
              <a:t>in state a</a:t>
            </a:r>
          </a:p>
          <a:p>
            <a:pPr lvl="1"/>
            <a:r>
              <a:rPr lang="en-US" dirty="0">
                <a:solidFill>
                  <a:srgbClr val="00B0F0"/>
                </a:solidFill>
              </a:rPr>
              <a:t>Stock worth </a:t>
            </a:r>
            <a:r>
              <a:rPr lang="en-US" dirty="0" smtClean="0">
                <a:solidFill>
                  <a:srgbClr val="00B0F0"/>
                </a:solidFill>
              </a:rPr>
              <a:t>2 </a:t>
            </a:r>
            <a:r>
              <a:rPr lang="en-US" dirty="0">
                <a:solidFill>
                  <a:srgbClr val="00B0F0"/>
                </a:solidFill>
              </a:rPr>
              <a:t>in state b</a:t>
            </a:r>
          </a:p>
          <a:p>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691745" y="1847850"/>
                <a:ext cx="5181600" cy="4351338"/>
              </a:xfrm>
            </p:spPr>
            <p:txBody>
              <a:bodyPr/>
              <a:lstStyle/>
              <a:p>
                <a:r>
                  <a:rPr lang="en-US" dirty="0" smtClean="0"/>
                  <a:t>If we know the current value of the stocks, we can compute the state prices:</a:t>
                </a:r>
              </a:p>
              <a:p>
                <a:pPr marL="0" indent="0">
                  <a:buNone/>
                </a:pPr>
                <a:r>
                  <a:rPr lang="en-US" dirty="0" smtClean="0"/>
                  <a:t> </a:t>
                </a:r>
                <a14:m>
                  <m:oMath xmlns:m="http://schemas.openxmlformats.org/officeDocument/2006/math">
                    <m:sSub>
                      <m:sSubPr>
                        <m:ctrlPr>
                          <a:rPr lang="en-US" b="0" i="1" smtClean="0">
                            <a:solidFill>
                              <a:srgbClr val="00B0F0"/>
                            </a:solidFill>
                            <a:latin typeface="Cambria Math"/>
                          </a:rPr>
                        </m:ctrlPr>
                      </m:sSubPr>
                      <m:e>
                        <m:r>
                          <a:rPr lang="en-US" b="0" i="1" smtClean="0">
                            <a:solidFill>
                              <a:srgbClr val="00B0F0"/>
                            </a:solidFill>
                            <a:latin typeface="Cambria Math" panose="02040503050406030204" pitchFamily="18" charset="0"/>
                          </a:rPr>
                          <m:t>𝑣</m:t>
                        </m:r>
                      </m:e>
                      <m:sub>
                        <m:r>
                          <a:rPr lang="en-US" b="0" i="1" smtClean="0">
                            <a:solidFill>
                              <a:srgbClr val="00B0F0"/>
                            </a:solidFill>
                            <a:latin typeface="Cambria Math" panose="02040503050406030204" pitchFamily="18" charset="0"/>
                          </a:rPr>
                          <m:t>1</m:t>
                        </m:r>
                      </m:sub>
                    </m:sSub>
                    <m:r>
                      <a:rPr lang="en-US" b="0" i="1" smtClean="0">
                        <a:solidFill>
                          <a:srgbClr val="00B0F0"/>
                        </a:solidFill>
                        <a:latin typeface="Cambria Math" panose="02040503050406030204" pitchFamily="18" charset="0"/>
                      </a:rPr>
                      <m:t>,</m:t>
                    </m:r>
                    <m:sSub>
                      <m:sSubPr>
                        <m:ctrlPr>
                          <a:rPr lang="en-US" b="0" i="1" smtClean="0">
                            <a:solidFill>
                              <a:srgbClr val="00B0F0"/>
                            </a:solidFill>
                            <a:latin typeface="Cambria Math"/>
                          </a:rPr>
                        </m:ctrlPr>
                      </m:sSubPr>
                      <m:e>
                        <m:r>
                          <a:rPr lang="en-US" b="0" i="1" smtClean="0">
                            <a:solidFill>
                              <a:srgbClr val="00B0F0"/>
                            </a:solidFill>
                            <a:latin typeface="Cambria Math" panose="02040503050406030204" pitchFamily="18" charset="0"/>
                          </a:rPr>
                          <m:t>𝑣</m:t>
                        </m:r>
                      </m:e>
                      <m:sub>
                        <m:r>
                          <a:rPr lang="en-US" b="0" i="1" smtClean="0">
                            <a:solidFill>
                              <a:srgbClr val="00B0F0"/>
                            </a:solidFill>
                            <a:latin typeface="Cambria Math" panose="02040503050406030204" pitchFamily="18" charset="0"/>
                          </a:rPr>
                          <m:t>2</m:t>
                        </m:r>
                      </m:sub>
                    </m:sSub>
                  </m:oMath>
                </a14:m>
                <a:r>
                  <a:rPr lang="en-US" dirty="0" smtClean="0">
                    <a:solidFill>
                      <a:srgbClr val="00B0F0"/>
                    </a:solidFill>
                  </a:rPr>
                  <a:t> - constants - prices (today) for stocks 1, 2, solve for </a:t>
                </a:r>
                <a14:m>
                  <m:oMath xmlns:m="http://schemas.openxmlformats.org/officeDocument/2006/math">
                    <m:sSub>
                      <m:sSubPr>
                        <m:ctrlPr>
                          <a:rPr lang="en-US" b="0" i="1" smtClean="0">
                            <a:solidFill>
                              <a:srgbClr val="00B0F0"/>
                            </a:solidFill>
                            <a:latin typeface="Cambria Math"/>
                          </a:rPr>
                        </m:ctrlPr>
                      </m:sSubPr>
                      <m:e>
                        <m:r>
                          <a:rPr lang="en-US" b="0" i="1" smtClean="0">
                            <a:solidFill>
                              <a:srgbClr val="00B0F0"/>
                            </a:solidFill>
                            <a:latin typeface="Cambria Math" panose="02040503050406030204" pitchFamily="18" charset="0"/>
                          </a:rPr>
                          <m:t>𝜌</m:t>
                        </m:r>
                      </m:e>
                      <m:sub>
                        <m:r>
                          <a:rPr lang="en-US" b="0" i="1" smtClean="0">
                            <a:solidFill>
                              <a:srgbClr val="00B0F0"/>
                            </a:solidFill>
                            <a:latin typeface="Cambria Math" panose="02040503050406030204" pitchFamily="18" charset="0"/>
                          </a:rPr>
                          <m:t>𝑎</m:t>
                        </m:r>
                      </m:sub>
                    </m:sSub>
                    <m:r>
                      <a:rPr lang="en-US" b="0" i="1" smtClean="0">
                        <a:solidFill>
                          <a:srgbClr val="00B0F0"/>
                        </a:solidFill>
                        <a:latin typeface="Cambria Math" panose="02040503050406030204" pitchFamily="18" charset="0"/>
                      </a:rPr>
                      <m:t>,</m:t>
                    </m:r>
                    <m:sSub>
                      <m:sSubPr>
                        <m:ctrlPr>
                          <a:rPr lang="en-US" b="0" i="1" smtClean="0">
                            <a:solidFill>
                              <a:srgbClr val="00B0F0"/>
                            </a:solidFill>
                            <a:latin typeface="Cambria Math"/>
                          </a:rPr>
                        </m:ctrlPr>
                      </m:sSubPr>
                      <m:e>
                        <m:r>
                          <a:rPr lang="en-US" b="0" i="1" smtClean="0">
                            <a:solidFill>
                              <a:srgbClr val="00B0F0"/>
                            </a:solidFill>
                            <a:latin typeface="Cambria Math" panose="02040503050406030204" pitchFamily="18" charset="0"/>
                          </a:rPr>
                          <m:t>𝜌</m:t>
                        </m:r>
                      </m:e>
                      <m:sub>
                        <m:r>
                          <a:rPr lang="en-US" b="0" i="1" smtClean="0">
                            <a:solidFill>
                              <a:srgbClr val="00B0F0"/>
                            </a:solidFill>
                            <a:latin typeface="Cambria Math" panose="02040503050406030204" pitchFamily="18" charset="0"/>
                          </a:rPr>
                          <m:t>𝑏</m:t>
                        </m:r>
                      </m:sub>
                    </m:sSub>
                    <m:r>
                      <a:rPr lang="en-US" b="0" i="1" smtClean="0">
                        <a:solidFill>
                          <a:srgbClr val="00B0F0"/>
                        </a:solidFill>
                        <a:latin typeface="Cambria Math" panose="02040503050406030204" pitchFamily="18" charset="0"/>
                      </a:rPr>
                      <m:t>:</m:t>
                    </m:r>
                  </m:oMath>
                </a14:m>
                <a:endParaRPr lang="en-US" dirty="0" smtClean="0">
                  <a:solidFill>
                    <a:srgbClr val="00B0F0"/>
                  </a:solidFill>
                </a:endParaRPr>
              </a:p>
              <a:p>
                <a14:m>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=2 </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𝑎</m:t>
                        </m:r>
                      </m:sub>
                    </m:sSub>
                    <m:r>
                      <a:rPr lang="en-US" b="0" i="1" smtClean="0">
                        <a:latin typeface="Cambria Math" panose="02040503050406030204" pitchFamily="18" charset="0"/>
                      </a:rPr>
                      <m:t>+2</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𝑏</m:t>
                        </m:r>
                      </m:sub>
                    </m:sSub>
                  </m:oMath>
                </a14:m>
                <a:endParaRPr lang="en-US" dirty="0" smtClean="0"/>
              </a:p>
              <a:p>
                <a14:m>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2</m:t>
                        </m:r>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num>
                      <m:den>
                        <m:r>
                          <a:rPr lang="en-US" b="0" i="1" smtClean="0">
                            <a:latin typeface="Cambria Math" panose="02040503050406030204" pitchFamily="18" charset="0"/>
                          </a:rPr>
                          <m:t>3</m:t>
                        </m:r>
                      </m:den>
                    </m:f>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𝜌</m:t>
                        </m:r>
                      </m:e>
                      <m:sub>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2</m:t>
                        </m:r>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num>
                      <m:den>
                        <m:r>
                          <a:rPr lang="en-US" b="0" i="1" smtClean="0">
                            <a:latin typeface="Cambria Math" panose="02040503050406030204" pitchFamily="18" charset="0"/>
                          </a:rPr>
                          <m:t>3</m:t>
                        </m:r>
                      </m:den>
                    </m:f>
                  </m:oMath>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691745" y="1847850"/>
                <a:ext cx="5181600" cy="4351338"/>
              </a:xfrm>
              <a:blipFill rotWithShape="0">
                <a:blip r:embed="rId2"/>
                <a:stretch>
                  <a:fillRect l="-2471" t="-238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144</a:t>
            </a:fld>
            <a:endParaRPr lang="en-US"/>
          </a:p>
        </p:txBody>
      </p:sp>
    </p:spTree>
    <p:extLst>
      <p:ext uri="{BB962C8B-B14F-4D97-AF65-F5344CB8AC3E}">
        <p14:creationId xmlns:p14="http://schemas.microsoft.com/office/powerpoint/2010/main" val="359462952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091" y="197446"/>
            <a:ext cx="10515600" cy="1325563"/>
          </a:xfrm>
        </p:spPr>
        <p:txBody>
          <a:bodyPr/>
          <a:lstStyle/>
          <a:p>
            <a:r>
              <a:rPr lang="en-US" dirty="0" smtClean="0"/>
              <a:t>A “rich” set of stocks: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58091" y="1626177"/>
                <a:ext cx="4128654" cy="4351338"/>
              </a:xfrm>
            </p:spPr>
            <p:txBody>
              <a:bodyPr>
                <a:normAutofit/>
              </a:bodyPr>
              <a:lstStyle/>
              <a:p>
                <a:r>
                  <a:rPr lang="en-US" sz="1600" dirty="0" smtClean="0"/>
                  <a:t>If we know the current value of the stocks, we can compute the state prices:</a:t>
                </a:r>
              </a:p>
              <a:p>
                <a:pPr marL="0" indent="0">
                  <a:buNone/>
                </a:pPr>
                <a:r>
                  <a:rPr lang="en-US" sz="1600" dirty="0" smtClean="0"/>
                  <a:t> </a:t>
                </a:r>
                <a14:m>
                  <m:oMath xmlns:m="http://schemas.openxmlformats.org/officeDocument/2006/math">
                    <m:sSub>
                      <m:sSubPr>
                        <m:ctrlPr>
                          <a:rPr lang="en-US" sz="1600" b="0" i="1" smtClean="0">
                            <a:solidFill>
                              <a:srgbClr val="00B0F0"/>
                            </a:solidFill>
                            <a:latin typeface="Cambria Math"/>
                          </a:rPr>
                        </m:ctrlPr>
                      </m:sSubPr>
                      <m:e>
                        <m:r>
                          <a:rPr lang="en-US" sz="1600" b="0" i="1" smtClean="0">
                            <a:solidFill>
                              <a:srgbClr val="00B0F0"/>
                            </a:solidFill>
                            <a:latin typeface="Cambria Math" panose="02040503050406030204" pitchFamily="18" charset="0"/>
                          </a:rPr>
                          <m:t>𝑣</m:t>
                        </m:r>
                      </m:e>
                      <m:sub>
                        <m:r>
                          <a:rPr lang="en-US" sz="1600" b="0" i="1" smtClean="0">
                            <a:solidFill>
                              <a:srgbClr val="00B0F0"/>
                            </a:solidFill>
                            <a:latin typeface="Cambria Math" panose="02040503050406030204" pitchFamily="18" charset="0"/>
                          </a:rPr>
                          <m:t>1</m:t>
                        </m:r>
                      </m:sub>
                    </m:sSub>
                    <m:r>
                      <a:rPr lang="en-US" sz="1600" b="0" i="1" smtClean="0">
                        <a:solidFill>
                          <a:srgbClr val="00B0F0"/>
                        </a:solidFill>
                        <a:latin typeface="Cambria Math" panose="02040503050406030204" pitchFamily="18" charset="0"/>
                      </a:rPr>
                      <m:t>,</m:t>
                    </m:r>
                    <m:sSub>
                      <m:sSubPr>
                        <m:ctrlPr>
                          <a:rPr lang="en-US" sz="1600" b="0" i="1" smtClean="0">
                            <a:solidFill>
                              <a:srgbClr val="00B0F0"/>
                            </a:solidFill>
                            <a:latin typeface="Cambria Math"/>
                          </a:rPr>
                        </m:ctrlPr>
                      </m:sSubPr>
                      <m:e>
                        <m:r>
                          <a:rPr lang="en-US" sz="1600" b="0" i="1" smtClean="0">
                            <a:solidFill>
                              <a:srgbClr val="00B0F0"/>
                            </a:solidFill>
                            <a:latin typeface="Cambria Math" panose="02040503050406030204" pitchFamily="18" charset="0"/>
                          </a:rPr>
                          <m:t>𝑣</m:t>
                        </m:r>
                      </m:e>
                      <m:sub>
                        <m:r>
                          <a:rPr lang="en-US" sz="1600" b="0" i="1" smtClean="0">
                            <a:solidFill>
                              <a:srgbClr val="00B0F0"/>
                            </a:solidFill>
                            <a:latin typeface="Cambria Math" panose="02040503050406030204" pitchFamily="18" charset="0"/>
                          </a:rPr>
                          <m:t>2</m:t>
                        </m:r>
                      </m:sub>
                    </m:sSub>
                  </m:oMath>
                </a14:m>
                <a:r>
                  <a:rPr lang="en-US" sz="1600" dirty="0" smtClean="0">
                    <a:solidFill>
                      <a:srgbClr val="00B0F0"/>
                    </a:solidFill>
                  </a:rPr>
                  <a:t> - constants - prices (today) for stocks 1, 2, solve for </a:t>
                </a:r>
                <a14:m>
                  <m:oMath xmlns:m="http://schemas.openxmlformats.org/officeDocument/2006/math">
                    <m:sSub>
                      <m:sSubPr>
                        <m:ctrlPr>
                          <a:rPr lang="en-US" sz="1600" b="0" i="1" smtClean="0">
                            <a:solidFill>
                              <a:srgbClr val="00B0F0"/>
                            </a:solidFill>
                            <a:latin typeface="Cambria Math"/>
                          </a:rPr>
                        </m:ctrlPr>
                      </m:sSubPr>
                      <m:e>
                        <m:r>
                          <a:rPr lang="en-US" sz="1600" b="0" i="1" smtClean="0">
                            <a:solidFill>
                              <a:srgbClr val="00B0F0"/>
                            </a:solidFill>
                            <a:latin typeface="Cambria Math" panose="02040503050406030204" pitchFamily="18" charset="0"/>
                          </a:rPr>
                          <m:t>𝜌</m:t>
                        </m:r>
                      </m:e>
                      <m:sub>
                        <m:r>
                          <a:rPr lang="en-US" sz="1600" b="0" i="1" smtClean="0">
                            <a:solidFill>
                              <a:srgbClr val="00B0F0"/>
                            </a:solidFill>
                            <a:latin typeface="Cambria Math" panose="02040503050406030204" pitchFamily="18" charset="0"/>
                          </a:rPr>
                          <m:t>𝑎</m:t>
                        </m:r>
                      </m:sub>
                    </m:sSub>
                    <m:r>
                      <a:rPr lang="en-US" sz="1600" b="0" i="1" smtClean="0">
                        <a:solidFill>
                          <a:srgbClr val="00B0F0"/>
                        </a:solidFill>
                        <a:latin typeface="Cambria Math" panose="02040503050406030204" pitchFamily="18" charset="0"/>
                      </a:rPr>
                      <m:t>,</m:t>
                    </m:r>
                    <m:sSub>
                      <m:sSubPr>
                        <m:ctrlPr>
                          <a:rPr lang="en-US" sz="1600" b="0" i="1" smtClean="0">
                            <a:solidFill>
                              <a:srgbClr val="00B0F0"/>
                            </a:solidFill>
                            <a:latin typeface="Cambria Math"/>
                          </a:rPr>
                        </m:ctrlPr>
                      </m:sSubPr>
                      <m:e>
                        <m:r>
                          <a:rPr lang="en-US" sz="1600" b="0" i="1" smtClean="0">
                            <a:solidFill>
                              <a:srgbClr val="00B0F0"/>
                            </a:solidFill>
                            <a:latin typeface="Cambria Math" panose="02040503050406030204" pitchFamily="18" charset="0"/>
                          </a:rPr>
                          <m:t>𝜌</m:t>
                        </m:r>
                      </m:e>
                      <m:sub>
                        <m:r>
                          <a:rPr lang="en-US" sz="1600" b="0" i="1" smtClean="0">
                            <a:solidFill>
                              <a:srgbClr val="00B0F0"/>
                            </a:solidFill>
                            <a:latin typeface="Cambria Math" panose="02040503050406030204" pitchFamily="18" charset="0"/>
                          </a:rPr>
                          <m:t>𝑏</m:t>
                        </m:r>
                      </m:sub>
                    </m:sSub>
                    <m:r>
                      <a:rPr lang="en-US" sz="1600" b="0" i="1" smtClean="0">
                        <a:solidFill>
                          <a:srgbClr val="00B0F0"/>
                        </a:solidFill>
                        <a:latin typeface="Cambria Math" panose="02040503050406030204" pitchFamily="18" charset="0"/>
                      </a:rPr>
                      <m:t>:</m:t>
                    </m:r>
                  </m:oMath>
                </a14:m>
                <a:endParaRPr lang="en-US" sz="1600" dirty="0" smtClean="0">
                  <a:solidFill>
                    <a:srgbClr val="00B0F0"/>
                  </a:solidFill>
                </a:endParaRPr>
              </a:p>
              <a:p>
                <a14:m>
                  <m:oMath xmlns:m="http://schemas.openxmlformats.org/officeDocument/2006/math">
                    <m:sSub>
                      <m:sSubPr>
                        <m:ctrlPr>
                          <a:rPr lang="en-US" sz="1600" b="0" i="1" smtClean="0">
                            <a:latin typeface="Cambria Math"/>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=2 </m:t>
                    </m:r>
                    <m:sSub>
                      <m:sSubPr>
                        <m:ctrlPr>
                          <a:rPr lang="en-US" sz="1600" b="0" i="1" smtClean="0">
                            <a:latin typeface="Cambria Math"/>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𝑎</m:t>
                        </m:r>
                      </m:sub>
                    </m:sSub>
                    <m:r>
                      <a:rPr lang="en-US" sz="1600" b="0" i="1" smtClean="0">
                        <a:latin typeface="Cambria Math" panose="02040503050406030204" pitchFamily="18" charset="0"/>
                      </a:rPr>
                      <m:t>+</m:t>
                    </m:r>
                    <m:sSub>
                      <m:sSubPr>
                        <m:ctrlPr>
                          <a:rPr lang="en-US" sz="1600" b="0" i="1" smtClean="0">
                            <a:latin typeface="Cambria Math"/>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𝑏</m:t>
                        </m:r>
                      </m:sub>
                    </m:sSub>
                    <m:r>
                      <a:rPr lang="en-US" sz="1600" b="0" i="1" smtClean="0">
                        <a:latin typeface="Cambria Math" panose="02040503050406030204" pitchFamily="18" charset="0"/>
                      </a:rPr>
                      <m:t>;</m:t>
                    </m:r>
                    <m:sSub>
                      <m:sSubPr>
                        <m:ctrlPr>
                          <a:rPr lang="en-US" sz="1600" b="0" i="1" smtClean="0">
                            <a:latin typeface="Cambria Math"/>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b="0" i="1" smtClean="0">
                            <a:latin typeface="Cambria Math"/>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𝑎</m:t>
                        </m:r>
                      </m:sub>
                    </m:sSub>
                    <m:r>
                      <a:rPr lang="en-US" sz="1600" b="0" i="1" smtClean="0">
                        <a:latin typeface="Cambria Math" panose="02040503050406030204" pitchFamily="18" charset="0"/>
                      </a:rPr>
                      <m:t>+2</m:t>
                    </m:r>
                    <m:sSub>
                      <m:sSubPr>
                        <m:ctrlPr>
                          <a:rPr lang="en-US" sz="1600" b="0" i="1" smtClean="0">
                            <a:latin typeface="Cambria Math"/>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𝑏</m:t>
                        </m:r>
                      </m:sub>
                    </m:sSub>
                  </m:oMath>
                </a14:m>
                <a:endParaRPr lang="en-US" sz="1600" dirty="0" smtClean="0"/>
              </a:p>
              <a:p>
                <a14:m>
                  <m:oMath xmlns:m="http://schemas.openxmlformats.org/officeDocument/2006/math">
                    <m:sSub>
                      <m:sSubPr>
                        <m:ctrlPr>
                          <a:rPr lang="en-US" sz="1600" b="0" i="1" smtClean="0">
                            <a:latin typeface="Cambria Math"/>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f>
                      <m:fPr>
                        <m:ctrlPr>
                          <a:rPr lang="en-US" sz="1600" b="0" i="1" smtClean="0">
                            <a:latin typeface="Cambria Math"/>
                          </a:rPr>
                        </m:ctrlPr>
                      </m:fPr>
                      <m:num>
                        <m:r>
                          <a:rPr lang="en-US" sz="1600" b="0" i="1" smtClean="0">
                            <a:latin typeface="Cambria Math" panose="02040503050406030204" pitchFamily="18" charset="0"/>
                          </a:rPr>
                          <m:t>2</m:t>
                        </m:r>
                        <m:sSub>
                          <m:sSubPr>
                            <m:ctrlPr>
                              <a:rPr lang="en-US" sz="1600" b="0" i="1" smtClean="0">
                                <a:latin typeface="Cambria Math"/>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2</m:t>
                            </m:r>
                          </m:sub>
                        </m:sSub>
                      </m:num>
                      <m:den>
                        <m:r>
                          <a:rPr lang="en-US" sz="1600" b="0" i="1" smtClean="0">
                            <a:latin typeface="Cambria Math" panose="02040503050406030204" pitchFamily="18" charset="0"/>
                          </a:rPr>
                          <m:t>3</m:t>
                        </m:r>
                      </m:den>
                    </m:f>
                    <m:r>
                      <a:rPr lang="en-US" sz="1600" b="0" i="1" smtClean="0">
                        <a:latin typeface="Cambria Math" panose="02040503050406030204" pitchFamily="18" charset="0"/>
                      </a:rPr>
                      <m:t>;</m:t>
                    </m:r>
                    <m:sSub>
                      <m:sSubPr>
                        <m:ctrlPr>
                          <a:rPr lang="en-US" sz="1600" b="0" i="1" smtClean="0">
                            <a:latin typeface="Cambria Math"/>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f>
                      <m:fPr>
                        <m:ctrlPr>
                          <a:rPr lang="en-US" sz="1600" b="0" i="1" smtClean="0">
                            <a:latin typeface="Cambria Math"/>
                          </a:rPr>
                        </m:ctrlPr>
                      </m:fPr>
                      <m:num>
                        <m:r>
                          <a:rPr lang="en-US" sz="1600" b="0" i="1" smtClean="0">
                            <a:latin typeface="Cambria Math" panose="02040503050406030204" pitchFamily="18" charset="0"/>
                          </a:rPr>
                          <m:t>2</m:t>
                        </m:r>
                        <m:sSub>
                          <m:sSubPr>
                            <m:ctrlPr>
                              <a:rPr lang="en-US" sz="1600" b="0" i="1" smtClean="0">
                                <a:latin typeface="Cambria Math"/>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b="0" i="1" smtClean="0">
                                <a:latin typeface="Cambria Math"/>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1</m:t>
                            </m:r>
                          </m:sub>
                        </m:sSub>
                      </m:num>
                      <m:den>
                        <m:r>
                          <a:rPr lang="en-US" sz="1600" b="0" i="1" smtClean="0">
                            <a:latin typeface="Cambria Math" panose="02040503050406030204" pitchFamily="18" charset="0"/>
                          </a:rPr>
                          <m:t>3</m:t>
                        </m:r>
                      </m:den>
                    </m:f>
                  </m:oMath>
                </a14:m>
                <a:endParaRPr lang="en-US" sz="1600" b="0" dirty="0" smtClean="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58091" y="1626177"/>
                <a:ext cx="4128654" cy="4351338"/>
              </a:xfrm>
              <a:blipFill rotWithShape="0">
                <a:blip r:embed="rId2"/>
                <a:stretch>
                  <a:fillRect l="-886" t="-84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145</a:t>
            </a:fld>
            <a:endParaRPr lang="en-US"/>
          </a:p>
        </p:txBody>
      </p:sp>
      <p:sp>
        <p:nvSpPr>
          <p:cNvPr id="7" name="TextBox 6"/>
          <p:cNvSpPr txBox="1"/>
          <p:nvPr/>
        </p:nvSpPr>
        <p:spPr>
          <a:xfrm>
            <a:off x="4847793" y="1317923"/>
            <a:ext cx="7298793" cy="4832092"/>
          </a:xfrm>
          <a:prstGeom prst="rect">
            <a:avLst/>
          </a:prstGeom>
          <a:noFill/>
        </p:spPr>
        <p:txBody>
          <a:bodyPr wrap="none" rtlCol="0">
            <a:spAutoFit/>
          </a:bodyPr>
          <a:lstStyle/>
          <a:p>
            <a:r>
              <a:rPr lang="en-US" sz="2800" dirty="0" smtClean="0">
                <a:solidFill>
                  <a:srgbClr val="FF0000"/>
                </a:solidFill>
              </a:rPr>
              <a:t>When we write the stock prices as a </a:t>
            </a:r>
          </a:p>
          <a:p>
            <a:r>
              <a:rPr lang="en-US" sz="2800" dirty="0" smtClean="0">
                <a:solidFill>
                  <a:srgbClr val="FF0000"/>
                </a:solidFill>
              </a:rPr>
              <a:t>function of the state prices, we can </a:t>
            </a:r>
          </a:p>
          <a:p>
            <a:r>
              <a:rPr lang="en-US" sz="2800" dirty="0" smtClean="0">
                <a:solidFill>
                  <a:srgbClr val="FF0000"/>
                </a:solidFill>
              </a:rPr>
              <a:t>solve uniquely for the state prices</a:t>
            </a:r>
          </a:p>
          <a:p>
            <a:r>
              <a:rPr lang="en-US" sz="2800" dirty="0" smtClean="0">
                <a:solidFill>
                  <a:srgbClr val="FF0000"/>
                </a:solidFill>
              </a:rPr>
              <a:t>Stock prices determine state prices</a:t>
            </a:r>
          </a:p>
          <a:p>
            <a:r>
              <a:rPr lang="en-US" sz="2800" dirty="0" smtClean="0">
                <a:solidFill>
                  <a:srgbClr val="FF0000"/>
                </a:solidFill>
              </a:rPr>
              <a:t>Investors can trade stocks to move </a:t>
            </a:r>
          </a:p>
          <a:p>
            <a:r>
              <a:rPr lang="en-US" sz="2800" dirty="0" smtClean="0">
                <a:solidFill>
                  <a:srgbClr val="FF0000"/>
                </a:solidFill>
              </a:rPr>
              <a:t>money across states</a:t>
            </a:r>
          </a:p>
          <a:p>
            <a:r>
              <a:rPr lang="en-US" sz="2800" dirty="0" smtClean="0">
                <a:solidFill>
                  <a:srgbClr val="00B0F0"/>
                </a:solidFill>
              </a:rPr>
              <a:t>Imagine there is a prediction market </a:t>
            </a:r>
          </a:p>
          <a:p>
            <a:r>
              <a:rPr lang="en-US" sz="2800" dirty="0" smtClean="0">
                <a:solidFill>
                  <a:srgbClr val="00B0F0"/>
                </a:solidFill>
              </a:rPr>
              <a:t>for every state, determine state prices,</a:t>
            </a:r>
          </a:p>
          <a:p>
            <a:r>
              <a:rPr lang="en-US" sz="2800" dirty="0" smtClean="0">
                <a:solidFill>
                  <a:srgbClr val="00B0F0"/>
                </a:solidFill>
              </a:rPr>
              <a:t>use them to determine stock prices</a:t>
            </a:r>
          </a:p>
          <a:p>
            <a:r>
              <a:rPr lang="en-US" sz="2800" dirty="0" smtClean="0">
                <a:solidFill>
                  <a:srgbClr val="00B050"/>
                </a:solidFill>
              </a:rPr>
              <a:t>Stock markets, prediction markets, horse </a:t>
            </a:r>
          </a:p>
          <a:p>
            <a:r>
              <a:rPr lang="en-US" sz="2800" dirty="0" smtClean="0">
                <a:solidFill>
                  <a:srgbClr val="00B050"/>
                </a:solidFill>
              </a:rPr>
              <a:t>Races are all the “same”</a:t>
            </a:r>
            <a:endParaRPr lang="en-US" sz="2800" dirty="0">
              <a:solidFill>
                <a:srgbClr val="00B050"/>
              </a:solidFill>
            </a:endParaRPr>
          </a:p>
        </p:txBody>
      </p:sp>
    </p:spTree>
    <p:extLst>
      <p:ext uri="{BB962C8B-B14F-4D97-AF65-F5344CB8AC3E}">
        <p14:creationId xmlns:p14="http://schemas.microsoft.com/office/powerpoint/2010/main" val="17724739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prices change? </a:t>
            </a:r>
            <a:endParaRPr lang="en-US" dirty="0"/>
          </a:p>
        </p:txBody>
      </p:sp>
      <p:sp>
        <p:nvSpPr>
          <p:cNvPr id="3" name="Content Placeholder 2"/>
          <p:cNvSpPr>
            <a:spLocks noGrp="1"/>
          </p:cNvSpPr>
          <p:nvPr>
            <p:ph sz="half" idx="1"/>
          </p:nvPr>
        </p:nvSpPr>
        <p:spPr/>
        <p:txBody>
          <a:bodyPr/>
          <a:lstStyle/>
          <a:p>
            <a:r>
              <a:rPr lang="en-US" dirty="0" smtClean="0">
                <a:solidFill>
                  <a:srgbClr val="FF0000"/>
                </a:solidFill>
              </a:rPr>
              <a:t>Individual beliefs change</a:t>
            </a:r>
          </a:p>
          <a:p>
            <a:r>
              <a:rPr lang="en-US" dirty="0" smtClean="0">
                <a:solidFill>
                  <a:srgbClr val="FF0000"/>
                </a:solidFill>
              </a:rPr>
              <a:t>Individual wealth changes</a:t>
            </a:r>
          </a:p>
          <a:p>
            <a:r>
              <a:rPr lang="en-US" dirty="0" smtClean="0">
                <a:solidFill>
                  <a:srgbClr val="00B050"/>
                </a:solidFill>
              </a:rPr>
              <a:t>Thus far: </a:t>
            </a:r>
            <a:r>
              <a:rPr lang="en-US" dirty="0" err="1" smtClean="0">
                <a:solidFill>
                  <a:srgbClr val="00B050"/>
                </a:solidFill>
              </a:rPr>
              <a:t>Exogenious</a:t>
            </a:r>
            <a:r>
              <a:rPr lang="en-US" dirty="0" smtClean="0">
                <a:solidFill>
                  <a:srgbClr val="00B050"/>
                </a:solidFill>
              </a:rPr>
              <a:t> beliefs.</a:t>
            </a:r>
          </a:p>
          <a:p>
            <a:r>
              <a:rPr lang="en-US" dirty="0" smtClean="0">
                <a:solidFill>
                  <a:srgbClr val="00B0F0"/>
                </a:solidFill>
              </a:rPr>
              <a:t>Why do individual beliefs change? </a:t>
            </a:r>
          </a:p>
          <a:p>
            <a:pPr lvl="1"/>
            <a:r>
              <a:rPr lang="en-US" dirty="0" smtClean="0">
                <a:solidFill>
                  <a:srgbClr val="00B0F0"/>
                </a:solidFill>
              </a:rPr>
              <a:t>Learning via Bayes rule? (later)</a:t>
            </a:r>
          </a:p>
          <a:p>
            <a:pPr lvl="1"/>
            <a:r>
              <a:rPr lang="en-US" dirty="0" smtClean="0">
                <a:solidFill>
                  <a:srgbClr val="00B0F0"/>
                </a:solidFill>
              </a:rPr>
              <a:t>Via cascades? Small events can lead to market crashes. </a:t>
            </a:r>
            <a:endParaRPr lang="en-US" dirty="0">
              <a:solidFill>
                <a:srgbClr val="00B0F0"/>
              </a:solidFill>
            </a:endParaRPr>
          </a:p>
        </p:txBody>
      </p:sp>
      <p:sp>
        <p:nvSpPr>
          <p:cNvPr id="5" name="Slide Number Placeholder 4"/>
          <p:cNvSpPr>
            <a:spLocks noGrp="1"/>
          </p:cNvSpPr>
          <p:nvPr>
            <p:ph type="sldNum" sz="quarter" idx="12"/>
          </p:nvPr>
        </p:nvSpPr>
        <p:spPr/>
        <p:txBody>
          <a:bodyPr/>
          <a:lstStyle/>
          <a:p>
            <a:fld id="{172BB277-5B63-44FF-8B55-E9F47E215084}" type="slidenum">
              <a:rPr lang="en-US" smtClean="0"/>
              <a:t>146</a:t>
            </a:fld>
            <a:endParaRPr lang="en-US"/>
          </a:p>
        </p:txBody>
      </p:sp>
    </p:spTree>
    <p:extLst>
      <p:ext uri="{BB962C8B-B14F-4D97-AF65-F5344CB8AC3E}">
        <p14:creationId xmlns:p14="http://schemas.microsoft.com/office/powerpoint/2010/main" val="317031136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73" y="320675"/>
            <a:ext cx="10515600" cy="1325563"/>
          </a:xfrm>
        </p:spPr>
        <p:txBody>
          <a:bodyPr>
            <a:normAutofit fontScale="90000"/>
          </a:bodyPr>
          <a:lstStyle/>
          <a:p>
            <a:r>
              <a:rPr lang="en-US" dirty="0" smtClean="0"/>
              <a:t>Endogenous events: whether something becomes true depends on the aggregate behavior of individuals</a:t>
            </a:r>
            <a:endParaRPr lang="en-US" dirty="0"/>
          </a:p>
        </p:txBody>
      </p:sp>
      <p:sp>
        <p:nvSpPr>
          <p:cNvPr id="3" name="Content Placeholder 2"/>
          <p:cNvSpPr>
            <a:spLocks noGrp="1"/>
          </p:cNvSpPr>
          <p:nvPr>
            <p:ph sz="half" idx="1"/>
          </p:nvPr>
        </p:nvSpPr>
        <p:spPr>
          <a:xfrm>
            <a:off x="755073" y="2187574"/>
            <a:ext cx="5181600" cy="4351338"/>
          </a:xfrm>
        </p:spPr>
        <p:txBody>
          <a:bodyPr>
            <a:normAutofit fontScale="92500" lnSpcReduction="10000"/>
          </a:bodyPr>
          <a:lstStyle/>
          <a:p>
            <a:r>
              <a:rPr lang="en-US" dirty="0" smtClean="0">
                <a:solidFill>
                  <a:srgbClr val="00B0F0"/>
                </a:solidFill>
              </a:rPr>
              <a:t>If everyone thinks that used cars are good, prices will be high, and good used cars will be put on the market</a:t>
            </a:r>
          </a:p>
          <a:p>
            <a:r>
              <a:rPr lang="en-US" dirty="0" smtClean="0">
                <a:solidFill>
                  <a:srgbClr val="00B0F0"/>
                </a:solidFill>
              </a:rPr>
              <a:t>A self fulfilling prophecy? </a:t>
            </a:r>
          </a:p>
          <a:p>
            <a:r>
              <a:rPr lang="en-US" dirty="0" smtClean="0">
                <a:solidFill>
                  <a:srgbClr val="FF0000"/>
                </a:solidFill>
              </a:rPr>
              <a:t>Like network goods? </a:t>
            </a:r>
            <a:endParaRPr lang="en-US" dirty="0">
              <a:solidFill>
                <a:srgbClr val="FF0000"/>
              </a:solidFill>
            </a:endParaRPr>
          </a:p>
        </p:txBody>
      </p:sp>
      <p:sp>
        <p:nvSpPr>
          <p:cNvPr id="4" name="Content Placeholder 3"/>
          <p:cNvSpPr>
            <a:spLocks noGrp="1"/>
          </p:cNvSpPr>
          <p:nvPr>
            <p:ph sz="half" idx="2"/>
          </p:nvPr>
        </p:nvSpPr>
        <p:spPr>
          <a:xfrm>
            <a:off x="6317672" y="1713345"/>
            <a:ext cx="5181600" cy="4351338"/>
          </a:xfrm>
        </p:spPr>
        <p:txBody>
          <a:bodyPr>
            <a:normAutofit fontScale="92500" lnSpcReduction="10000"/>
          </a:bodyPr>
          <a:lstStyle/>
          <a:p>
            <a:r>
              <a:rPr lang="en-US" dirty="0" smtClean="0"/>
              <a:t>Not exactly</a:t>
            </a:r>
          </a:p>
          <a:p>
            <a:r>
              <a:rPr lang="en-US" dirty="0" smtClean="0"/>
              <a:t>Asymmetric Information:</a:t>
            </a:r>
          </a:p>
          <a:p>
            <a:pPr lvl="1"/>
            <a:r>
              <a:rPr lang="en-US" dirty="0" smtClean="0">
                <a:solidFill>
                  <a:srgbClr val="FF0000"/>
                </a:solidFill>
              </a:rPr>
              <a:t>Sellers of used cars know if their car is good or bad</a:t>
            </a:r>
          </a:p>
          <a:p>
            <a:pPr lvl="1"/>
            <a:r>
              <a:rPr lang="en-US" dirty="0" smtClean="0">
                <a:solidFill>
                  <a:srgbClr val="FF0000"/>
                </a:solidFill>
              </a:rPr>
              <a:t>Buyers of used cars don’t</a:t>
            </a:r>
          </a:p>
          <a:p>
            <a:pPr lvl="1"/>
            <a:r>
              <a:rPr lang="en-US" dirty="0" smtClean="0">
                <a:solidFill>
                  <a:srgbClr val="0070C0"/>
                </a:solidFill>
              </a:rPr>
              <a:t>Buyers of insurance know if they are healthy or not</a:t>
            </a:r>
          </a:p>
          <a:p>
            <a:pPr lvl="1"/>
            <a:r>
              <a:rPr lang="en-US" dirty="0" smtClean="0">
                <a:solidFill>
                  <a:srgbClr val="0070C0"/>
                </a:solidFill>
              </a:rPr>
              <a:t>Sellers of insurance don’t really</a:t>
            </a:r>
          </a:p>
          <a:p>
            <a:pPr lvl="1"/>
            <a:r>
              <a:rPr lang="en-US" dirty="0" smtClean="0">
                <a:solidFill>
                  <a:srgbClr val="00B050"/>
                </a:solidFill>
              </a:rPr>
              <a:t>People seeking work know if they are good or not</a:t>
            </a:r>
          </a:p>
          <a:p>
            <a:pPr lvl="1"/>
            <a:r>
              <a:rPr lang="en-US" dirty="0" smtClean="0">
                <a:solidFill>
                  <a:srgbClr val="00B050"/>
                </a:solidFill>
              </a:rPr>
              <a:t>Employers don’t</a:t>
            </a:r>
          </a:p>
          <a:p>
            <a:r>
              <a:rPr lang="en-US" dirty="0" smtClean="0"/>
              <a:t>Market failure is possible</a:t>
            </a:r>
            <a:r>
              <a:rPr lang="en-US" dirty="0" smtClean="0">
                <a:solidFill>
                  <a:srgbClr val="00B050"/>
                </a:solidFill>
              </a:rPr>
              <a:t> </a:t>
            </a:r>
            <a:endParaRPr lang="en-US" dirty="0">
              <a:solidFill>
                <a:srgbClr val="00B050"/>
              </a:solidFill>
            </a:endParaRPr>
          </a:p>
        </p:txBody>
      </p:sp>
      <p:sp>
        <p:nvSpPr>
          <p:cNvPr id="5" name="Slide Number Placeholder 4"/>
          <p:cNvSpPr>
            <a:spLocks noGrp="1"/>
          </p:cNvSpPr>
          <p:nvPr>
            <p:ph type="sldNum" sz="quarter" idx="12"/>
          </p:nvPr>
        </p:nvSpPr>
        <p:spPr/>
        <p:txBody>
          <a:bodyPr/>
          <a:lstStyle/>
          <a:p>
            <a:fld id="{172BB277-5B63-44FF-8B55-E9F47E215084}" type="slidenum">
              <a:rPr lang="en-US" smtClean="0"/>
              <a:t>147</a:t>
            </a:fld>
            <a:endParaRPr lang="en-US"/>
          </a:p>
        </p:txBody>
      </p:sp>
    </p:spTree>
    <p:extLst>
      <p:ext uri="{BB962C8B-B14F-4D97-AF65-F5344CB8AC3E}">
        <p14:creationId xmlns:p14="http://schemas.microsoft.com/office/powerpoint/2010/main" val="129844400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market for lemons</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148</a:t>
            </a:fld>
            <a:endParaRPr lang="en-US"/>
          </a:p>
        </p:txBody>
      </p:sp>
      <p:pic>
        <p:nvPicPr>
          <p:cNvPr id="4098" name="Picture 2" descr="http://www.beliefnet.com/~/media/B4D9C0FC53C94E8BA211B3CD61DCE633.ashx?w=333&amp;h=250&amp;c=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4566444"/>
            <a:ext cx="2784766" cy="20906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encrypted-tbn2.gstatic.com/images?q=tbn:ANd9GcT_IZWQeg0uHj-PjpJvEWtziCCt1PaRemqJZOeRR7x5-U7E0_Mjw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89809"/>
            <a:ext cx="2705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3.gstatic.com/images?q=tbn:ANd9GcRHSkLWZndShOcUixo5A36pJolFQvTQh3At-4bQkf4MNjfzKWZxk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327437" y="1713634"/>
            <a:ext cx="3713307" cy="222798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3.gstatic.com/images?q=tbn:ANd9GcQ8aGHsWzQY23hK0eyIj4NP-KPUGln8fqo4q6XD78nbUaqh5I8VL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77" y="4294909"/>
            <a:ext cx="3502025" cy="203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33950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market for lemons: simple cases</a:t>
            </a:r>
            <a:endParaRPr lang="en-US" dirty="0"/>
          </a:p>
        </p:txBody>
      </p:sp>
      <p:sp>
        <p:nvSpPr>
          <p:cNvPr id="3" name="Content Placeholder 2"/>
          <p:cNvSpPr>
            <a:spLocks noGrp="1"/>
          </p:cNvSpPr>
          <p:nvPr>
            <p:ph sz="half" idx="1"/>
          </p:nvPr>
        </p:nvSpPr>
        <p:spPr/>
        <p:txBody>
          <a:bodyPr>
            <a:normAutofit fontScale="92500"/>
          </a:bodyPr>
          <a:lstStyle/>
          <a:p>
            <a:r>
              <a:rPr lang="en-US" dirty="0" smtClean="0"/>
              <a:t>George </a:t>
            </a:r>
            <a:r>
              <a:rPr lang="en-US" dirty="0" err="1" smtClean="0"/>
              <a:t>Akerlof</a:t>
            </a:r>
            <a:r>
              <a:rPr lang="en-US" dirty="0" smtClean="0"/>
              <a:t>, 2001 “Nobel prize”</a:t>
            </a:r>
          </a:p>
          <a:p>
            <a:r>
              <a:rPr lang="en-US" dirty="0" smtClean="0"/>
              <a:t>Good cars and bad cars</a:t>
            </a:r>
          </a:p>
          <a:p>
            <a:r>
              <a:rPr lang="en-US" dirty="0" smtClean="0">
                <a:solidFill>
                  <a:srgbClr val="00B0F0"/>
                </a:solidFill>
              </a:rPr>
              <a:t>Sellers: Good car = 10, bad car = 4 (minimal reserve prices)</a:t>
            </a:r>
          </a:p>
          <a:p>
            <a:r>
              <a:rPr lang="en-US" dirty="0" smtClean="0">
                <a:solidFill>
                  <a:srgbClr val="00B0F0"/>
                </a:solidFill>
              </a:rPr>
              <a:t>Buyers: Good car = 12, bad car = 6</a:t>
            </a:r>
          </a:p>
          <a:p>
            <a:endParaRPr lang="en-US" dirty="0"/>
          </a:p>
        </p:txBody>
      </p:sp>
      <p:sp>
        <p:nvSpPr>
          <p:cNvPr id="4" name="Content Placeholder 3"/>
          <p:cNvSpPr>
            <a:spLocks noGrp="1"/>
          </p:cNvSpPr>
          <p:nvPr>
            <p:ph sz="half" idx="2"/>
          </p:nvPr>
        </p:nvSpPr>
        <p:spPr/>
        <p:txBody>
          <a:bodyPr>
            <a:normAutofit fontScale="92500"/>
          </a:bodyPr>
          <a:lstStyle/>
          <a:p>
            <a:r>
              <a:rPr lang="en-US" dirty="0" smtClean="0">
                <a:solidFill>
                  <a:srgbClr val="00B0F0"/>
                </a:solidFill>
              </a:rPr>
              <a:t>A g fraction of the used cars are good cars, everyone knows g</a:t>
            </a:r>
          </a:p>
          <a:p>
            <a:r>
              <a:rPr lang="en-US" dirty="0" smtClean="0"/>
              <a:t>Sellers always know if their car is good or bad</a:t>
            </a:r>
          </a:p>
          <a:p>
            <a:r>
              <a:rPr lang="en-US" dirty="0" smtClean="0"/>
              <a:t>There are more buyers than sellers (to push up the price)</a:t>
            </a:r>
          </a:p>
          <a:p>
            <a:r>
              <a:rPr lang="en-US" dirty="0" smtClean="0">
                <a:solidFill>
                  <a:srgbClr val="FF0000"/>
                </a:solidFill>
              </a:rPr>
              <a:t>If everyone knew if a car was good or bad, good cars would be sold for 12, bad cars for 6</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172BB277-5B63-44FF-8B55-E9F47E215084}" type="slidenum">
              <a:rPr lang="en-US" smtClean="0"/>
              <a:t>149</a:t>
            </a:fld>
            <a:endParaRPr lang="en-US"/>
          </a:p>
        </p:txBody>
      </p:sp>
    </p:spTree>
    <p:extLst>
      <p:ext uri="{BB962C8B-B14F-4D97-AF65-F5344CB8AC3E}">
        <p14:creationId xmlns:p14="http://schemas.microsoft.com/office/powerpoint/2010/main" val="1037170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Embeddedness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The </a:t>
            </a:r>
            <a:r>
              <a:rPr lang="en-US" dirty="0" err="1" smtClean="0"/>
              <a:t>embeddedness</a:t>
            </a:r>
            <a:r>
              <a:rPr lang="en-US" dirty="0" smtClean="0"/>
              <a:t> of an edge is the number of common neighbors shared by the endpoints</a:t>
            </a:r>
          </a:p>
          <a:p>
            <a:r>
              <a:rPr lang="en-US" dirty="0" smtClean="0"/>
              <a:t>The </a:t>
            </a:r>
            <a:r>
              <a:rPr lang="en-US" dirty="0" err="1" smtClean="0"/>
              <a:t>embeddedness</a:t>
            </a:r>
            <a:r>
              <a:rPr lang="en-US" dirty="0" smtClean="0"/>
              <a:t> of G-D is zero, the </a:t>
            </a:r>
            <a:r>
              <a:rPr lang="en-US" dirty="0" err="1" smtClean="0"/>
              <a:t>embeddedness</a:t>
            </a:r>
            <a:r>
              <a:rPr lang="en-US" dirty="0" smtClean="0"/>
              <a:t> of </a:t>
            </a:r>
            <a:r>
              <a:rPr lang="en-US" dirty="0"/>
              <a:t>C</a:t>
            </a:r>
            <a:r>
              <a:rPr lang="en-US" dirty="0" smtClean="0"/>
              <a:t>-A is two.</a:t>
            </a:r>
          </a:p>
          <a:p>
            <a:r>
              <a:rPr lang="en-US" dirty="0" smtClean="0"/>
              <a:t>Edges with high </a:t>
            </a:r>
            <a:r>
              <a:rPr lang="en-US" dirty="0" err="1" smtClean="0"/>
              <a:t>embeddedness</a:t>
            </a:r>
            <a:r>
              <a:rPr lang="en-US" dirty="0" smtClean="0"/>
              <a:t> are safe (?)</a:t>
            </a:r>
          </a:p>
          <a:p>
            <a:r>
              <a:rPr lang="en-US" dirty="0" smtClean="0"/>
              <a:t>Edges with low </a:t>
            </a:r>
            <a:r>
              <a:rPr lang="en-US" dirty="0" err="1" smtClean="0"/>
              <a:t>emeddedness</a:t>
            </a:r>
            <a:r>
              <a:rPr lang="en-US" dirty="0" smtClean="0"/>
              <a:t> are risky (?) </a:t>
            </a:r>
          </a:p>
        </p:txBody>
      </p:sp>
      <p:pic>
        <p:nvPicPr>
          <p:cNvPr id="5" name="Picture 4"/>
          <p:cNvPicPr>
            <a:picLocks noChangeAspect="1"/>
          </p:cNvPicPr>
          <p:nvPr/>
        </p:nvPicPr>
        <p:blipFill rotWithShape="1">
          <a:blip r:embed="rId2"/>
          <a:srcRect l="49691"/>
          <a:stretch/>
        </p:blipFill>
        <p:spPr>
          <a:xfrm>
            <a:off x="6721085" y="2180957"/>
            <a:ext cx="4995490" cy="3733706"/>
          </a:xfrm>
          <a:prstGeom prst="rect">
            <a:avLst/>
          </a:prstGeom>
        </p:spPr>
      </p:pic>
      <p:sp>
        <p:nvSpPr>
          <p:cNvPr id="4" name="TextBox 3"/>
          <p:cNvSpPr txBox="1"/>
          <p:nvPr/>
        </p:nvSpPr>
        <p:spPr>
          <a:xfrm>
            <a:off x="6721085" y="343478"/>
            <a:ext cx="4161106" cy="1569660"/>
          </a:xfrm>
          <a:prstGeom prst="rect">
            <a:avLst/>
          </a:prstGeom>
          <a:solidFill>
            <a:srgbClr val="FFFF00"/>
          </a:solidFill>
        </p:spPr>
        <p:txBody>
          <a:bodyPr wrap="square" rtlCol="0">
            <a:spAutoFit/>
          </a:bodyPr>
          <a:lstStyle/>
          <a:p>
            <a:r>
              <a:rPr lang="en-US" sz="2400" dirty="0" smtClean="0">
                <a:solidFill>
                  <a:srgbClr val="FF0000"/>
                </a:solidFill>
              </a:rPr>
              <a:t>If A cheats C, B and D may</a:t>
            </a:r>
          </a:p>
          <a:p>
            <a:r>
              <a:rPr lang="en-US" sz="2400" dirty="0" smtClean="0">
                <a:solidFill>
                  <a:srgbClr val="FF0000"/>
                </a:solidFill>
              </a:rPr>
              <a:t>learn about it.</a:t>
            </a:r>
          </a:p>
          <a:p>
            <a:r>
              <a:rPr lang="en-US" sz="2400" dirty="0" smtClean="0">
                <a:solidFill>
                  <a:srgbClr val="FF0000"/>
                </a:solidFill>
              </a:rPr>
              <a:t>If G cheats D, they have no </a:t>
            </a:r>
          </a:p>
          <a:p>
            <a:r>
              <a:rPr lang="en-US" sz="2400" dirty="0" smtClean="0">
                <a:solidFill>
                  <a:srgbClr val="FF0000"/>
                </a:solidFill>
              </a:rPr>
              <a:t>common friends.</a:t>
            </a:r>
            <a:endParaRPr lang="en-US" sz="2400" dirty="0">
              <a:solidFill>
                <a:srgbClr val="FF0000"/>
              </a:solidFill>
            </a:endParaRPr>
          </a:p>
        </p:txBody>
      </p:sp>
      <p:sp>
        <p:nvSpPr>
          <p:cNvPr id="6" name="Footer Placeholder 5"/>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15</a:t>
            </a:fld>
            <a:endParaRPr lang="en-US"/>
          </a:p>
        </p:txBody>
      </p:sp>
    </p:spTree>
    <p:extLst>
      <p:ext uri="{BB962C8B-B14F-4D97-AF65-F5344CB8AC3E}">
        <p14:creationId xmlns:p14="http://schemas.microsoft.com/office/powerpoint/2010/main" val="391926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market for lemons: simple cases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Good cars and bad cars</a:t>
            </a:r>
          </a:p>
          <a:p>
            <a:r>
              <a:rPr lang="en-US" dirty="0" smtClean="0">
                <a:solidFill>
                  <a:srgbClr val="00B0F0"/>
                </a:solidFill>
              </a:rPr>
              <a:t>Sellers: Good car = 10, bad car = 4 (minimal reserve prices)</a:t>
            </a:r>
          </a:p>
          <a:p>
            <a:r>
              <a:rPr lang="en-US" dirty="0" smtClean="0">
                <a:solidFill>
                  <a:srgbClr val="00B0F0"/>
                </a:solidFill>
              </a:rPr>
              <a:t>Buyers: Good car = 12, bad car = 6</a:t>
            </a:r>
          </a:p>
          <a:p>
            <a:r>
              <a:rPr lang="en-US" dirty="0">
                <a:solidFill>
                  <a:srgbClr val="00B0F0"/>
                </a:solidFill>
              </a:rPr>
              <a:t>A g fraction of the used cars are good cars, everyone knows g</a:t>
            </a:r>
          </a:p>
          <a:p>
            <a:r>
              <a:rPr lang="en-US" dirty="0"/>
              <a:t>Sellers always know if their car is good or bad</a:t>
            </a:r>
          </a:p>
          <a:p>
            <a:r>
              <a:rPr lang="en-US" dirty="0"/>
              <a:t>There are more buyers than sellers (to push up the price)</a:t>
            </a:r>
          </a:p>
          <a:p>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92500" lnSpcReduction="20000"/>
              </a:bodyPr>
              <a:lstStyle/>
              <a:p>
                <a:r>
                  <a:rPr lang="en-US" dirty="0" smtClean="0">
                    <a:solidFill>
                      <a:srgbClr val="FF0000"/>
                    </a:solidFill>
                  </a:rPr>
                  <a:t>Buyers cannot tell good cars apart from bad cars </a:t>
                </a:r>
              </a:p>
              <a:p>
                <a:r>
                  <a:rPr lang="en-US" dirty="0" smtClean="0">
                    <a:solidFill>
                      <a:srgbClr val="00B0F0"/>
                    </a:solidFill>
                  </a:rPr>
                  <a:t>Forget risk (forget log utility – for now)</a:t>
                </a:r>
              </a:p>
              <a:p>
                <a:r>
                  <a:rPr lang="en-US" dirty="0" smtClean="0">
                    <a:solidFill>
                      <a:schemeClr val="tx1"/>
                    </a:solidFill>
                  </a:rPr>
                  <a:t>The fraction of good cars in the set of cars for sale is h</a:t>
                </a:r>
              </a:p>
              <a:p>
                <a:r>
                  <a:rPr lang="en-US" dirty="0" smtClean="0">
                    <a:solidFill>
                      <a:schemeClr val="tx1"/>
                    </a:solidFill>
                  </a:rPr>
                  <a:t>The value a buyer puts on a used car is </a:t>
                </a:r>
                <a14:m>
                  <m:oMath xmlns:m="http://schemas.openxmlformats.org/officeDocument/2006/math">
                    <m:r>
                      <a:rPr lang="en-US" b="0" i="1" smtClean="0">
                        <a:solidFill>
                          <a:schemeClr val="tx1"/>
                        </a:solidFill>
                        <a:latin typeface="Cambria Math" panose="02040503050406030204" pitchFamily="18" charset="0"/>
                      </a:rPr>
                      <m:t>12</m:t>
                    </m:r>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+6</m:t>
                    </m:r>
                    <m:d>
                      <m:dPr>
                        <m:ctrlPr>
                          <a:rPr lang="en-US" b="0" i="1" smtClean="0">
                            <a:solidFill>
                              <a:schemeClr val="tx1"/>
                            </a:solidFill>
                            <a:latin typeface="Cambria Math"/>
                          </a:rPr>
                        </m:ctrlPr>
                      </m:dPr>
                      <m:e>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rPr>
                          <m:t>h</m:t>
                        </m:r>
                      </m:e>
                    </m:d>
                    <m:r>
                      <a:rPr lang="en-US" b="0" i="1" smtClean="0">
                        <a:solidFill>
                          <a:schemeClr val="tx1"/>
                        </a:solidFill>
                        <a:latin typeface="Cambria Math" panose="02040503050406030204" pitchFamily="18" charset="0"/>
                      </a:rPr>
                      <m:t>=6+6</m:t>
                    </m:r>
                    <m:r>
                      <a:rPr lang="en-US" b="0" i="1" smtClean="0">
                        <a:solidFill>
                          <a:schemeClr val="tx1"/>
                        </a:solidFill>
                        <a:latin typeface="Cambria Math" panose="02040503050406030204" pitchFamily="18" charset="0"/>
                      </a:rPr>
                      <m:t>h</m:t>
                    </m:r>
                  </m:oMath>
                </a14:m>
                <a:endParaRPr lang="en-US" dirty="0" smtClean="0">
                  <a:solidFill>
                    <a:schemeClr val="tx1"/>
                  </a:solidFill>
                </a:endParaRPr>
              </a:p>
              <a:p>
                <a:r>
                  <a:rPr lang="en-US" b="1" dirty="0" smtClean="0">
                    <a:solidFill>
                      <a:srgbClr val="FF0000"/>
                    </a:solidFill>
                  </a:rPr>
                  <a:t>To know how much to pay, the buyers need to know h</a:t>
                </a: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0">
                <a:blip r:embed="rId2"/>
                <a:stretch>
                  <a:fillRect l="-1882" t="-3641" r="-200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150</a:t>
            </a:fld>
            <a:endParaRPr lang="en-US"/>
          </a:p>
        </p:txBody>
      </p:sp>
    </p:spTree>
    <p:extLst>
      <p:ext uri="{BB962C8B-B14F-4D97-AF65-F5344CB8AC3E}">
        <p14:creationId xmlns:p14="http://schemas.microsoft.com/office/powerpoint/2010/main" val="283671954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market for lemons: simple cases</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Good cars and bad cars</a:t>
            </a:r>
          </a:p>
          <a:p>
            <a:r>
              <a:rPr lang="en-US" dirty="0" smtClean="0">
                <a:solidFill>
                  <a:srgbClr val="00B0F0"/>
                </a:solidFill>
              </a:rPr>
              <a:t>Sellers: Good car = 10, bad car = 4 (minimal reserve prices)</a:t>
            </a:r>
          </a:p>
          <a:p>
            <a:r>
              <a:rPr lang="en-US" dirty="0" smtClean="0">
                <a:solidFill>
                  <a:srgbClr val="00B0F0"/>
                </a:solidFill>
              </a:rPr>
              <a:t>Buyers: Good car = 12, bad car = 6</a:t>
            </a:r>
          </a:p>
          <a:p>
            <a:r>
              <a:rPr lang="en-US" dirty="0">
                <a:solidFill>
                  <a:srgbClr val="00B0F0"/>
                </a:solidFill>
              </a:rPr>
              <a:t>A g fraction of the used cars are good cars, everyone knows g</a:t>
            </a:r>
          </a:p>
          <a:p>
            <a:r>
              <a:rPr lang="en-US" dirty="0"/>
              <a:t>Sellers always know if their car is good or bad</a:t>
            </a:r>
          </a:p>
          <a:p>
            <a:r>
              <a:rPr lang="en-US" dirty="0"/>
              <a:t>There are more buyers than sellers (to push up the price)</a:t>
            </a:r>
          </a:p>
          <a:p>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85000" lnSpcReduction="10000"/>
              </a:bodyPr>
              <a:lstStyle/>
              <a:p>
                <a:r>
                  <a:rPr lang="en-US" dirty="0" smtClean="0">
                    <a:solidFill>
                      <a:srgbClr val="FF0000"/>
                    </a:solidFill>
                  </a:rPr>
                  <a:t>Buyers cannot tell good cars apart from bad cars </a:t>
                </a:r>
              </a:p>
              <a:p>
                <a:r>
                  <a:rPr lang="en-US" dirty="0" smtClean="0">
                    <a:solidFill>
                      <a:schemeClr val="tx1"/>
                    </a:solidFill>
                  </a:rPr>
                  <a:t>The fraction of good cars in the set of cars for sale is h</a:t>
                </a:r>
              </a:p>
              <a:p>
                <a:r>
                  <a:rPr lang="en-US" dirty="0" smtClean="0">
                    <a:solidFill>
                      <a:schemeClr val="tx1"/>
                    </a:solidFill>
                  </a:rPr>
                  <a:t>The value a buyer puts on a used car is </a:t>
                </a:r>
                <a14:m>
                  <m:oMath xmlns:m="http://schemas.openxmlformats.org/officeDocument/2006/math">
                    <m:r>
                      <a:rPr lang="en-US" b="0" i="1" smtClean="0">
                        <a:solidFill>
                          <a:schemeClr val="tx1"/>
                        </a:solidFill>
                        <a:latin typeface="Cambria Math" panose="02040503050406030204" pitchFamily="18" charset="0"/>
                      </a:rPr>
                      <m:t>12</m:t>
                    </m:r>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+6</m:t>
                    </m:r>
                    <m:d>
                      <m:dPr>
                        <m:ctrlPr>
                          <a:rPr lang="en-US" b="0" i="1" smtClean="0">
                            <a:solidFill>
                              <a:schemeClr val="tx1"/>
                            </a:solidFill>
                            <a:latin typeface="Cambria Math"/>
                          </a:rPr>
                        </m:ctrlPr>
                      </m:dPr>
                      <m:e>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rPr>
                          <m:t>h</m:t>
                        </m:r>
                      </m:e>
                    </m:d>
                    <m:r>
                      <a:rPr lang="en-US" b="0" i="1" smtClean="0">
                        <a:solidFill>
                          <a:schemeClr val="tx1"/>
                        </a:solidFill>
                        <a:latin typeface="Cambria Math" panose="02040503050406030204" pitchFamily="18" charset="0"/>
                      </a:rPr>
                      <m:t>=6+6</m:t>
                    </m:r>
                    <m:r>
                      <a:rPr lang="en-US" b="0" i="1" smtClean="0">
                        <a:solidFill>
                          <a:schemeClr val="tx1"/>
                        </a:solidFill>
                        <a:latin typeface="Cambria Math" panose="02040503050406030204" pitchFamily="18" charset="0"/>
                      </a:rPr>
                      <m:t>h</m:t>
                    </m:r>
                  </m:oMath>
                </a14:m>
                <a:endParaRPr lang="en-US" dirty="0" smtClean="0">
                  <a:solidFill>
                    <a:schemeClr val="tx1"/>
                  </a:solidFill>
                </a:endParaRPr>
              </a:p>
              <a:p>
                <a:r>
                  <a:rPr lang="en-US" b="1" dirty="0" smtClean="0">
                    <a:solidFill>
                      <a:srgbClr val="FF0000"/>
                    </a:solidFill>
                  </a:rPr>
                  <a:t>What is a shared expectation h that is self-fulfilling: if all buyers assume that the fraction of good cars is h then there will be an h fraction of good cars on the Market.</a:t>
                </a:r>
                <a:endParaRPr lang="en-US" b="1" dirty="0">
                  <a:solidFill>
                    <a:srgbClr val="FF0000"/>
                  </a:solidFill>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0">
                <a:blip r:embed="rId2"/>
                <a:stretch>
                  <a:fillRect l="-1647" t="-2661" r="-3647"/>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151</a:t>
            </a:fld>
            <a:endParaRPr lang="en-US"/>
          </a:p>
        </p:txBody>
      </p:sp>
    </p:spTree>
    <p:extLst>
      <p:ext uri="{BB962C8B-B14F-4D97-AF65-F5344CB8AC3E}">
        <p14:creationId xmlns:p14="http://schemas.microsoft.com/office/powerpoint/2010/main" val="233047771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846" y="220142"/>
            <a:ext cx="10515600" cy="1325563"/>
          </a:xfrm>
        </p:spPr>
        <p:txBody>
          <a:bodyPr/>
          <a:lstStyle/>
          <a:p>
            <a:r>
              <a:rPr lang="en-US" dirty="0" smtClean="0"/>
              <a:t>Characterizing the self-fulfilling equilibria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20000"/>
              </a:bodyPr>
              <a:lstStyle/>
              <a:p>
                <a:r>
                  <a:rPr lang="en-US" dirty="0" smtClean="0"/>
                  <a:t>What about g=h? </a:t>
                </a:r>
              </a:p>
              <a:p>
                <a:r>
                  <a:rPr lang="en-US" dirty="0" smtClean="0">
                    <a:solidFill>
                      <a:srgbClr val="00B0F0"/>
                    </a:solidFill>
                  </a:rPr>
                  <a:t>Buyers would be willing to pay 6+6g for a used car</a:t>
                </a:r>
              </a:p>
              <a:p>
                <a:r>
                  <a:rPr lang="en-US" dirty="0" smtClean="0">
                    <a:solidFill>
                      <a:srgbClr val="00B0F0"/>
                    </a:solidFill>
                  </a:rPr>
                  <a:t>A seller with a good car would offer it for sale at price 6+6g provided that </a:t>
                </a:r>
                <a14:m>
                  <m:oMath xmlns:m="http://schemas.openxmlformats.org/officeDocument/2006/math">
                    <m:r>
                      <a:rPr lang="en-US" b="0" i="1" smtClean="0">
                        <a:solidFill>
                          <a:srgbClr val="00B0F0"/>
                        </a:solidFill>
                        <a:latin typeface="Cambria Math" panose="02040503050406030204" pitchFamily="18" charset="0"/>
                      </a:rPr>
                      <m:t>6+6</m:t>
                    </m:r>
                    <m:r>
                      <a:rPr lang="en-US" b="0" i="1" smtClean="0">
                        <a:solidFill>
                          <a:srgbClr val="00B0F0"/>
                        </a:solidFill>
                        <a:latin typeface="Cambria Math" panose="02040503050406030204" pitchFamily="18" charset="0"/>
                      </a:rPr>
                      <m:t>𝑔</m:t>
                    </m:r>
                    <m:r>
                      <a:rPr lang="en-US" b="0" i="1" smtClean="0">
                        <a:solidFill>
                          <a:srgbClr val="00B0F0"/>
                        </a:solidFill>
                        <a:latin typeface="Cambria Math" panose="02040503050406030204" pitchFamily="18" charset="0"/>
                      </a:rPr>
                      <m:t>≥10, </m:t>
                    </m:r>
                    <m:r>
                      <a:rPr lang="en-US" b="0" i="1" smtClean="0">
                        <a:solidFill>
                          <a:srgbClr val="00B0F0"/>
                        </a:solidFill>
                        <a:latin typeface="Cambria Math" panose="02040503050406030204" pitchFamily="18" charset="0"/>
                      </a:rPr>
                      <m:t>𝑜𝑟</m:t>
                    </m:r>
                    <m:r>
                      <a:rPr lang="en-US" b="0" i="1" smtClean="0">
                        <a:solidFill>
                          <a:srgbClr val="00B0F0"/>
                        </a:solidFill>
                        <a:latin typeface="Cambria Math" panose="02040503050406030204" pitchFamily="18" charset="0"/>
                      </a:rPr>
                      <m:t> </m:t>
                    </m:r>
                    <m:r>
                      <a:rPr lang="en-US" b="0" i="1" smtClean="0">
                        <a:solidFill>
                          <a:srgbClr val="00B0F0"/>
                        </a:solidFill>
                        <a:latin typeface="Cambria Math" panose="02040503050406030204" pitchFamily="18" charset="0"/>
                      </a:rPr>
                      <m:t>𝑔</m:t>
                    </m:r>
                    <m:r>
                      <a:rPr lang="en-US" b="0" i="1" smtClean="0">
                        <a:solidFill>
                          <a:srgbClr val="00B0F0"/>
                        </a:solidFill>
                        <a:latin typeface="Cambria Math" panose="02040503050406030204" pitchFamily="18" charset="0"/>
                      </a:rPr>
                      <m:t>≥</m:t>
                    </m:r>
                    <m:f>
                      <m:fPr>
                        <m:ctrlPr>
                          <a:rPr lang="en-US" b="0" i="1" smtClean="0">
                            <a:solidFill>
                              <a:srgbClr val="00B0F0"/>
                            </a:solidFill>
                            <a:latin typeface="Cambria Math"/>
                          </a:rPr>
                        </m:ctrlPr>
                      </m:fPr>
                      <m:num>
                        <m:r>
                          <a:rPr lang="en-US" b="0" i="1" smtClean="0">
                            <a:solidFill>
                              <a:srgbClr val="00B0F0"/>
                            </a:solidFill>
                            <a:latin typeface="Cambria Math" panose="02040503050406030204" pitchFamily="18" charset="0"/>
                          </a:rPr>
                          <m:t>2</m:t>
                        </m:r>
                      </m:num>
                      <m:den>
                        <m:r>
                          <a:rPr lang="en-US" b="0" i="1" smtClean="0">
                            <a:solidFill>
                              <a:srgbClr val="00B0F0"/>
                            </a:solidFill>
                            <a:latin typeface="Cambria Math" panose="02040503050406030204" pitchFamily="18" charset="0"/>
                          </a:rPr>
                          <m:t>3</m:t>
                        </m:r>
                      </m:den>
                    </m:f>
                    <m:r>
                      <a:rPr lang="en-US" b="0" i="1" smtClean="0">
                        <a:solidFill>
                          <a:srgbClr val="00B0F0"/>
                        </a:solidFill>
                        <a:latin typeface="Cambria Math" panose="02040503050406030204" pitchFamily="18" charset="0"/>
                      </a:rPr>
                      <m:t>.</m:t>
                    </m:r>
                  </m:oMath>
                </a14:m>
                <a:endParaRPr lang="en-US" dirty="0" smtClean="0">
                  <a:solidFill>
                    <a:srgbClr val="00B0F0"/>
                  </a:solidFill>
                </a:endParaRPr>
              </a:p>
              <a:p>
                <a:r>
                  <a:rPr lang="en-US" dirty="0" smtClean="0">
                    <a:solidFill>
                      <a:srgbClr val="00B0F0"/>
                    </a:solidFill>
                  </a:rPr>
                  <a:t>If a seller with a good car offers it for sale, so will a seller with a bad car</a:t>
                </a:r>
                <a:endParaRPr lang="en-US" dirty="0">
                  <a:solidFill>
                    <a:srgbClr val="00B0F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1882" t="-3641" r="-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30636" y="1339044"/>
                <a:ext cx="5181600" cy="4351338"/>
              </a:xfrm>
            </p:spPr>
            <p:txBody>
              <a:bodyPr>
                <a:normAutofit fontScale="92500" lnSpcReduction="20000"/>
              </a:bodyPr>
              <a:lstStyle/>
              <a:p>
                <a:r>
                  <a:rPr lang="en-US" dirty="0" smtClean="0">
                    <a:solidFill>
                      <a:srgbClr val="FF0000"/>
                    </a:solidFill>
                  </a:rPr>
                  <a:t>What if </a:t>
                </a:r>
                <a14:m>
                  <m:oMath xmlns:m="http://schemas.openxmlformats.org/officeDocument/2006/math">
                    <m:r>
                      <a:rPr lang="en-US" b="0" i="1" smtClean="0">
                        <a:solidFill>
                          <a:srgbClr val="FF0000"/>
                        </a:solidFill>
                        <a:latin typeface="Cambria Math" panose="02040503050406030204" pitchFamily="18" charset="0"/>
                      </a:rPr>
                      <m:t>𝑔</m:t>
                    </m:r>
                    <m:r>
                      <a:rPr lang="en-US" b="0" i="1" smtClean="0">
                        <a:solidFill>
                          <a:srgbClr val="FF0000"/>
                        </a:solidFill>
                        <a:latin typeface="Cambria Math" panose="02040503050406030204" pitchFamily="18" charset="0"/>
                      </a:rPr>
                      <m:t>&lt;</m:t>
                    </m:r>
                    <m:f>
                      <m:fPr>
                        <m:ctrlPr>
                          <a:rPr lang="en-US" b="0" i="1" smtClean="0">
                            <a:solidFill>
                              <a:srgbClr val="FF0000"/>
                            </a:solidFill>
                            <a:latin typeface="Cambria Math"/>
                          </a:rPr>
                        </m:ctrlPr>
                      </m:fPr>
                      <m:num>
                        <m:r>
                          <a:rPr lang="en-US" b="0" i="1" smtClean="0">
                            <a:solidFill>
                              <a:srgbClr val="FF0000"/>
                            </a:solidFill>
                            <a:latin typeface="Cambria Math" panose="02040503050406030204" pitchFamily="18" charset="0"/>
                          </a:rPr>
                          <m:t>2</m:t>
                        </m:r>
                      </m:num>
                      <m:den>
                        <m:r>
                          <a:rPr lang="en-US" b="0" i="1" smtClean="0">
                            <a:solidFill>
                              <a:srgbClr val="FF0000"/>
                            </a:solidFill>
                            <a:latin typeface="Cambria Math" panose="02040503050406030204" pitchFamily="18" charset="0"/>
                          </a:rPr>
                          <m:t>3</m:t>
                        </m:r>
                      </m:den>
                    </m:f>
                    <m:r>
                      <a:rPr lang="en-US" b="0" i="1" smtClean="0">
                        <a:solidFill>
                          <a:srgbClr val="FF0000"/>
                        </a:solidFill>
                        <a:latin typeface="Cambria Math" panose="02040503050406030204" pitchFamily="18" charset="0"/>
                      </a:rPr>
                      <m:t>?</m:t>
                    </m:r>
                  </m:oMath>
                </a14:m>
                <a:endParaRPr lang="en-US" dirty="0" smtClean="0">
                  <a:solidFill>
                    <a:srgbClr val="FF0000"/>
                  </a:solidFill>
                </a:endParaRPr>
              </a:p>
              <a:p>
                <a:r>
                  <a:rPr lang="en-US" dirty="0" smtClean="0">
                    <a:solidFill>
                      <a:srgbClr val="FF0000"/>
                    </a:solidFill>
                  </a:rPr>
                  <a:t>The buyers will be willing to pay 6+6g &lt; 10</a:t>
                </a:r>
              </a:p>
              <a:p>
                <a:r>
                  <a:rPr lang="en-US" dirty="0" smtClean="0">
                    <a:solidFill>
                      <a:srgbClr val="FF0000"/>
                    </a:solidFill>
                  </a:rPr>
                  <a:t>Owners of good cars will not be willing to sell at 10</a:t>
                </a:r>
              </a:p>
              <a:p>
                <a:r>
                  <a:rPr lang="en-US" dirty="0" smtClean="0">
                    <a:solidFill>
                      <a:srgbClr val="FF0000"/>
                    </a:solidFill>
                  </a:rPr>
                  <a:t>The fraction of good cars goes down to zero (in this simple setting) </a:t>
                </a:r>
              </a:p>
              <a:p>
                <a:r>
                  <a:rPr lang="en-US" dirty="0" smtClean="0">
                    <a:solidFill>
                      <a:srgbClr val="FF0000"/>
                    </a:solidFill>
                  </a:rPr>
                  <a:t>For any g, there is a self fulfilling expectations equilibrium with h=0, only bad cars are sold</a:t>
                </a:r>
                <a:endParaRPr lang="en-US" dirty="0">
                  <a:solidFill>
                    <a:srgbClr val="FF0000"/>
                  </a:solidFill>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30636" y="1339044"/>
                <a:ext cx="5181600" cy="4351338"/>
              </a:xfrm>
              <a:blipFill rotWithShape="0">
                <a:blip r:embed="rId3"/>
                <a:stretch>
                  <a:fillRect l="-1882" t="-2384" r="-3647"/>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152</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890846" y="5912371"/>
                <a:ext cx="9953687" cy="529184"/>
              </a:xfrm>
              <a:prstGeom prst="rect">
                <a:avLst/>
              </a:prstGeom>
              <a:noFill/>
            </p:spPr>
            <p:txBody>
              <a:bodyPr wrap="none" rtlCol="0">
                <a:spAutoFit/>
              </a:bodyPr>
              <a:lstStyle/>
              <a:p>
                <a:r>
                  <a:rPr lang="en-US" sz="2000" dirty="0" smtClean="0">
                    <a:solidFill>
                      <a:srgbClr val="00B050"/>
                    </a:solidFill>
                  </a:rPr>
                  <a:t>If </a:t>
                </a:r>
                <a14:m>
                  <m:oMath xmlns:m="http://schemas.openxmlformats.org/officeDocument/2006/math">
                    <m:r>
                      <a:rPr lang="en-US" sz="2000" b="0" i="1" smtClean="0">
                        <a:solidFill>
                          <a:srgbClr val="00B050"/>
                        </a:solidFill>
                        <a:latin typeface="Cambria Math" panose="02040503050406030204" pitchFamily="18" charset="0"/>
                      </a:rPr>
                      <m:t>𝑔</m:t>
                    </m:r>
                    <m:r>
                      <a:rPr lang="en-US" sz="2000" b="0" i="1" smtClean="0">
                        <a:solidFill>
                          <a:srgbClr val="00B050"/>
                        </a:solidFill>
                        <a:latin typeface="Cambria Math" panose="02040503050406030204" pitchFamily="18" charset="0"/>
                      </a:rPr>
                      <m:t>≥</m:t>
                    </m:r>
                    <m:f>
                      <m:fPr>
                        <m:ctrlPr>
                          <a:rPr lang="en-US" sz="2000" b="0" i="1" smtClean="0">
                            <a:solidFill>
                              <a:srgbClr val="00B050"/>
                            </a:solidFill>
                            <a:latin typeface="Cambria Math"/>
                          </a:rPr>
                        </m:ctrlPr>
                      </m:fPr>
                      <m:num>
                        <m:r>
                          <a:rPr lang="en-US" sz="2000" b="0" i="1" smtClean="0">
                            <a:solidFill>
                              <a:srgbClr val="00B050"/>
                            </a:solidFill>
                            <a:latin typeface="Cambria Math" panose="02040503050406030204" pitchFamily="18" charset="0"/>
                          </a:rPr>
                          <m:t>2</m:t>
                        </m:r>
                      </m:num>
                      <m:den>
                        <m:r>
                          <a:rPr lang="en-US" sz="2000" b="0" i="1" smtClean="0">
                            <a:solidFill>
                              <a:srgbClr val="00B050"/>
                            </a:solidFill>
                            <a:latin typeface="Cambria Math" panose="02040503050406030204" pitchFamily="18" charset="0"/>
                          </a:rPr>
                          <m:t>3</m:t>
                        </m:r>
                      </m:den>
                    </m:f>
                  </m:oMath>
                </a14:m>
                <a:r>
                  <a:rPr lang="en-US" sz="2000" dirty="0" smtClean="0">
                    <a:solidFill>
                      <a:srgbClr val="00B050"/>
                    </a:solidFill>
                  </a:rPr>
                  <a:t> there are two self fulfilling equilibria, for </a:t>
                </a:r>
                <a14:m>
                  <m:oMath xmlns:m="http://schemas.openxmlformats.org/officeDocument/2006/math">
                    <m:r>
                      <a:rPr lang="en-US" sz="2000" b="0" i="1" smtClean="0">
                        <a:solidFill>
                          <a:srgbClr val="00B050"/>
                        </a:solidFill>
                        <a:latin typeface="Cambria Math" panose="02040503050406030204" pitchFamily="18" charset="0"/>
                      </a:rPr>
                      <m:t>𝑔</m:t>
                    </m:r>
                    <m:r>
                      <a:rPr lang="en-US" sz="2000" b="0" i="1" smtClean="0">
                        <a:solidFill>
                          <a:srgbClr val="00B050"/>
                        </a:solidFill>
                        <a:latin typeface="Cambria Math" panose="02040503050406030204" pitchFamily="18" charset="0"/>
                      </a:rPr>
                      <m:t>&lt;</m:t>
                    </m:r>
                    <m:f>
                      <m:fPr>
                        <m:ctrlPr>
                          <a:rPr lang="en-US" sz="2000" b="0" i="1" smtClean="0">
                            <a:solidFill>
                              <a:srgbClr val="00B050"/>
                            </a:solidFill>
                            <a:latin typeface="Cambria Math"/>
                          </a:rPr>
                        </m:ctrlPr>
                      </m:fPr>
                      <m:num>
                        <m:r>
                          <a:rPr lang="en-US" sz="2000" b="0" i="1" smtClean="0">
                            <a:solidFill>
                              <a:srgbClr val="00B050"/>
                            </a:solidFill>
                            <a:latin typeface="Cambria Math" panose="02040503050406030204" pitchFamily="18" charset="0"/>
                          </a:rPr>
                          <m:t>2</m:t>
                        </m:r>
                      </m:num>
                      <m:den>
                        <m:r>
                          <a:rPr lang="en-US" sz="2000" b="0" i="1" smtClean="0">
                            <a:solidFill>
                              <a:srgbClr val="00B050"/>
                            </a:solidFill>
                            <a:latin typeface="Cambria Math" panose="02040503050406030204" pitchFamily="18" charset="0"/>
                          </a:rPr>
                          <m:t>3</m:t>
                        </m:r>
                      </m:den>
                    </m:f>
                  </m:oMath>
                </a14:m>
                <a:r>
                  <a:rPr lang="en-US" sz="2000" dirty="0" smtClean="0">
                    <a:solidFill>
                      <a:srgbClr val="00B050"/>
                    </a:solidFill>
                  </a:rPr>
                  <a:t> only bad cars can be sold</a:t>
                </a:r>
                <a:endParaRPr lang="en-US" sz="2000" dirty="0">
                  <a:solidFill>
                    <a:srgbClr val="00B05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90846" y="5912371"/>
                <a:ext cx="9953687" cy="529184"/>
              </a:xfrm>
              <a:prstGeom prst="rect">
                <a:avLst/>
              </a:prstGeom>
              <a:blipFill rotWithShape="0">
                <a:blip r:embed="rId4"/>
                <a:stretch>
                  <a:fillRect l="-612" b="-6897"/>
                </a:stretch>
              </a:blipFill>
            </p:spPr>
            <p:txBody>
              <a:bodyPr/>
              <a:lstStyle/>
              <a:p>
                <a:r>
                  <a:rPr lang="en-US">
                    <a:noFill/>
                  </a:rPr>
                  <a:t> </a:t>
                </a:r>
              </a:p>
            </p:txBody>
          </p:sp>
        </mc:Fallback>
      </mc:AlternateContent>
    </p:spTree>
    <p:extLst>
      <p:ext uri="{BB962C8B-B14F-4D97-AF65-F5344CB8AC3E}">
        <p14:creationId xmlns:p14="http://schemas.microsoft.com/office/powerpoint/2010/main" val="290687349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market failure</a:t>
            </a:r>
            <a:endParaRPr lang="en-US" dirty="0"/>
          </a:p>
        </p:txBody>
      </p:sp>
      <p:sp>
        <p:nvSpPr>
          <p:cNvPr id="3" name="Content Placeholder 2"/>
          <p:cNvSpPr>
            <a:spLocks noGrp="1"/>
          </p:cNvSpPr>
          <p:nvPr>
            <p:ph sz="half" idx="1"/>
          </p:nvPr>
        </p:nvSpPr>
        <p:spPr/>
        <p:txBody>
          <a:bodyPr>
            <a:normAutofit/>
          </a:bodyPr>
          <a:lstStyle/>
          <a:p>
            <a:r>
              <a:rPr lang="en-US" dirty="0" smtClean="0"/>
              <a:t>Used cars</a:t>
            </a:r>
            <a:r>
              <a:rPr lang="en-US" dirty="0" smtClean="0">
                <a:solidFill>
                  <a:srgbClr val="00B0F0"/>
                </a:solidFill>
              </a:rPr>
              <a:t>: Good, Bad, Lemons, 1/3 of each type</a:t>
            </a:r>
          </a:p>
          <a:p>
            <a:r>
              <a:rPr lang="en-US" dirty="0" smtClean="0"/>
              <a:t>Value for sellers:</a:t>
            </a:r>
          </a:p>
          <a:p>
            <a:pPr lvl="1"/>
            <a:r>
              <a:rPr lang="en-US" dirty="0" smtClean="0">
                <a:solidFill>
                  <a:srgbClr val="00B0F0"/>
                </a:solidFill>
              </a:rPr>
              <a:t>Good: 10</a:t>
            </a:r>
          </a:p>
          <a:p>
            <a:pPr lvl="1"/>
            <a:r>
              <a:rPr lang="en-US" dirty="0" smtClean="0">
                <a:solidFill>
                  <a:srgbClr val="00B0F0"/>
                </a:solidFill>
              </a:rPr>
              <a:t>Bad: 4</a:t>
            </a:r>
          </a:p>
          <a:p>
            <a:pPr lvl="1"/>
            <a:r>
              <a:rPr lang="en-US" dirty="0" smtClean="0">
                <a:solidFill>
                  <a:srgbClr val="00B0F0"/>
                </a:solidFill>
              </a:rPr>
              <a:t>Lemons: 0</a:t>
            </a:r>
          </a:p>
          <a:p>
            <a:r>
              <a:rPr lang="en-US" dirty="0" smtClean="0"/>
              <a:t>Value for buyers: </a:t>
            </a:r>
          </a:p>
          <a:p>
            <a:pPr lvl="1"/>
            <a:r>
              <a:rPr lang="en-US" dirty="0" smtClean="0">
                <a:solidFill>
                  <a:srgbClr val="00B0F0"/>
                </a:solidFill>
              </a:rPr>
              <a:t>Good: 12</a:t>
            </a:r>
          </a:p>
          <a:p>
            <a:pPr lvl="1"/>
            <a:r>
              <a:rPr lang="en-US" dirty="0" smtClean="0">
                <a:solidFill>
                  <a:srgbClr val="00B0F0"/>
                </a:solidFill>
              </a:rPr>
              <a:t>Bad: 6</a:t>
            </a:r>
          </a:p>
          <a:p>
            <a:pPr lvl="1"/>
            <a:r>
              <a:rPr lang="en-US" dirty="0" smtClean="0">
                <a:solidFill>
                  <a:srgbClr val="00B0F0"/>
                </a:solidFill>
              </a:rPr>
              <a:t>Lemons: 0</a:t>
            </a:r>
          </a:p>
        </p:txBody>
      </p:sp>
      <p:sp>
        <p:nvSpPr>
          <p:cNvPr id="4" name="Content Placeholder 3"/>
          <p:cNvSpPr>
            <a:spLocks noGrp="1"/>
          </p:cNvSpPr>
          <p:nvPr>
            <p:ph sz="half" idx="2"/>
          </p:nvPr>
        </p:nvSpPr>
        <p:spPr/>
        <p:txBody>
          <a:bodyPr>
            <a:normAutofit/>
          </a:bodyPr>
          <a:lstStyle/>
          <a:p>
            <a:r>
              <a:rPr lang="en-US" dirty="0" smtClean="0"/>
              <a:t>More buyers than used cars</a:t>
            </a:r>
          </a:p>
          <a:p>
            <a:r>
              <a:rPr lang="en-US" dirty="0" smtClean="0"/>
              <a:t>If complete information – good cars would be sold at 12, bad at 6, Lemons would not be sold</a:t>
            </a:r>
          </a:p>
          <a:p>
            <a:r>
              <a:rPr lang="en-US" dirty="0" smtClean="0"/>
              <a:t>What self fulfilling expectations equilibria exist? </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153</a:t>
            </a:fld>
            <a:endParaRPr lang="en-US"/>
          </a:p>
        </p:txBody>
      </p:sp>
    </p:spTree>
    <p:extLst>
      <p:ext uri="{BB962C8B-B14F-4D97-AF65-F5344CB8AC3E}">
        <p14:creationId xmlns:p14="http://schemas.microsoft.com/office/powerpoint/2010/main" val="6824257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9" y="119062"/>
            <a:ext cx="10515600" cy="1325563"/>
          </a:xfrm>
        </p:spPr>
        <p:txBody>
          <a:bodyPr/>
          <a:lstStyle/>
          <a:p>
            <a:r>
              <a:rPr lang="en-US" dirty="0" smtClean="0"/>
              <a:t>Three options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741218" y="1444625"/>
                <a:ext cx="5181600" cy="4351338"/>
              </a:xfrm>
            </p:spPr>
            <p:txBody>
              <a:bodyPr/>
              <a:lstStyle/>
              <a:p>
                <a:r>
                  <a:rPr lang="en-US" dirty="0" smtClean="0"/>
                  <a:t>All cars are for sale</a:t>
                </a:r>
              </a:p>
              <a:p>
                <a:pPr lvl="1"/>
                <a:r>
                  <a:rPr lang="en-US" dirty="0" smtClean="0">
                    <a:solidFill>
                      <a:srgbClr val="00B0F0"/>
                    </a:solidFill>
                  </a:rPr>
                  <a:t>Expected value of car to buyer </a:t>
                </a:r>
                <a14:m>
                  <m:oMath xmlns:m="http://schemas.openxmlformats.org/officeDocument/2006/math">
                    <m:f>
                      <m:fPr>
                        <m:ctrlPr>
                          <a:rPr lang="en-US" b="0" i="1" smtClean="0">
                            <a:solidFill>
                              <a:srgbClr val="00B0F0"/>
                            </a:solidFill>
                            <a:latin typeface="Cambria Math"/>
                          </a:rPr>
                        </m:ctrlPr>
                      </m:fPr>
                      <m:num>
                        <m:r>
                          <a:rPr lang="en-US" b="0" i="1" smtClean="0">
                            <a:solidFill>
                              <a:srgbClr val="00B0F0"/>
                            </a:solidFill>
                            <a:latin typeface="Cambria Math" panose="02040503050406030204" pitchFamily="18" charset="0"/>
                          </a:rPr>
                          <m:t>12+6+0</m:t>
                        </m:r>
                      </m:num>
                      <m:den>
                        <m:r>
                          <a:rPr lang="en-US" b="0" i="1" smtClean="0">
                            <a:solidFill>
                              <a:srgbClr val="00B0F0"/>
                            </a:solidFill>
                            <a:latin typeface="Cambria Math" panose="02040503050406030204" pitchFamily="18" charset="0"/>
                          </a:rPr>
                          <m:t>3</m:t>
                        </m:r>
                      </m:den>
                    </m:f>
                    <m:r>
                      <a:rPr lang="en-US" b="0" i="1" smtClean="0">
                        <a:solidFill>
                          <a:srgbClr val="00B0F0"/>
                        </a:solidFill>
                        <a:latin typeface="Cambria Math" panose="02040503050406030204" pitchFamily="18" charset="0"/>
                      </a:rPr>
                      <m:t>=6</m:t>
                    </m:r>
                  </m:oMath>
                </a14:m>
                <a:endParaRPr lang="en-US" dirty="0" smtClean="0">
                  <a:solidFill>
                    <a:srgbClr val="00B0F0"/>
                  </a:solidFill>
                </a:endParaRPr>
              </a:p>
              <a:p>
                <a:r>
                  <a:rPr lang="en-US" dirty="0" smtClean="0"/>
                  <a:t>Only bad cars and lemons are for sale</a:t>
                </a:r>
              </a:p>
              <a:p>
                <a:pPr lvl="1"/>
                <a:r>
                  <a:rPr lang="en-US" dirty="0" smtClean="0">
                    <a:solidFill>
                      <a:srgbClr val="00B0F0"/>
                    </a:solidFill>
                  </a:rPr>
                  <a:t>Expected value of car to buyer </a:t>
                </a:r>
                <a14:m>
                  <m:oMath xmlns:m="http://schemas.openxmlformats.org/officeDocument/2006/math">
                    <m:f>
                      <m:fPr>
                        <m:ctrlPr>
                          <a:rPr lang="en-US" b="0" i="1" smtClean="0">
                            <a:solidFill>
                              <a:srgbClr val="00B0F0"/>
                            </a:solidFill>
                            <a:latin typeface="Cambria Math"/>
                          </a:rPr>
                        </m:ctrlPr>
                      </m:fPr>
                      <m:num>
                        <m:r>
                          <a:rPr lang="en-US" b="0" i="1" smtClean="0">
                            <a:solidFill>
                              <a:srgbClr val="00B0F0"/>
                            </a:solidFill>
                            <a:latin typeface="Cambria Math" panose="02040503050406030204" pitchFamily="18" charset="0"/>
                          </a:rPr>
                          <m:t>6+0</m:t>
                        </m:r>
                      </m:num>
                      <m:den>
                        <m:r>
                          <a:rPr lang="en-US" b="0" i="1" smtClean="0">
                            <a:solidFill>
                              <a:srgbClr val="00B0F0"/>
                            </a:solidFill>
                            <a:latin typeface="Cambria Math" panose="02040503050406030204" pitchFamily="18" charset="0"/>
                          </a:rPr>
                          <m:t>3</m:t>
                        </m:r>
                      </m:den>
                    </m:f>
                    <m:r>
                      <a:rPr lang="en-US" b="0" i="1" smtClean="0">
                        <a:solidFill>
                          <a:srgbClr val="00B0F0"/>
                        </a:solidFill>
                        <a:latin typeface="Cambria Math" panose="02040503050406030204" pitchFamily="18" charset="0"/>
                      </a:rPr>
                      <m:t>=2</m:t>
                    </m:r>
                  </m:oMath>
                </a14:m>
                <a:endParaRPr lang="en-US" dirty="0" smtClean="0">
                  <a:solidFill>
                    <a:srgbClr val="00B0F0"/>
                  </a:solidFill>
                </a:endParaRPr>
              </a:p>
              <a:p>
                <a:r>
                  <a:rPr lang="en-US" dirty="0" smtClean="0"/>
                  <a:t>Only lemons are for sale – complete market failure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741218" y="1444625"/>
                <a:ext cx="5181600" cy="4351338"/>
              </a:xfrm>
              <a:blipFill rotWithShape="0">
                <a:blip r:embed="rId2"/>
                <a:stretch>
                  <a:fillRect l="-2118" t="-2521"/>
                </a:stretch>
              </a:blipFill>
            </p:spPr>
            <p:txBody>
              <a:bodyPr/>
              <a:lstStyle/>
              <a:p>
                <a:r>
                  <a:rPr lang="en-US">
                    <a:noFill/>
                  </a:rPr>
                  <a:t> </a:t>
                </a:r>
              </a:p>
            </p:txBody>
          </p:sp>
        </mc:Fallback>
      </mc:AlternateContent>
      <p:sp>
        <p:nvSpPr>
          <p:cNvPr id="4" name="Content Placeholder 3"/>
          <p:cNvSpPr>
            <a:spLocks noGrp="1"/>
          </p:cNvSpPr>
          <p:nvPr>
            <p:ph sz="half" idx="2"/>
          </p:nvPr>
        </p:nvSpPr>
        <p:spPr>
          <a:xfrm>
            <a:off x="6019800" y="1444625"/>
            <a:ext cx="5181600" cy="4351338"/>
          </a:xfrm>
        </p:spPr>
        <p:txBody>
          <a:bodyPr/>
          <a:lstStyle/>
          <a:p>
            <a:r>
              <a:rPr lang="en-US" dirty="0" smtClean="0">
                <a:solidFill>
                  <a:srgbClr val="00B0F0"/>
                </a:solidFill>
              </a:rPr>
              <a:t>If buyers offer 6 (or less) no seller with a good car will sell</a:t>
            </a:r>
          </a:p>
          <a:p>
            <a:r>
              <a:rPr lang="en-US" dirty="0" smtClean="0">
                <a:solidFill>
                  <a:srgbClr val="00B0F0"/>
                </a:solidFill>
              </a:rPr>
              <a:t>If buyers offer 2 (or less) no seller with a bad car will sell</a:t>
            </a:r>
          </a:p>
          <a:p>
            <a:r>
              <a:rPr lang="en-US" dirty="0" smtClean="0"/>
              <a:t>Only other option: lemons sold at zero</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154</a:t>
            </a:fld>
            <a:endParaRPr lang="en-US"/>
          </a:p>
        </p:txBody>
      </p:sp>
      <p:sp>
        <p:nvSpPr>
          <p:cNvPr id="6" name="TextBox 5"/>
          <p:cNvSpPr txBox="1"/>
          <p:nvPr/>
        </p:nvSpPr>
        <p:spPr>
          <a:xfrm>
            <a:off x="380999" y="5554138"/>
            <a:ext cx="11748729" cy="830997"/>
          </a:xfrm>
          <a:prstGeom prst="rect">
            <a:avLst/>
          </a:prstGeom>
          <a:noFill/>
        </p:spPr>
        <p:txBody>
          <a:bodyPr wrap="none" rtlCol="0">
            <a:spAutoFit/>
          </a:bodyPr>
          <a:lstStyle/>
          <a:p>
            <a:r>
              <a:rPr lang="en-US" sz="2400" dirty="0" smtClean="0">
                <a:solidFill>
                  <a:srgbClr val="FF0000"/>
                </a:solidFill>
              </a:rPr>
              <a:t>“It is possible to have the bad driving out the not-so-bad driving out the medium</a:t>
            </a:r>
          </a:p>
          <a:p>
            <a:r>
              <a:rPr lang="en-US" sz="2400" dirty="0" smtClean="0">
                <a:solidFill>
                  <a:srgbClr val="FF0000"/>
                </a:solidFill>
              </a:rPr>
              <a:t>driving out the not-so-good driving out the good” - </a:t>
            </a:r>
            <a:r>
              <a:rPr lang="en-US" sz="2400" dirty="0" err="1" smtClean="0">
                <a:solidFill>
                  <a:srgbClr val="FF0000"/>
                </a:solidFill>
              </a:rPr>
              <a:t>Akerlof</a:t>
            </a:r>
            <a:endParaRPr lang="en-US" dirty="0">
              <a:solidFill>
                <a:srgbClr val="FF0000"/>
              </a:solidFill>
            </a:endParaRPr>
          </a:p>
        </p:txBody>
      </p:sp>
    </p:spTree>
    <p:extLst>
      <p:ext uri="{BB962C8B-B14F-4D97-AF65-F5344CB8AC3E}">
        <p14:creationId xmlns:p14="http://schemas.microsoft.com/office/powerpoint/2010/main" val="26678438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features of example</a:t>
            </a:r>
            <a:endParaRPr lang="en-US" dirty="0"/>
          </a:p>
        </p:txBody>
      </p:sp>
      <p:sp>
        <p:nvSpPr>
          <p:cNvPr id="3" name="Content Placeholder 2"/>
          <p:cNvSpPr>
            <a:spLocks noGrp="1"/>
          </p:cNvSpPr>
          <p:nvPr>
            <p:ph sz="half" idx="1"/>
          </p:nvPr>
        </p:nvSpPr>
        <p:spPr>
          <a:xfrm>
            <a:off x="838199" y="1825625"/>
            <a:ext cx="10259291" cy="4351338"/>
          </a:xfrm>
        </p:spPr>
        <p:txBody>
          <a:bodyPr/>
          <a:lstStyle/>
          <a:p>
            <a:r>
              <a:rPr lang="en-US" dirty="0" smtClean="0">
                <a:solidFill>
                  <a:srgbClr val="00B0F0"/>
                </a:solidFill>
              </a:rPr>
              <a:t>Items for sale have varying qualities</a:t>
            </a:r>
          </a:p>
          <a:p>
            <a:r>
              <a:rPr lang="en-US" dirty="0" smtClean="0">
                <a:solidFill>
                  <a:srgbClr val="00B0F0"/>
                </a:solidFill>
              </a:rPr>
              <a:t>For any level of quality, the buyers value the item at least as much as the sellers, so with complete information, the market would transfer items from sellers to buyers</a:t>
            </a:r>
          </a:p>
          <a:p>
            <a:r>
              <a:rPr lang="en-US" dirty="0" smtClean="0">
                <a:solidFill>
                  <a:srgbClr val="00B0F0"/>
                </a:solidFill>
              </a:rPr>
              <a:t>There is asymmetric information about the quality of the items</a:t>
            </a:r>
          </a:p>
          <a:p>
            <a:r>
              <a:rPr lang="en-US" dirty="0" smtClean="0">
                <a:solidFill>
                  <a:srgbClr val="00B0F0"/>
                </a:solidFill>
              </a:rPr>
              <a:t>Because of the asymmetric information, items must be sold at the same price, and sellers will put their items up for sale only if they value them below the </a:t>
            </a:r>
            <a:r>
              <a:rPr lang="en-US" smtClean="0">
                <a:solidFill>
                  <a:srgbClr val="00B0F0"/>
                </a:solidFill>
              </a:rPr>
              <a:t>uniform price</a:t>
            </a:r>
            <a:endParaRPr lang="en-US" dirty="0">
              <a:solidFill>
                <a:srgbClr val="00B0F0"/>
              </a:solidFill>
            </a:endParaRPr>
          </a:p>
        </p:txBody>
      </p:sp>
      <p:sp>
        <p:nvSpPr>
          <p:cNvPr id="5" name="Slide Number Placeholder 4"/>
          <p:cNvSpPr>
            <a:spLocks noGrp="1"/>
          </p:cNvSpPr>
          <p:nvPr>
            <p:ph type="sldNum" sz="quarter" idx="12"/>
          </p:nvPr>
        </p:nvSpPr>
        <p:spPr/>
        <p:txBody>
          <a:bodyPr/>
          <a:lstStyle/>
          <a:p>
            <a:fld id="{172BB277-5B63-44FF-8B55-E9F47E215084}" type="slidenum">
              <a:rPr lang="en-US" smtClean="0"/>
              <a:t>155</a:t>
            </a:fld>
            <a:endParaRPr lang="en-US"/>
          </a:p>
        </p:txBody>
      </p:sp>
    </p:spTree>
    <p:extLst>
      <p:ext uri="{BB962C8B-B14F-4D97-AF65-F5344CB8AC3E}">
        <p14:creationId xmlns:p14="http://schemas.microsoft.com/office/powerpoint/2010/main" val="127654524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Learning in Markets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sz="half" idx="1"/>
              </p:nvPr>
            </p:nvSpPr>
            <p:spPr>
              <a:xfrm>
                <a:off x="838199" y="1825625"/>
                <a:ext cx="8867115" cy="4351338"/>
              </a:xfrm>
            </p:spPr>
            <p:txBody>
              <a:bodyPr>
                <a:normAutofit/>
              </a:bodyPr>
              <a:lstStyle/>
              <a:p>
                <a:r>
                  <a:rPr lang="en-US" dirty="0" smtClean="0">
                    <a:solidFill>
                      <a:srgbClr val="00B0F0"/>
                    </a:solidFill>
                  </a:rPr>
                  <a:t>N hypothesis (different investors) </a:t>
                </a:r>
                <a14:m>
                  <m:oMath xmlns:m="http://schemas.openxmlformats.org/officeDocument/2006/math">
                    <m:d>
                      <m:dPr>
                        <m:ctrlPr>
                          <a:rPr lang="en-US" b="0" i="1" smtClean="0">
                            <a:solidFill>
                              <a:srgbClr val="00B0F0"/>
                            </a:solidFill>
                            <a:latin typeface="Cambria Math"/>
                          </a:rPr>
                        </m:ctrlPr>
                      </m:dPr>
                      <m:e>
                        <m:sSub>
                          <m:sSubPr>
                            <m:ctrlPr>
                              <a:rPr lang="en-US" b="0" i="1" smtClean="0">
                                <a:solidFill>
                                  <a:srgbClr val="00B0F0"/>
                                </a:solidFill>
                                <a:latin typeface="Cambria Math"/>
                              </a:rPr>
                            </m:ctrlPr>
                          </m:sSubPr>
                          <m:e>
                            <m:r>
                              <a:rPr lang="en-US" b="0" i="1" smtClean="0">
                                <a:solidFill>
                                  <a:srgbClr val="00B0F0"/>
                                </a:solidFill>
                                <a:latin typeface="Cambria Math"/>
                              </a:rPr>
                              <m:t>𝑎</m:t>
                            </m:r>
                          </m:e>
                          <m:sub>
                            <m:r>
                              <a:rPr lang="en-US" b="0" i="1" smtClean="0">
                                <a:solidFill>
                                  <a:srgbClr val="00B0F0"/>
                                </a:solidFill>
                                <a:latin typeface="Cambria Math"/>
                              </a:rPr>
                              <m:t>1</m:t>
                            </m:r>
                          </m:sub>
                        </m:sSub>
                        <m:r>
                          <a:rPr lang="en-US" b="0" i="1" smtClean="0">
                            <a:solidFill>
                              <a:srgbClr val="00B0F0"/>
                            </a:solidFill>
                            <a:latin typeface="Cambria Math"/>
                          </a:rPr>
                          <m:t>,</m:t>
                        </m:r>
                        <m:sSub>
                          <m:sSubPr>
                            <m:ctrlPr>
                              <a:rPr lang="en-US" b="0" i="1" smtClean="0">
                                <a:solidFill>
                                  <a:srgbClr val="00B0F0"/>
                                </a:solidFill>
                                <a:latin typeface="Cambria Math"/>
                              </a:rPr>
                            </m:ctrlPr>
                          </m:sSubPr>
                          <m:e>
                            <m:r>
                              <a:rPr lang="en-US" b="0" i="1" smtClean="0">
                                <a:solidFill>
                                  <a:srgbClr val="00B0F0"/>
                                </a:solidFill>
                                <a:latin typeface="Cambria Math"/>
                              </a:rPr>
                              <m:t>𝑏</m:t>
                            </m:r>
                          </m:e>
                          <m:sub>
                            <m:r>
                              <a:rPr lang="en-US" b="0" i="1" smtClean="0">
                                <a:solidFill>
                                  <a:srgbClr val="00B0F0"/>
                                </a:solidFill>
                                <a:latin typeface="Cambria Math"/>
                              </a:rPr>
                              <m:t>1</m:t>
                            </m:r>
                          </m:sub>
                        </m:sSub>
                        <m:r>
                          <a:rPr lang="en-US" b="0" i="1" smtClean="0">
                            <a:solidFill>
                              <a:srgbClr val="00B0F0"/>
                            </a:solidFill>
                            <a:latin typeface="Cambria Math"/>
                          </a:rPr>
                          <m:t>=1−</m:t>
                        </m:r>
                        <m:sSub>
                          <m:sSubPr>
                            <m:ctrlPr>
                              <a:rPr lang="en-US" b="0" i="1" smtClean="0">
                                <a:solidFill>
                                  <a:srgbClr val="00B0F0"/>
                                </a:solidFill>
                                <a:latin typeface="Cambria Math"/>
                              </a:rPr>
                            </m:ctrlPr>
                          </m:sSubPr>
                          <m:e>
                            <m:r>
                              <a:rPr lang="en-US" b="0" i="1" smtClean="0">
                                <a:solidFill>
                                  <a:srgbClr val="00B0F0"/>
                                </a:solidFill>
                                <a:latin typeface="Cambria Math"/>
                              </a:rPr>
                              <m:t>𝑎</m:t>
                            </m:r>
                          </m:e>
                          <m:sub>
                            <m:r>
                              <a:rPr lang="en-US" b="0" i="1" smtClean="0">
                                <a:solidFill>
                                  <a:srgbClr val="00B0F0"/>
                                </a:solidFill>
                                <a:latin typeface="Cambria Math"/>
                              </a:rPr>
                              <m:t>1</m:t>
                            </m:r>
                          </m:sub>
                        </m:sSub>
                      </m:e>
                    </m:d>
                    <m:r>
                      <a:rPr lang="en-US" b="0" i="1" smtClean="0">
                        <a:solidFill>
                          <a:srgbClr val="00B0F0"/>
                        </a:solidFill>
                        <a:latin typeface="Cambria Math"/>
                      </a:rPr>
                      <m:t>, </m:t>
                    </m:r>
                    <m:d>
                      <m:dPr>
                        <m:ctrlPr>
                          <a:rPr lang="en-US" b="0" i="1" smtClean="0">
                            <a:solidFill>
                              <a:srgbClr val="00B0F0"/>
                            </a:solidFill>
                            <a:latin typeface="Cambria Math"/>
                          </a:rPr>
                        </m:ctrlPr>
                      </m:dPr>
                      <m:e>
                        <m:sSub>
                          <m:sSubPr>
                            <m:ctrlPr>
                              <a:rPr lang="en-US" b="0" i="1" smtClean="0">
                                <a:solidFill>
                                  <a:srgbClr val="00B0F0"/>
                                </a:solidFill>
                                <a:latin typeface="Cambria Math"/>
                              </a:rPr>
                            </m:ctrlPr>
                          </m:sSubPr>
                          <m:e>
                            <m:r>
                              <a:rPr lang="en-US" b="0" i="1" smtClean="0">
                                <a:solidFill>
                                  <a:srgbClr val="00B0F0"/>
                                </a:solidFill>
                                <a:latin typeface="Cambria Math"/>
                              </a:rPr>
                              <m:t>𝑎</m:t>
                            </m:r>
                          </m:e>
                          <m:sub>
                            <m:r>
                              <a:rPr lang="en-US" b="0" i="1" smtClean="0">
                                <a:solidFill>
                                  <a:srgbClr val="00B0F0"/>
                                </a:solidFill>
                                <a:latin typeface="Cambria Math"/>
                              </a:rPr>
                              <m:t>2</m:t>
                            </m:r>
                          </m:sub>
                        </m:sSub>
                        <m:r>
                          <a:rPr lang="en-US" b="0" i="1" smtClean="0">
                            <a:solidFill>
                              <a:srgbClr val="00B0F0"/>
                            </a:solidFill>
                            <a:latin typeface="Cambria Math"/>
                          </a:rPr>
                          <m:t>,</m:t>
                        </m:r>
                        <m:sSub>
                          <m:sSubPr>
                            <m:ctrlPr>
                              <a:rPr lang="en-US" b="0" i="1" smtClean="0">
                                <a:solidFill>
                                  <a:srgbClr val="00B0F0"/>
                                </a:solidFill>
                                <a:latin typeface="Cambria Math"/>
                              </a:rPr>
                            </m:ctrlPr>
                          </m:sSubPr>
                          <m:e>
                            <m:r>
                              <a:rPr lang="en-US" b="0" i="1" smtClean="0">
                                <a:solidFill>
                                  <a:srgbClr val="00B0F0"/>
                                </a:solidFill>
                                <a:latin typeface="Cambria Math"/>
                              </a:rPr>
                              <m:t>𝑏</m:t>
                            </m:r>
                          </m:e>
                          <m:sub>
                            <m:r>
                              <a:rPr lang="en-US" b="0" i="1" smtClean="0">
                                <a:solidFill>
                                  <a:srgbClr val="00B0F0"/>
                                </a:solidFill>
                                <a:latin typeface="Cambria Math"/>
                              </a:rPr>
                              <m:t>2</m:t>
                            </m:r>
                          </m:sub>
                        </m:sSub>
                      </m:e>
                    </m:d>
                    <m:r>
                      <a:rPr lang="en-US" b="0" i="1" smtClean="0">
                        <a:solidFill>
                          <a:srgbClr val="00B0F0"/>
                        </a:solidFill>
                        <a:latin typeface="Cambria Math"/>
                      </a:rPr>
                      <m:t>, …, </m:t>
                    </m:r>
                    <m:d>
                      <m:dPr>
                        <m:ctrlPr>
                          <a:rPr lang="en-US" b="0" i="1" smtClean="0">
                            <a:solidFill>
                              <a:srgbClr val="00B0F0"/>
                            </a:solidFill>
                            <a:latin typeface="Cambria Math"/>
                          </a:rPr>
                        </m:ctrlPr>
                      </m:dPr>
                      <m:e>
                        <m:sSub>
                          <m:sSubPr>
                            <m:ctrlPr>
                              <a:rPr lang="en-US" b="0" i="1" smtClean="0">
                                <a:solidFill>
                                  <a:srgbClr val="00B0F0"/>
                                </a:solidFill>
                                <a:latin typeface="Cambria Math"/>
                              </a:rPr>
                            </m:ctrlPr>
                          </m:sSubPr>
                          <m:e>
                            <m:r>
                              <a:rPr lang="en-US" b="0" i="1" smtClean="0">
                                <a:solidFill>
                                  <a:srgbClr val="00B0F0"/>
                                </a:solidFill>
                                <a:latin typeface="Cambria Math"/>
                              </a:rPr>
                              <m:t>𝑎</m:t>
                            </m:r>
                          </m:e>
                          <m:sub>
                            <m:r>
                              <a:rPr lang="en-US" b="0" i="1" smtClean="0">
                                <a:solidFill>
                                  <a:srgbClr val="00B0F0"/>
                                </a:solidFill>
                                <a:latin typeface="Cambria Math"/>
                              </a:rPr>
                              <m:t>𝑁</m:t>
                            </m:r>
                          </m:sub>
                        </m:sSub>
                        <m:r>
                          <a:rPr lang="en-US" b="0" i="1" smtClean="0">
                            <a:solidFill>
                              <a:srgbClr val="00B0F0"/>
                            </a:solidFill>
                            <a:latin typeface="Cambria Math"/>
                          </a:rPr>
                          <m:t>, </m:t>
                        </m:r>
                        <m:sSub>
                          <m:sSubPr>
                            <m:ctrlPr>
                              <a:rPr lang="en-US" b="0" i="1" smtClean="0">
                                <a:solidFill>
                                  <a:srgbClr val="00B0F0"/>
                                </a:solidFill>
                                <a:latin typeface="Cambria Math"/>
                              </a:rPr>
                            </m:ctrlPr>
                          </m:sSubPr>
                          <m:e>
                            <m:r>
                              <a:rPr lang="en-US" b="0" i="1" smtClean="0">
                                <a:solidFill>
                                  <a:srgbClr val="00B0F0"/>
                                </a:solidFill>
                                <a:latin typeface="Cambria Math"/>
                              </a:rPr>
                              <m:t>𝑏</m:t>
                            </m:r>
                          </m:e>
                          <m:sub>
                            <m:r>
                              <a:rPr lang="en-US" b="0" i="1" smtClean="0">
                                <a:solidFill>
                                  <a:srgbClr val="00B0F0"/>
                                </a:solidFill>
                                <a:latin typeface="Cambria Math"/>
                              </a:rPr>
                              <m:t>𝑁</m:t>
                            </m:r>
                          </m:sub>
                        </m:sSub>
                      </m:e>
                    </m:d>
                  </m:oMath>
                </a14:m>
                <a:endParaRPr lang="en-US" b="0" dirty="0" smtClean="0">
                  <a:solidFill>
                    <a:srgbClr val="00B0F0"/>
                  </a:solidFill>
                </a:endParaRPr>
              </a:p>
              <a:p>
                <a14:m>
                  <m:oMath xmlns:m="http://schemas.openxmlformats.org/officeDocument/2006/math">
                    <m:sSub>
                      <m:sSubPr>
                        <m:ctrlPr>
                          <a:rPr lang="en-US" b="0" i="1" smtClean="0">
                            <a:solidFill>
                              <a:srgbClr val="00B0F0"/>
                            </a:solidFill>
                            <a:latin typeface="Cambria Math"/>
                          </a:rPr>
                        </m:ctrlPr>
                      </m:sSubPr>
                      <m:e>
                        <m:r>
                          <a:rPr lang="en-US" b="0" i="1" smtClean="0">
                            <a:solidFill>
                              <a:srgbClr val="00B0F0"/>
                            </a:solidFill>
                            <a:latin typeface="Cambria Math"/>
                          </a:rPr>
                          <m:t>𝑓</m:t>
                        </m:r>
                      </m:e>
                      <m:sub>
                        <m:r>
                          <a:rPr lang="en-US" b="0" i="1" smtClean="0">
                            <a:solidFill>
                              <a:srgbClr val="00B0F0"/>
                            </a:solidFill>
                            <a:latin typeface="Cambria Math"/>
                          </a:rPr>
                          <m:t>𝑖</m:t>
                        </m:r>
                      </m:sub>
                    </m:sSub>
                    <m:r>
                      <a:rPr lang="en-US" b="0" i="1" smtClean="0">
                        <a:solidFill>
                          <a:srgbClr val="00B0F0"/>
                        </a:solidFill>
                        <a:latin typeface="Cambria Math"/>
                      </a:rPr>
                      <m:t>−</m:t>
                    </m:r>
                  </m:oMath>
                </a14:m>
                <a:r>
                  <a:rPr lang="en-US" dirty="0" smtClean="0">
                    <a:solidFill>
                      <a:srgbClr val="00B0F0"/>
                    </a:solidFill>
                  </a:rPr>
                  <a:t> prior probability of hypothesis I</a:t>
                </a:r>
              </a:p>
              <a:p>
                <a:r>
                  <a:rPr lang="en-US" dirty="0" smtClean="0">
                    <a:solidFill>
                      <a:srgbClr val="00B0F0"/>
                    </a:solidFill>
                  </a:rPr>
                  <a:t>T races run between A and B</a:t>
                </a:r>
              </a:p>
              <a:p>
                <a:r>
                  <a:rPr lang="en-US" dirty="0" smtClean="0">
                    <a:solidFill>
                      <a:srgbClr val="00B0F0"/>
                    </a:solidFill>
                  </a:rPr>
                  <a:t>Sequence S of results (A,A,B,A,B, …)</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xfrm>
                <a:off x="838199" y="1825625"/>
                <a:ext cx="8867115" cy="4351338"/>
              </a:xfrm>
              <a:blipFill rotWithShape="1">
                <a:blip r:embed="rId2"/>
                <a:stretch>
                  <a:fillRect l="-1168" t="-238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156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64" y="4532156"/>
            <a:ext cx="10256403" cy="154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6" name="TextBox 5"/>
              <p:cNvSpPr txBox="1"/>
              <p:nvPr/>
            </p:nvSpPr>
            <p:spPr>
              <a:xfrm>
                <a:off x="7550590" y="1964602"/>
                <a:ext cx="3845966" cy="1200329"/>
              </a:xfrm>
              <a:prstGeom prst="rect">
                <a:avLst/>
              </a:prstGeom>
              <a:noFill/>
            </p:spPr>
            <p:txBody>
              <a:bodyPr wrap="square" rtlCol="0">
                <a:spAutoFit/>
              </a:bodyPr>
              <a:lstStyle/>
              <a:p>
                <a:r>
                  <a:rPr lang="en-US" sz="2400" dirty="0" smtClean="0">
                    <a:solidFill>
                      <a:srgbClr val="FF0000"/>
                    </a:solidFill>
                  </a:rPr>
                  <a:t>Initial probability of A winning:</a:t>
                </a:r>
              </a:p>
              <a:p>
                <a14:m>
                  <m:oMathPara xmlns:m="http://schemas.openxmlformats.org/officeDocument/2006/math">
                    <m:oMathParaPr>
                      <m:jc m:val="centerGroup"/>
                    </m:oMathParaPr>
                    <m:oMath xmlns:m="http://schemas.openxmlformats.org/officeDocument/2006/math">
                      <m:sSub>
                        <m:sSubPr>
                          <m:ctrlPr>
                            <a:rPr lang="en-US" sz="2400" b="0" i="1" smtClean="0">
                              <a:solidFill>
                                <a:srgbClr val="FF0000"/>
                              </a:solidFill>
                              <a:latin typeface="Cambria Math"/>
                            </a:rPr>
                          </m:ctrlPr>
                        </m:sSubPr>
                        <m:e>
                          <m:r>
                            <a:rPr lang="en-US" sz="2400" b="0" i="1" smtClean="0">
                              <a:solidFill>
                                <a:srgbClr val="FF0000"/>
                              </a:solidFill>
                              <a:latin typeface="Cambria Math"/>
                            </a:rPr>
                            <m:t>𝑎</m:t>
                          </m:r>
                        </m:e>
                        <m:sub>
                          <m:r>
                            <a:rPr lang="en-US" sz="2400" b="0" i="1" smtClean="0">
                              <a:solidFill>
                                <a:srgbClr val="FF0000"/>
                              </a:solidFill>
                              <a:latin typeface="Cambria Math"/>
                            </a:rPr>
                            <m:t>1</m:t>
                          </m:r>
                        </m:sub>
                      </m:sSub>
                      <m:sSub>
                        <m:sSubPr>
                          <m:ctrlPr>
                            <a:rPr lang="en-US" sz="2400" b="0" i="1" smtClean="0">
                              <a:solidFill>
                                <a:srgbClr val="FF0000"/>
                              </a:solidFill>
                              <a:latin typeface="Cambria Math"/>
                            </a:rPr>
                          </m:ctrlPr>
                        </m:sSubPr>
                        <m:e>
                          <m:r>
                            <a:rPr lang="en-US" sz="2400" b="0" i="1" smtClean="0">
                              <a:solidFill>
                                <a:srgbClr val="FF0000"/>
                              </a:solidFill>
                              <a:latin typeface="Cambria Math"/>
                            </a:rPr>
                            <m:t>𝑓</m:t>
                          </m:r>
                        </m:e>
                        <m:sub>
                          <m:r>
                            <a:rPr lang="en-US" sz="2400" b="0" i="1" smtClean="0">
                              <a:solidFill>
                                <a:srgbClr val="FF0000"/>
                              </a:solidFill>
                              <a:latin typeface="Cambria Math"/>
                            </a:rPr>
                            <m:t>1</m:t>
                          </m:r>
                        </m:sub>
                      </m:sSub>
                      <m:r>
                        <a:rPr lang="en-US" sz="2400" b="0" i="1" smtClean="0">
                          <a:solidFill>
                            <a:srgbClr val="FF0000"/>
                          </a:solidFill>
                          <a:latin typeface="Cambria Math"/>
                        </a:rPr>
                        <m:t>+⋯+</m:t>
                      </m:r>
                      <m:sSub>
                        <m:sSubPr>
                          <m:ctrlPr>
                            <a:rPr lang="en-US" sz="2400" b="0" i="1" smtClean="0">
                              <a:solidFill>
                                <a:srgbClr val="FF0000"/>
                              </a:solidFill>
                              <a:latin typeface="Cambria Math"/>
                            </a:rPr>
                          </m:ctrlPr>
                        </m:sSubPr>
                        <m:e>
                          <m:r>
                            <a:rPr lang="en-US" sz="2400" b="0" i="1" smtClean="0">
                              <a:solidFill>
                                <a:srgbClr val="FF0000"/>
                              </a:solidFill>
                              <a:latin typeface="Cambria Math"/>
                            </a:rPr>
                            <m:t>𝑎</m:t>
                          </m:r>
                        </m:e>
                        <m:sub>
                          <m:r>
                            <a:rPr lang="en-US" sz="2400" b="0" i="1" smtClean="0">
                              <a:solidFill>
                                <a:srgbClr val="FF0000"/>
                              </a:solidFill>
                              <a:latin typeface="Cambria Math"/>
                            </a:rPr>
                            <m:t>𝑁</m:t>
                          </m:r>
                        </m:sub>
                      </m:sSub>
                      <m:sSub>
                        <m:sSubPr>
                          <m:ctrlPr>
                            <a:rPr lang="en-US" sz="2400" b="0" i="1" smtClean="0">
                              <a:solidFill>
                                <a:srgbClr val="FF0000"/>
                              </a:solidFill>
                              <a:latin typeface="Cambria Math"/>
                            </a:rPr>
                          </m:ctrlPr>
                        </m:sSubPr>
                        <m:e>
                          <m:r>
                            <a:rPr lang="en-US" sz="2400" b="0" i="1" smtClean="0">
                              <a:solidFill>
                                <a:srgbClr val="FF0000"/>
                              </a:solidFill>
                              <a:latin typeface="Cambria Math"/>
                            </a:rPr>
                            <m:t>𝑓</m:t>
                          </m:r>
                        </m:e>
                        <m:sub>
                          <m:r>
                            <a:rPr lang="en-US" sz="2400" b="0" i="1" smtClean="0">
                              <a:solidFill>
                                <a:srgbClr val="FF0000"/>
                              </a:solidFill>
                              <a:latin typeface="Cambria Math"/>
                            </a:rPr>
                            <m:t>𝑁</m:t>
                          </m:r>
                        </m:sub>
                      </m:sSub>
                    </m:oMath>
                  </m:oMathPara>
                </a14:m>
                <a:endParaRPr lang="en-US" sz="2400" dirty="0">
                  <a:solidFill>
                    <a:srgbClr val="FF0000"/>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7550590" y="1964602"/>
                <a:ext cx="3845966" cy="1200329"/>
              </a:xfrm>
              <a:prstGeom prst="rect">
                <a:avLst/>
              </a:prstGeom>
              <a:blipFill rotWithShape="1">
                <a:blip r:embed="rId4"/>
                <a:stretch>
                  <a:fillRect l="-2536" t="-4061" b="-6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7912729" y="3530851"/>
                <a:ext cx="3661067" cy="87633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func>
                        <m:funcPr>
                          <m:ctrlPr>
                            <a:rPr lang="en-US" sz="2400" i="1" smtClean="0">
                              <a:solidFill>
                                <a:schemeClr val="tx1"/>
                              </a:solidFill>
                              <a:latin typeface="Cambria Math"/>
                            </a:rPr>
                          </m:ctrlPr>
                        </m:funcPr>
                        <m:fName>
                          <m:r>
                            <m:rPr>
                              <m:sty m:val="p"/>
                            </m:rPr>
                            <a:rPr lang="en-US" sz="2400">
                              <a:solidFill>
                                <a:schemeClr val="tx1"/>
                              </a:solidFill>
                              <a:latin typeface="Cambria Math"/>
                            </a:rPr>
                            <m:t>Pr</m:t>
                          </m:r>
                        </m:fName>
                        <m:e>
                          <m:d>
                            <m:dPr>
                              <m:begChr m:val="["/>
                              <m:endChr m:val="]"/>
                              <m:ctrlPr>
                                <a:rPr lang="en-US" sz="2400" i="1">
                                  <a:solidFill>
                                    <a:schemeClr val="tx1"/>
                                  </a:solidFill>
                                  <a:latin typeface="Cambria Math"/>
                                </a:rPr>
                              </m:ctrlPr>
                            </m:dPr>
                            <m:e>
                              <m:r>
                                <a:rPr lang="en-US" sz="2400" i="1">
                                  <a:solidFill>
                                    <a:schemeClr val="tx1"/>
                                  </a:solidFill>
                                  <a:latin typeface="Cambria Math"/>
                                </a:rPr>
                                <m:t>𝐴</m:t>
                              </m:r>
                            </m:e>
                            <m:e>
                              <m:r>
                                <a:rPr lang="en-US" sz="2400" i="1">
                                  <a:solidFill>
                                    <a:schemeClr val="tx1"/>
                                  </a:solidFill>
                                  <a:latin typeface="Cambria Math"/>
                                </a:rPr>
                                <m:t>𝐵</m:t>
                              </m:r>
                            </m:e>
                          </m:d>
                        </m:e>
                      </m:func>
                      <m:r>
                        <a:rPr lang="en-US" sz="2400" i="1">
                          <a:solidFill>
                            <a:schemeClr val="tx1"/>
                          </a:solidFill>
                          <a:latin typeface="Cambria Math"/>
                        </a:rPr>
                        <m:t>=</m:t>
                      </m:r>
                      <m:f>
                        <m:fPr>
                          <m:ctrlPr>
                            <a:rPr lang="en-US" sz="2400" i="1">
                              <a:solidFill>
                                <a:schemeClr val="tx1"/>
                              </a:solidFill>
                              <a:latin typeface="Cambria Math"/>
                            </a:rPr>
                          </m:ctrlPr>
                        </m:fPr>
                        <m:num>
                          <m:func>
                            <m:funcPr>
                              <m:ctrlPr>
                                <a:rPr lang="en-US" sz="2400" i="1">
                                  <a:solidFill>
                                    <a:schemeClr val="tx1"/>
                                  </a:solidFill>
                                  <a:latin typeface="Cambria Math"/>
                                </a:rPr>
                              </m:ctrlPr>
                            </m:funcPr>
                            <m:fName>
                              <m:r>
                                <m:rPr>
                                  <m:sty m:val="p"/>
                                </m:rPr>
                                <a:rPr lang="en-US" sz="2400">
                                  <a:solidFill>
                                    <a:schemeClr val="tx1"/>
                                  </a:solidFill>
                                  <a:latin typeface="Cambria Math"/>
                                </a:rPr>
                                <m:t>Pr</m:t>
                              </m:r>
                            </m:fName>
                            <m:e>
                              <m:d>
                                <m:dPr>
                                  <m:begChr m:val="["/>
                                  <m:endChr m:val="]"/>
                                  <m:ctrlPr>
                                    <a:rPr lang="en-US" sz="2400" i="1">
                                      <a:solidFill>
                                        <a:schemeClr val="tx1"/>
                                      </a:solidFill>
                                      <a:latin typeface="Cambria Math"/>
                                    </a:rPr>
                                  </m:ctrlPr>
                                </m:dPr>
                                <m:e>
                                  <m:r>
                                    <a:rPr lang="en-US" sz="2400" i="1">
                                      <a:solidFill>
                                        <a:schemeClr val="tx1"/>
                                      </a:solidFill>
                                      <a:latin typeface="Cambria Math"/>
                                    </a:rPr>
                                    <m:t>𝐴</m:t>
                                  </m:r>
                                </m:e>
                              </m:d>
                            </m:e>
                          </m:func>
                          <m:r>
                            <a:rPr lang="en-US" sz="2400" i="1">
                              <a:solidFill>
                                <a:schemeClr val="tx1"/>
                              </a:solidFill>
                              <a:latin typeface="Cambria Math"/>
                            </a:rPr>
                            <m:t>⋅</m:t>
                          </m:r>
                          <m:func>
                            <m:funcPr>
                              <m:ctrlPr>
                                <a:rPr lang="en-US" sz="2400" i="1">
                                  <a:solidFill>
                                    <a:schemeClr val="tx1"/>
                                  </a:solidFill>
                                  <a:latin typeface="Cambria Math"/>
                                </a:rPr>
                              </m:ctrlPr>
                            </m:funcPr>
                            <m:fName>
                              <m:r>
                                <m:rPr>
                                  <m:sty m:val="p"/>
                                </m:rPr>
                                <a:rPr lang="en-US" sz="2400">
                                  <a:solidFill>
                                    <a:schemeClr val="tx1"/>
                                  </a:solidFill>
                                  <a:latin typeface="Cambria Math"/>
                                </a:rPr>
                                <m:t>Pr</m:t>
                              </m:r>
                            </m:fName>
                            <m:e>
                              <m:d>
                                <m:dPr>
                                  <m:begChr m:val="["/>
                                  <m:endChr m:val="]"/>
                                  <m:ctrlPr>
                                    <a:rPr lang="en-US" sz="2400" i="1">
                                      <a:solidFill>
                                        <a:schemeClr val="tx1"/>
                                      </a:solidFill>
                                      <a:latin typeface="Cambria Math"/>
                                    </a:rPr>
                                  </m:ctrlPr>
                                </m:dPr>
                                <m:e>
                                  <m:r>
                                    <a:rPr lang="en-US" sz="2400" i="1">
                                      <a:solidFill>
                                        <a:schemeClr val="tx1"/>
                                      </a:solidFill>
                                      <a:latin typeface="Cambria Math"/>
                                    </a:rPr>
                                    <m:t>𝐵</m:t>
                                  </m:r>
                                </m:e>
                                <m:e>
                                  <m:r>
                                    <a:rPr lang="en-US" sz="2400" i="1">
                                      <a:solidFill>
                                        <a:schemeClr val="tx1"/>
                                      </a:solidFill>
                                      <a:latin typeface="Cambria Math"/>
                                    </a:rPr>
                                    <m:t>𝐴</m:t>
                                  </m:r>
                                </m:e>
                              </m:d>
                            </m:e>
                          </m:func>
                        </m:num>
                        <m:den>
                          <m:r>
                            <m:rPr>
                              <m:sty m:val="p"/>
                            </m:rPr>
                            <a:rPr lang="en-US" sz="2400">
                              <a:solidFill>
                                <a:schemeClr val="tx1"/>
                              </a:solidFill>
                              <a:latin typeface="Cambria Math"/>
                            </a:rPr>
                            <m:t>Pr</m:t>
                          </m:r>
                          <m:r>
                            <a:rPr lang="en-US" sz="2400" i="1">
                              <a:solidFill>
                                <a:schemeClr val="tx1"/>
                              </a:solidFill>
                              <a:latin typeface="Cambria Math"/>
                            </a:rPr>
                            <m:t>⁡[</m:t>
                          </m:r>
                          <m:r>
                            <a:rPr lang="en-US" sz="2400" i="1">
                              <a:solidFill>
                                <a:schemeClr val="tx1"/>
                              </a:solidFill>
                              <a:latin typeface="Cambria Math"/>
                            </a:rPr>
                            <m:t>𝐵</m:t>
                          </m:r>
                          <m:r>
                            <a:rPr lang="en-US" sz="2400" i="1">
                              <a:solidFill>
                                <a:schemeClr val="tx1"/>
                              </a:solidFill>
                              <a:latin typeface="Cambria Math"/>
                            </a:rPr>
                            <m:t>]</m:t>
                          </m:r>
                        </m:den>
                      </m:f>
                    </m:oMath>
                  </m:oMathPara>
                </a14:m>
                <a:endParaRPr lang="en-US" dirty="0"/>
              </a:p>
            </p:txBody>
          </p:sp>
        </mc:Choice>
        <mc:Fallback>
          <p:sp>
            <p:nvSpPr>
              <p:cNvPr id="7" name="TextBox 6"/>
              <p:cNvSpPr txBox="1">
                <a:spLocks noRot="1" noChangeAspect="1" noMove="1" noResize="1" noEditPoints="1" noAdjustHandles="1" noChangeArrowheads="1" noChangeShapeType="1" noTextEdit="1"/>
              </p:cNvSpPr>
              <p:nvPr/>
            </p:nvSpPr>
            <p:spPr>
              <a:xfrm>
                <a:off x="7912729" y="3530851"/>
                <a:ext cx="3661067" cy="876330"/>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19281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172BB277-5B63-44FF-8B55-E9F47E215084}" type="slidenum">
              <a:rPr lang="en-US" smtClean="0"/>
              <a:t>157</a:t>
            </a:fld>
            <a:endParaRPr lang="en-US"/>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4073" y="1874067"/>
            <a:ext cx="7274917" cy="126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221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Bridges and Local Bridges</a:t>
            </a:r>
            <a:endParaRPr lang="en-US" dirty="0"/>
          </a:p>
        </p:txBody>
      </p:sp>
      <p:sp>
        <p:nvSpPr>
          <p:cNvPr id="3" name="Content Placeholder 2"/>
          <p:cNvSpPr>
            <a:spLocks noGrp="1"/>
          </p:cNvSpPr>
          <p:nvPr>
            <p:ph sz="half" idx="1"/>
          </p:nvPr>
        </p:nvSpPr>
        <p:spPr>
          <a:xfrm>
            <a:off x="264042" y="1963849"/>
            <a:ext cx="5181600" cy="4351338"/>
          </a:xfrm>
        </p:spPr>
        <p:txBody>
          <a:bodyPr>
            <a:normAutofit fontScale="85000" lnSpcReduction="20000"/>
          </a:bodyPr>
          <a:lstStyle/>
          <a:p>
            <a:r>
              <a:rPr lang="en-US" dirty="0" smtClean="0"/>
              <a:t>Edge </a:t>
            </a:r>
            <a:r>
              <a:rPr lang="en-US" dirty="0" smtClean="0">
                <a:solidFill>
                  <a:srgbClr val="FF0000"/>
                </a:solidFill>
              </a:rPr>
              <a:t>A-B</a:t>
            </a:r>
            <a:r>
              <a:rPr lang="en-US" dirty="0" smtClean="0"/>
              <a:t> is a </a:t>
            </a:r>
            <a:r>
              <a:rPr lang="en-US" dirty="0" smtClean="0">
                <a:solidFill>
                  <a:srgbClr val="FF0000"/>
                </a:solidFill>
              </a:rPr>
              <a:t>local bridge</a:t>
            </a:r>
            <a:r>
              <a:rPr lang="en-US" dirty="0" smtClean="0"/>
              <a:t>: Removal of the edge would increase the distance between A and B to </a:t>
            </a:r>
            <a:r>
              <a:rPr lang="en-US" dirty="0" smtClean="0">
                <a:solidFill>
                  <a:srgbClr val="FF0000"/>
                </a:solidFill>
              </a:rPr>
              <a:t>more than two</a:t>
            </a:r>
            <a:r>
              <a:rPr lang="en-US" dirty="0" smtClean="0"/>
              <a:t>.</a:t>
            </a:r>
          </a:p>
          <a:p>
            <a:pPr lvl="1"/>
            <a:r>
              <a:rPr lang="en-US" dirty="0" smtClean="0">
                <a:solidFill>
                  <a:srgbClr val="002060"/>
                </a:solidFill>
              </a:rPr>
              <a:t>They have no friends in common.</a:t>
            </a:r>
          </a:p>
          <a:p>
            <a:pPr lvl="1"/>
            <a:r>
              <a:rPr lang="en-US" dirty="0" smtClean="0">
                <a:solidFill>
                  <a:srgbClr val="002060"/>
                </a:solidFill>
              </a:rPr>
              <a:t>An edge is a local bridge </a:t>
            </a:r>
            <a:r>
              <a:rPr lang="en-US" dirty="0" err="1" smtClean="0">
                <a:solidFill>
                  <a:srgbClr val="002060"/>
                </a:solidFill>
              </a:rPr>
              <a:t>iff</a:t>
            </a:r>
            <a:r>
              <a:rPr lang="en-US" dirty="0" smtClean="0">
                <a:solidFill>
                  <a:srgbClr val="002060"/>
                </a:solidFill>
              </a:rPr>
              <a:t> it is not part of any triangle in the graph.</a:t>
            </a:r>
          </a:p>
          <a:p>
            <a:pPr lvl="1"/>
            <a:r>
              <a:rPr lang="en-US" dirty="0" smtClean="0">
                <a:solidFill>
                  <a:srgbClr val="0070C0"/>
                </a:solidFill>
              </a:rPr>
              <a:t>If the </a:t>
            </a:r>
            <a:r>
              <a:rPr lang="en-US" dirty="0" err="1" smtClean="0">
                <a:solidFill>
                  <a:srgbClr val="0070C0"/>
                </a:solidFill>
              </a:rPr>
              <a:t>embeddedness</a:t>
            </a:r>
            <a:r>
              <a:rPr lang="en-US" dirty="0" smtClean="0">
                <a:solidFill>
                  <a:srgbClr val="0070C0"/>
                </a:solidFill>
              </a:rPr>
              <a:t> of an edge is zero (the neighborhood overlap is also zero) then the edge is a local bridge.</a:t>
            </a:r>
          </a:p>
          <a:p>
            <a:r>
              <a:rPr lang="en-US" dirty="0" smtClean="0"/>
              <a:t>If removal of edge places endpoints in different connected components then the edge is a </a:t>
            </a:r>
            <a:r>
              <a:rPr lang="en-US" dirty="0" smtClean="0">
                <a:solidFill>
                  <a:srgbClr val="FF0000"/>
                </a:solidFill>
              </a:rPr>
              <a:t>bridge</a:t>
            </a:r>
            <a:r>
              <a:rPr lang="en-US" dirty="0" smtClean="0"/>
              <a:t> – distance infinity</a:t>
            </a:r>
            <a:endParaRPr lang="en-US" dirty="0"/>
          </a:p>
        </p:txBody>
      </p:sp>
      <p:pic>
        <p:nvPicPr>
          <p:cNvPr id="5" name="Picture 4"/>
          <p:cNvPicPr>
            <a:picLocks noChangeAspect="1"/>
          </p:cNvPicPr>
          <p:nvPr/>
        </p:nvPicPr>
        <p:blipFill rotWithShape="1">
          <a:blip r:embed="rId2"/>
          <a:srcRect l="10794" r="17346"/>
          <a:stretch/>
        </p:blipFill>
        <p:spPr>
          <a:xfrm>
            <a:off x="5879282" y="1690688"/>
            <a:ext cx="5474518" cy="4667581"/>
          </a:xfrm>
          <a:prstGeom prst="rect">
            <a:avLst/>
          </a:prstGeom>
        </p:spPr>
      </p:pic>
      <p:cxnSp>
        <p:nvCxnSpPr>
          <p:cNvPr id="7" name="Straight Connector 6"/>
          <p:cNvCxnSpPr/>
          <p:nvPr/>
        </p:nvCxnSpPr>
        <p:spPr>
          <a:xfrm flipV="1">
            <a:off x="8091377" y="4263656"/>
            <a:ext cx="1031358" cy="21265"/>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16</a:t>
            </a:fld>
            <a:endParaRPr lang="en-US"/>
          </a:p>
        </p:txBody>
      </p:sp>
    </p:spTree>
    <p:extLst>
      <p:ext uri="{BB962C8B-B14F-4D97-AF65-F5344CB8AC3E}">
        <p14:creationId xmlns:p14="http://schemas.microsoft.com/office/powerpoint/2010/main" val="13494592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all links are equal: The Strong Triadic Property</a:t>
            </a:r>
            <a:endParaRPr lang="en-US" dirty="0"/>
          </a:p>
        </p:txBody>
      </p:sp>
      <p:sp>
        <p:nvSpPr>
          <p:cNvPr id="3" name="Content Placeholder 2"/>
          <p:cNvSpPr>
            <a:spLocks noGrp="1"/>
          </p:cNvSpPr>
          <p:nvPr>
            <p:ph sz="half" idx="1"/>
          </p:nvPr>
        </p:nvSpPr>
        <p:spPr/>
        <p:txBody>
          <a:bodyPr/>
          <a:lstStyle/>
          <a:p>
            <a:r>
              <a:rPr lang="en-US" dirty="0" err="1" smtClean="0"/>
              <a:t>Granovetter</a:t>
            </a:r>
            <a:r>
              <a:rPr lang="en-US" dirty="0" smtClean="0"/>
              <a:t>: a node v </a:t>
            </a:r>
            <a:r>
              <a:rPr lang="en-US" dirty="0" smtClean="0">
                <a:solidFill>
                  <a:srgbClr val="FF0000"/>
                </a:solidFill>
              </a:rPr>
              <a:t>violates</a:t>
            </a:r>
            <a:r>
              <a:rPr lang="en-US" dirty="0" smtClean="0"/>
              <a:t> the strong triadic property if it has strong ties to two vertices u, w, and there is no edge (weak or strong) between u and w</a:t>
            </a:r>
          </a:p>
          <a:p>
            <a:r>
              <a:rPr lang="en-US" dirty="0" smtClean="0"/>
              <a:t>A node v satisfies the strong triadic property otherwise</a:t>
            </a:r>
          </a:p>
          <a:p>
            <a:r>
              <a:rPr lang="en-US" dirty="0" smtClean="0">
                <a:solidFill>
                  <a:srgbClr val="FF0000"/>
                </a:solidFill>
              </a:rPr>
              <a:t>Violation</a:t>
            </a:r>
          </a:p>
          <a:p>
            <a:pPr marL="0" indent="0">
              <a:buNone/>
            </a:pPr>
            <a:endParaRPr lang="en-US" dirty="0"/>
          </a:p>
        </p:txBody>
      </p:sp>
      <p:pic>
        <p:nvPicPr>
          <p:cNvPr id="5" name="Picture 4"/>
          <p:cNvPicPr>
            <a:picLocks noChangeAspect="1"/>
          </p:cNvPicPr>
          <p:nvPr/>
        </p:nvPicPr>
        <p:blipFill>
          <a:blip r:embed="rId3"/>
          <a:stretch>
            <a:fillRect/>
          </a:stretch>
        </p:blipFill>
        <p:spPr>
          <a:xfrm>
            <a:off x="6301176" y="1531088"/>
            <a:ext cx="5652683" cy="4645875"/>
          </a:xfrm>
          <a:prstGeom prst="rect">
            <a:avLst/>
          </a:prstGeom>
        </p:spPr>
      </p:pic>
      <p:cxnSp>
        <p:nvCxnSpPr>
          <p:cNvPr id="7" name="Straight Connector 6"/>
          <p:cNvCxnSpPr/>
          <p:nvPr/>
        </p:nvCxnSpPr>
        <p:spPr>
          <a:xfrm>
            <a:off x="8123274" y="3147237"/>
            <a:ext cx="223284" cy="31897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445795" y="3614848"/>
            <a:ext cx="223284" cy="31897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38460" y="3355753"/>
            <a:ext cx="296876" cy="369332"/>
          </a:xfrm>
          <a:prstGeom prst="rect">
            <a:avLst/>
          </a:prstGeom>
          <a:noFill/>
        </p:spPr>
        <p:txBody>
          <a:bodyPr wrap="none" rtlCol="0">
            <a:spAutoFit/>
          </a:bodyPr>
          <a:lstStyle/>
          <a:p>
            <a:r>
              <a:rPr lang="en-US" dirty="0" smtClean="0">
                <a:solidFill>
                  <a:srgbClr val="FF0000"/>
                </a:solidFill>
              </a:rPr>
              <a:t>s</a:t>
            </a:r>
            <a:endParaRPr lang="en-US" dirty="0">
              <a:solidFill>
                <a:srgbClr val="FF0000"/>
              </a:solidFill>
            </a:endParaRPr>
          </a:p>
        </p:txBody>
      </p:sp>
      <p:cxnSp>
        <p:nvCxnSpPr>
          <p:cNvPr id="11" name="Straight Connector 10"/>
          <p:cNvCxnSpPr/>
          <p:nvPr/>
        </p:nvCxnSpPr>
        <p:spPr>
          <a:xfrm flipH="1">
            <a:off x="8782493" y="2477386"/>
            <a:ext cx="446567" cy="1456439"/>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17</a:t>
            </a:fld>
            <a:endParaRPr lang="en-US"/>
          </a:p>
        </p:txBody>
      </p:sp>
    </p:spTree>
    <p:extLst>
      <p:ext uri="{BB962C8B-B14F-4D97-AF65-F5344CB8AC3E}">
        <p14:creationId xmlns:p14="http://schemas.microsoft.com/office/powerpoint/2010/main" val="2531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 that:</a:t>
            </a:r>
            <a:endParaRPr lang="en-US" dirty="0"/>
          </a:p>
        </p:txBody>
      </p:sp>
      <p:sp>
        <p:nvSpPr>
          <p:cNvPr id="3" name="Content Placeholder 2"/>
          <p:cNvSpPr>
            <a:spLocks noGrp="1"/>
          </p:cNvSpPr>
          <p:nvPr>
            <p:ph sz="half" idx="1"/>
          </p:nvPr>
        </p:nvSpPr>
        <p:spPr>
          <a:xfrm>
            <a:off x="542365" y="1690688"/>
            <a:ext cx="5181600" cy="4351338"/>
          </a:xfrm>
        </p:spPr>
        <p:txBody>
          <a:bodyPr/>
          <a:lstStyle/>
          <a:p>
            <a:r>
              <a:rPr lang="en-US" dirty="0" smtClean="0"/>
              <a:t>If </a:t>
            </a:r>
          </a:p>
          <a:p>
            <a:pPr lvl="1"/>
            <a:r>
              <a:rPr lang="en-US" dirty="0" smtClean="0"/>
              <a:t>The strong triadic assumption holds, and</a:t>
            </a:r>
          </a:p>
          <a:p>
            <a:pPr lvl="1"/>
            <a:r>
              <a:rPr lang="en-US" dirty="0" smtClean="0"/>
              <a:t>Every node has at least two strong ties:</a:t>
            </a:r>
          </a:p>
          <a:p>
            <a:pPr lvl="1"/>
            <a:r>
              <a:rPr lang="en-US" dirty="0" smtClean="0"/>
              <a:t>Then, every local bridge must be a weak tie. </a:t>
            </a:r>
          </a:p>
        </p:txBody>
      </p:sp>
      <p:pic>
        <p:nvPicPr>
          <p:cNvPr id="5" name="Picture 4"/>
          <p:cNvPicPr>
            <a:picLocks noChangeAspect="1"/>
          </p:cNvPicPr>
          <p:nvPr/>
        </p:nvPicPr>
        <p:blipFill>
          <a:blip r:embed="rId2"/>
          <a:stretch>
            <a:fillRect/>
          </a:stretch>
        </p:blipFill>
        <p:spPr>
          <a:xfrm>
            <a:off x="5972952" y="1508545"/>
            <a:ext cx="6219048" cy="3733333"/>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18</a:t>
            </a:fld>
            <a:endParaRPr lang="en-US"/>
          </a:p>
        </p:txBody>
      </p:sp>
    </p:spTree>
    <p:extLst>
      <p:ext uri="{BB962C8B-B14F-4D97-AF65-F5344CB8AC3E}">
        <p14:creationId xmlns:p14="http://schemas.microsoft.com/office/powerpoint/2010/main" val="12271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76" y="82737"/>
            <a:ext cx="10515600" cy="1325563"/>
          </a:xfrm>
        </p:spPr>
        <p:txBody>
          <a:bodyPr/>
          <a:lstStyle/>
          <a:p>
            <a:r>
              <a:rPr lang="en-US" dirty="0" smtClean="0"/>
              <a:t>A or B: which is “better off”?</a:t>
            </a:r>
            <a:endParaRPr lang="en-US" dirty="0"/>
          </a:p>
        </p:txBody>
      </p:sp>
      <p:sp>
        <p:nvSpPr>
          <p:cNvPr id="3" name="Content Placeholder 2"/>
          <p:cNvSpPr>
            <a:spLocks noGrp="1"/>
          </p:cNvSpPr>
          <p:nvPr>
            <p:ph sz="half" idx="1"/>
          </p:nvPr>
        </p:nvSpPr>
        <p:spPr>
          <a:xfrm>
            <a:off x="374276" y="1240678"/>
            <a:ext cx="5181600" cy="4351338"/>
          </a:xfrm>
        </p:spPr>
        <p:txBody>
          <a:bodyPr>
            <a:normAutofit fontScale="85000" lnSpcReduction="10000"/>
          </a:bodyPr>
          <a:lstStyle/>
          <a:p>
            <a:r>
              <a:rPr lang="en-US" dirty="0" smtClean="0"/>
              <a:t>A has high clustering coefficient, A has many edges with high </a:t>
            </a:r>
            <a:r>
              <a:rPr lang="en-US" dirty="0" err="1" smtClean="0"/>
              <a:t>embeddedness</a:t>
            </a:r>
            <a:r>
              <a:rPr lang="en-US" dirty="0" smtClean="0"/>
              <a:t> – edges that are “</a:t>
            </a:r>
            <a:r>
              <a:rPr lang="en-US" dirty="0" smtClean="0">
                <a:solidFill>
                  <a:srgbClr val="0070C0"/>
                </a:solidFill>
              </a:rPr>
              <a:t>trustworthy</a:t>
            </a:r>
            <a:r>
              <a:rPr lang="en-US" dirty="0" smtClean="0"/>
              <a:t>”</a:t>
            </a:r>
          </a:p>
          <a:p>
            <a:r>
              <a:rPr lang="en-US" dirty="0" smtClean="0"/>
              <a:t>(?) A has a “</a:t>
            </a:r>
            <a:r>
              <a:rPr lang="en-US" dirty="0" smtClean="0">
                <a:solidFill>
                  <a:srgbClr val="0070C0"/>
                </a:solidFill>
              </a:rPr>
              <a:t>support community</a:t>
            </a:r>
            <a:r>
              <a:rPr lang="en-US" dirty="0" smtClean="0"/>
              <a:t>”</a:t>
            </a:r>
          </a:p>
          <a:p>
            <a:r>
              <a:rPr lang="en-US" dirty="0" smtClean="0"/>
              <a:t>B – Links separate communities</a:t>
            </a:r>
          </a:p>
          <a:p>
            <a:pPr lvl="1"/>
            <a:r>
              <a:rPr lang="en-US" dirty="0" smtClean="0">
                <a:solidFill>
                  <a:srgbClr val="0070C0"/>
                </a:solidFill>
              </a:rPr>
              <a:t>The B-C link is not trustworthy but it does allow information flow</a:t>
            </a:r>
          </a:p>
          <a:p>
            <a:pPr lvl="1"/>
            <a:r>
              <a:rPr lang="en-US" dirty="0" smtClean="0">
                <a:solidFill>
                  <a:srgbClr val="0070C0"/>
                </a:solidFill>
              </a:rPr>
              <a:t>B can be more innovative, multidisciplinary, imports tea from China</a:t>
            </a:r>
          </a:p>
          <a:p>
            <a:pPr lvl="1"/>
            <a:r>
              <a:rPr lang="en-US" dirty="0" smtClean="0">
                <a:solidFill>
                  <a:srgbClr val="0070C0"/>
                </a:solidFill>
              </a:rPr>
              <a:t>B can control access: F learns about a job opportunity from a “</a:t>
            </a:r>
            <a:r>
              <a:rPr lang="en-US" dirty="0" smtClean="0">
                <a:solidFill>
                  <a:srgbClr val="FF0000"/>
                </a:solidFill>
              </a:rPr>
              <a:t>friend of a friend</a:t>
            </a:r>
            <a:r>
              <a:rPr lang="en-US" dirty="0" smtClean="0">
                <a:solidFill>
                  <a:srgbClr val="0070C0"/>
                </a:solidFill>
              </a:rPr>
              <a:t>” (from B)</a:t>
            </a:r>
            <a:endParaRPr lang="en-US" dirty="0">
              <a:solidFill>
                <a:srgbClr val="0070C0"/>
              </a:solidFill>
            </a:endParaRPr>
          </a:p>
        </p:txBody>
      </p:sp>
      <p:pic>
        <p:nvPicPr>
          <p:cNvPr id="6" name="Picture 5"/>
          <p:cNvPicPr>
            <a:picLocks noChangeAspect="1"/>
          </p:cNvPicPr>
          <p:nvPr/>
        </p:nvPicPr>
        <p:blipFill>
          <a:blip r:embed="rId2"/>
          <a:stretch>
            <a:fillRect/>
          </a:stretch>
        </p:blipFill>
        <p:spPr>
          <a:xfrm>
            <a:off x="6071223" y="1240678"/>
            <a:ext cx="4870406" cy="4351338"/>
          </a:xfrm>
          <a:prstGeom prst="rect">
            <a:avLst/>
          </a:prstGeom>
        </p:spPr>
      </p:pic>
      <p:sp>
        <p:nvSpPr>
          <p:cNvPr id="4" name="TextBox 3"/>
          <p:cNvSpPr txBox="1"/>
          <p:nvPr/>
        </p:nvSpPr>
        <p:spPr>
          <a:xfrm>
            <a:off x="134471" y="5807635"/>
            <a:ext cx="9977411" cy="707886"/>
          </a:xfrm>
          <a:prstGeom prst="rect">
            <a:avLst/>
          </a:prstGeom>
          <a:solidFill>
            <a:srgbClr val="FFFF00"/>
          </a:solidFill>
        </p:spPr>
        <p:txBody>
          <a:bodyPr wrap="none" rtlCol="0">
            <a:spAutoFit/>
          </a:bodyPr>
          <a:lstStyle/>
          <a:p>
            <a:r>
              <a:rPr lang="en-US" sz="2000" dirty="0" smtClean="0">
                <a:solidFill>
                  <a:srgbClr val="FF0000"/>
                </a:solidFill>
              </a:rPr>
              <a:t>The local bridges that connect B to the outside world (in this case actual bridges)</a:t>
            </a:r>
          </a:p>
          <a:p>
            <a:r>
              <a:rPr lang="en-US" sz="2000" dirty="0" smtClean="0">
                <a:solidFill>
                  <a:srgbClr val="FF0000"/>
                </a:solidFill>
              </a:rPr>
              <a:t> are typically weak ties. </a:t>
            </a:r>
            <a:r>
              <a:rPr lang="en-US" sz="2000" b="1" dirty="0" smtClean="0">
                <a:solidFill>
                  <a:srgbClr val="FF0000"/>
                </a:solidFill>
              </a:rPr>
              <a:t>“The </a:t>
            </a:r>
            <a:r>
              <a:rPr lang="en-US" sz="2000" b="1" dirty="0" err="1" smtClean="0">
                <a:solidFill>
                  <a:srgbClr val="FF0000"/>
                </a:solidFill>
              </a:rPr>
              <a:t>streangth</a:t>
            </a:r>
            <a:r>
              <a:rPr lang="en-US" sz="2000" b="1" dirty="0" smtClean="0">
                <a:solidFill>
                  <a:srgbClr val="FF0000"/>
                </a:solidFill>
              </a:rPr>
              <a:t> of weak ties”.</a:t>
            </a:r>
            <a:endParaRPr lang="en-US" sz="2000" b="1" dirty="0">
              <a:solidFill>
                <a:srgbClr val="FF0000"/>
              </a:solidFill>
            </a:endParaRPr>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19</a:t>
            </a:fld>
            <a:endParaRPr lang="en-US"/>
          </a:p>
        </p:txBody>
      </p:sp>
    </p:spTree>
    <p:extLst>
      <p:ext uri="{BB962C8B-B14F-4D97-AF65-F5344CB8AC3E}">
        <p14:creationId xmlns:p14="http://schemas.microsoft.com/office/powerpoint/2010/main" val="4101326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773471" y="1557412"/>
            <a:ext cx="4408486" cy="1089529"/>
          </a:xfrm>
          <a:prstGeom prst="rect">
            <a:avLst/>
          </a:prstGeom>
          <a:solidFill>
            <a:srgbClr val="FFFF00"/>
          </a:solidFill>
        </p:spPr>
        <p:txBody>
          <a:bodyPr wrap="square" rtlCol="0">
            <a:spAutoFit/>
          </a:bodyPr>
          <a:lstStyle/>
          <a:p>
            <a:r>
              <a:rPr lang="is-IS" sz="1800" dirty="0" smtClean="0"/>
              <a:t>RU   </a:t>
            </a:r>
            <a:r>
              <a:rPr lang="is-IS" sz="1800" dirty="0" smtClean="0">
                <a:solidFill>
                  <a:srgbClr val="7030A0"/>
                </a:solidFill>
              </a:rPr>
              <a:t>T-214-SINE</a:t>
            </a:r>
            <a:r>
              <a:rPr lang="is-IS" sz="1800" dirty="0" smtClean="0"/>
              <a:t>    Summer 2011</a:t>
            </a:r>
          </a:p>
          <a:p>
            <a:r>
              <a:rPr lang="is-IS" sz="1800" i="1" dirty="0" smtClean="0"/>
              <a:t>Ýmir Vigfússon</a:t>
            </a:r>
            <a:br>
              <a:rPr lang="is-IS" sz="1800" i="1" dirty="0" smtClean="0"/>
            </a:br>
            <a:r>
              <a:rPr lang="is-IS" sz="1800" i="1" dirty="0" smtClean="0"/>
              <a:t>Emory University</a:t>
            </a:r>
            <a:br>
              <a:rPr lang="is-IS" sz="1800" i="1" dirty="0" smtClean="0"/>
            </a:br>
            <a:r>
              <a:rPr lang="en-US" sz="1800" dirty="0"/>
              <a:t>www.ymsir.com/networks</a:t>
            </a:r>
            <a:r>
              <a:rPr lang="en-US" sz="1800" dirty="0" smtClean="0"/>
              <a:t>/</a:t>
            </a:r>
            <a:endParaRPr lang="is-IS" sz="1800" dirty="0"/>
          </a:p>
        </p:txBody>
      </p:sp>
      <p:sp>
        <p:nvSpPr>
          <p:cNvPr id="5" name="TextBox 4"/>
          <p:cNvSpPr txBox="1"/>
          <p:nvPr/>
        </p:nvSpPr>
        <p:spPr>
          <a:xfrm>
            <a:off x="683318" y="786752"/>
            <a:ext cx="3534942" cy="369332"/>
          </a:xfrm>
          <a:prstGeom prst="rect">
            <a:avLst/>
          </a:prstGeom>
          <a:noFill/>
        </p:spPr>
        <p:txBody>
          <a:bodyPr wrap="none" rtlCol="0">
            <a:spAutoFit/>
          </a:bodyPr>
          <a:lstStyle/>
          <a:p>
            <a:r>
              <a:rPr lang="en-US" dirty="0" smtClean="0"/>
              <a:t>Credit for (some) Slides from: </a:t>
            </a:r>
            <a:endParaRPr lang="en-US" dirty="0"/>
          </a:p>
        </p:txBody>
      </p:sp>
      <p:sp>
        <p:nvSpPr>
          <p:cNvPr id="6" name="TextBox 5"/>
          <p:cNvSpPr txBox="1"/>
          <p:nvPr/>
        </p:nvSpPr>
        <p:spPr>
          <a:xfrm>
            <a:off x="773471" y="2965451"/>
            <a:ext cx="5872957" cy="1200329"/>
          </a:xfrm>
          <a:prstGeom prst="rect">
            <a:avLst/>
          </a:prstGeom>
          <a:solidFill>
            <a:srgbClr val="FFFF00"/>
          </a:solidFill>
        </p:spPr>
        <p:txBody>
          <a:bodyPr wrap="square" rtlCol="0">
            <a:spAutoFit/>
          </a:bodyPr>
          <a:lstStyle/>
          <a:p>
            <a:r>
              <a:rPr lang="en-US" dirty="0" smtClean="0"/>
              <a:t> </a:t>
            </a:r>
            <a:r>
              <a:rPr lang="en-US" dirty="0"/>
              <a:t>CS224W: Social and Information Network Analysis </a:t>
            </a:r>
            <a:endParaRPr lang="en-US" dirty="0" smtClean="0"/>
          </a:p>
          <a:p>
            <a:r>
              <a:rPr lang="en-US" dirty="0" smtClean="0"/>
              <a:t>Jure </a:t>
            </a:r>
            <a:r>
              <a:rPr lang="en-US" dirty="0" err="1"/>
              <a:t>Leskovec</a:t>
            </a:r>
            <a:r>
              <a:rPr lang="en-US" dirty="0"/>
              <a:t>, </a:t>
            </a:r>
            <a:endParaRPr lang="en-US" dirty="0" smtClean="0"/>
          </a:p>
          <a:p>
            <a:r>
              <a:rPr lang="en-US" dirty="0" smtClean="0"/>
              <a:t>Stanford </a:t>
            </a:r>
            <a:r>
              <a:rPr lang="en-US" dirty="0"/>
              <a:t>University </a:t>
            </a:r>
            <a:endParaRPr lang="en-US" dirty="0" smtClean="0"/>
          </a:p>
          <a:p>
            <a:r>
              <a:rPr lang="en-US" dirty="0" smtClean="0"/>
              <a:t>http</a:t>
            </a:r>
            <a:r>
              <a:rPr lang="en-US" dirty="0"/>
              <a:t>://cs224w.stanford.edu </a:t>
            </a:r>
          </a:p>
        </p:txBody>
      </p:sp>
      <p:pic>
        <p:nvPicPr>
          <p:cNvPr id="7" name="Picture 2" descr="C:\Users\a\Documents\i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129385" y="901522"/>
            <a:ext cx="4607506" cy="3361385"/>
          </a:xfrm>
          <a:prstGeom prst="rect">
            <a:avLst/>
          </a:prstGeom>
          <a:noFill/>
        </p:spPr>
      </p:pic>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172BB277-5B63-44FF-8B55-E9F47E215084}" type="slidenum">
              <a:rPr lang="en-US" smtClean="0"/>
              <a:t>2</a:t>
            </a:fld>
            <a:endParaRPr lang="en-US"/>
          </a:p>
        </p:txBody>
      </p:sp>
    </p:spTree>
    <p:extLst>
      <p:ext uri="{BB962C8B-B14F-4D97-AF65-F5344CB8AC3E}">
        <p14:creationId xmlns:p14="http://schemas.microsoft.com/office/powerpoint/2010/main" val="324137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06208" y="226455"/>
            <a:ext cx="8028571" cy="6447619"/>
          </a:xfrm>
          <a:prstGeom prst="rect">
            <a:avLst/>
          </a:prstGeom>
        </p:spPr>
      </p:pic>
      <p:sp>
        <p:nvSpPr>
          <p:cNvPr id="6" name="TextBox 5"/>
          <p:cNvSpPr txBox="1"/>
          <p:nvPr/>
        </p:nvSpPr>
        <p:spPr>
          <a:xfrm>
            <a:off x="116958" y="691117"/>
            <a:ext cx="3693640" cy="2062103"/>
          </a:xfrm>
          <a:prstGeom prst="rect">
            <a:avLst/>
          </a:prstGeom>
          <a:noFill/>
        </p:spPr>
        <p:txBody>
          <a:bodyPr wrap="none" rtlCol="0">
            <a:spAutoFit/>
          </a:bodyPr>
          <a:lstStyle/>
          <a:p>
            <a:r>
              <a:rPr lang="en-US" sz="3200" dirty="0" smtClean="0"/>
              <a:t>Co-authorship</a:t>
            </a:r>
          </a:p>
          <a:p>
            <a:r>
              <a:rPr lang="en-US" sz="3200" dirty="0" smtClean="0"/>
              <a:t>in Network papers</a:t>
            </a:r>
          </a:p>
          <a:p>
            <a:r>
              <a:rPr lang="en-US" sz="3200" dirty="0" smtClean="0"/>
              <a:t>Different</a:t>
            </a:r>
          </a:p>
          <a:p>
            <a:r>
              <a:rPr lang="en-US" sz="3200" dirty="0" smtClean="0"/>
              <a:t>communities</a:t>
            </a:r>
            <a:endParaRPr lang="en-US" sz="3200" dirty="0"/>
          </a:p>
        </p:txBody>
      </p:sp>
      <p:sp>
        <p:nvSpPr>
          <p:cNvPr id="2" name="TextBox 1"/>
          <p:cNvSpPr txBox="1"/>
          <p:nvPr/>
        </p:nvSpPr>
        <p:spPr>
          <a:xfrm>
            <a:off x="617896" y="3326732"/>
            <a:ext cx="2691763" cy="646331"/>
          </a:xfrm>
          <a:prstGeom prst="rect">
            <a:avLst/>
          </a:prstGeom>
          <a:solidFill>
            <a:srgbClr val="FFFF00"/>
          </a:solidFill>
        </p:spPr>
        <p:txBody>
          <a:bodyPr wrap="none" rtlCol="0">
            <a:spAutoFit/>
          </a:bodyPr>
          <a:lstStyle/>
          <a:p>
            <a:r>
              <a:rPr lang="en-US" dirty="0" smtClean="0"/>
              <a:t>How is this partitioning</a:t>
            </a:r>
          </a:p>
          <a:p>
            <a:r>
              <a:rPr lang="en-US" dirty="0" smtClean="0"/>
              <a:t>done? </a:t>
            </a:r>
            <a:endParaRPr lang="en-US" dirty="0"/>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20</a:t>
            </a:fld>
            <a:endParaRPr lang="en-US"/>
          </a:p>
        </p:txBody>
      </p:sp>
    </p:spTree>
    <p:extLst>
      <p:ext uri="{BB962C8B-B14F-4D97-AF65-F5344CB8AC3E}">
        <p14:creationId xmlns:p14="http://schemas.microsoft.com/office/powerpoint/2010/main" val="841970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5258" y="229964"/>
            <a:ext cx="10515600" cy="1500187"/>
          </a:xfrm>
        </p:spPr>
        <p:txBody>
          <a:bodyPr/>
          <a:lstStyle/>
          <a:p>
            <a:r>
              <a:rPr lang="en-US" dirty="0" smtClean="0"/>
              <a:t>Zachary: An information flow model for conflict and fusion in small groups, 1977. </a:t>
            </a:r>
          </a:p>
          <a:p>
            <a:r>
              <a:rPr lang="en-US" dirty="0" smtClean="0"/>
              <a:t>Karate Club splits up between owner (34) and instructor (1)</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40" y="1730151"/>
            <a:ext cx="7668343" cy="455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326660" y="2474580"/>
            <a:ext cx="2924198" cy="707886"/>
          </a:xfrm>
          <a:prstGeom prst="rect">
            <a:avLst/>
          </a:prstGeom>
          <a:solidFill>
            <a:srgbClr val="FFFF00"/>
          </a:solidFill>
        </p:spPr>
        <p:txBody>
          <a:bodyPr wrap="none" rtlCol="0">
            <a:spAutoFit/>
          </a:bodyPr>
          <a:lstStyle/>
          <a:p>
            <a:r>
              <a:rPr lang="en-US" sz="2000" dirty="0" smtClean="0">
                <a:solidFill>
                  <a:srgbClr val="FF0000"/>
                </a:solidFill>
              </a:rPr>
              <a:t>Can we predict split? </a:t>
            </a:r>
          </a:p>
          <a:p>
            <a:r>
              <a:rPr lang="en-US" sz="2000" dirty="0" err="1" smtClean="0">
                <a:solidFill>
                  <a:srgbClr val="FF0000"/>
                </a:solidFill>
              </a:rPr>
              <a:t>Subclusters</a:t>
            </a:r>
            <a:r>
              <a:rPr lang="en-US" sz="2000" dirty="0" smtClean="0">
                <a:solidFill>
                  <a:srgbClr val="FF0000"/>
                </a:solidFill>
              </a:rPr>
              <a:t> of graph? </a:t>
            </a:r>
            <a:endParaRPr lang="en-US" sz="2000" dirty="0">
              <a:solidFill>
                <a:srgbClr val="FF0000"/>
              </a:solidFill>
            </a:endParaRPr>
          </a:p>
        </p:txBody>
      </p:sp>
      <p:sp>
        <p:nvSpPr>
          <p:cNvPr id="2" name="TextBox 1"/>
          <p:cNvSpPr txBox="1"/>
          <p:nvPr/>
        </p:nvSpPr>
        <p:spPr>
          <a:xfrm>
            <a:off x="8385072" y="3926895"/>
            <a:ext cx="3768980" cy="2246769"/>
          </a:xfrm>
          <a:prstGeom prst="rect">
            <a:avLst/>
          </a:prstGeom>
          <a:solidFill>
            <a:srgbClr val="FFFF00"/>
          </a:solidFill>
        </p:spPr>
        <p:txBody>
          <a:bodyPr wrap="none" rtlCol="0">
            <a:spAutoFit/>
          </a:bodyPr>
          <a:lstStyle/>
          <a:p>
            <a:r>
              <a:rPr lang="en-US" sz="2000" dirty="0" smtClean="0"/>
              <a:t>Remark the “theory” we’ll </a:t>
            </a:r>
          </a:p>
          <a:p>
            <a:r>
              <a:rPr lang="en-US" sz="2000" dirty="0" smtClean="0"/>
              <a:t>present predicts that 9 </a:t>
            </a:r>
          </a:p>
          <a:p>
            <a:r>
              <a:rPr lang="en-US" sz="2000" dirty="0" smtClean="0"/>
              <a:t>should stay with 34, </a:t>
            </a:r>
          </a:p>
          <a:p>
            <a:r>
              <a:rPr lang="en-US" sz="2000" dirty="0" smtClean="0">
                <a:solidFill>
                  <a:srgbClr val="FF0000"/>
                </a:solidFill>
              </a:rPr>
              <a:t>But – in “real life” 9 was a </a:t>
            </a:r>
          </a:p>
          <a:p>
            <a:r>
              <a:rPr lang="en-US" sz="2000" dirty="0" smtClean="0">
                <a:solidFill>
                  <a:srgbClr val="FF0000"/>
                </a:solidFill>
              </a:rPr>
              <a:t>month away from a 4 year </a:t>
            </a:r>
          </a:p>
          <a:p>
            <a:r>
              <a:rPr lang="en-US" sz="2000" dirty="0" smtClean="0">
                <a:solidFill>
                  <a:srgbClr val="FF0000"/>
                </a:solidFill>
              </a:rPr>
              <a:t>black belt project and needed</a:t>
            </a:r>
          </a:p>
          <a:p>
            <a:r>
              <a:rPr lang="en-US" sz="2000" dirty="0" smtClean="0">
                <a:solidFill>
                  <a:srgbClr val="FF0000"/>
                </a:solidFill>
              </a:rPr>
              <a:t>1 to finish it.</a:t>
            </a:r>
            <a:endParaRPr lang="en-US" sz="2000" dirty="0">
              <a:solidFill>
                <a:srgbClr val="FF0000"/>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21</a:t>
            </a:fld>
            <a:endParaRPr lang="en-US"/>
          </a:p>
        </p:txBody>
      </p:sp>
    </p:spTree>
    <p:extLst>
      <p:ext uri="{BB962C8B-B14F-4D97-AF65-F5344CB8AC3E}">
        <p14:creationId xmlns:p14="http://schemas.microsoft.com/office/powerpoint/2010/main" val="571614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74" y="184120"/>
            <a:ext cx="3502406" cy="1076134"/>
          </a:xfrm>
          <a:solidFill>
            <a:srgbClr val="FFFF00"/>
          </a:solidFill>
        </p:spPr>
        <p:txBody>
          <a:bodyPr>
            <a:noAutofit/>
          </a:bodyPr>
          <a:lstStyle/>
          <a:p>
            <a:r>
              <a:rPr lang="en-US" sz="3600" dirty="0" smtClean="0"/>
              <a:t>Easy to guess clusters</a:t>
            </a:r>
            <a:endParaRPr lang="en-US" sz="3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067" t="9421" r="29266" b="57406"/>
          <a:stretch/>
        </p:blipFill>
        <p:spPr>
          <a:xfrm>
            <a:off x="2182368" y="1474816"/>
            <a:ext cx="4639056" cy="264311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7068" t="47588" r="29265" b="19627"/>
          <a:stretch/>
        </p:blipFill>
        <p:spPr>
          <a:xfrm>
            <a:off x="6998208" y="1474816"/>
            <a:ext cx="4693848" cy="2643116"/>
          </a:xfrm>
          <a:prstGeom prst="rect">
            <a:avLst/>
          </a:prstGeom>
        </p:spPr>
      </p:pic>
      <p:pic>
        <p:nvPicPr>
          <p:cNvPr id="7" name="Picture 6"/>
          <p:cNvPicPr>
            <a:picLocks noChangeAspect="1"/>
          </p:cNvPicPr>
          <p:nvPr/>
        </p:nvPicPr>
        <p:blipFill>
          <a:blip r:embed="rId3"/>
          <a:stretch>
            <a:fillRect/>
          </a:stretch>
        </p:blipFill>
        <p:spPr>
          <a:xfrm>
            <a:off x="2481072" y="4332494"/>
            <a:ext cx="6199329" cy="2440162"/>
          </a:xfrm>
          <a:prstGeom prst="rect">
            <a:avLst/>
          </a:prstGeom>
        </p:spPr>
      </p:pic>
      <p:sp>
        <p:nvSpPr>
          <p:cNvPr id="9" name="TextBox 8"/>
          <p:cNvSpPr txBox="1"/>
          <p:nvPr/>
        </p:nvSpPr>
        <p:spPr>
          <a:xfrm>
            <a:off x="201168" y="4572000"/>
            <a:ext cx="2138727" cy="461665"/>
          </a:xfrm>
          <a:prstGeom prst="rect">
            <a:avLst/>
          </a:prstGeom>
          <a:solidFill>
            <a:srgbClr val="FFFF00"/>
          </a:solidFill>
        </p:spPr>
        <p:txBody>
          <a:bodyPr wrap="none" rtlCol="0">
            <a:spAutoFit/>
          </a:bodyPr>
          <a:lstStyle/>
          <a:p>
            <a:r>
              <a:rPr lang="en-US" sz="2400" dirty="0" smtClean="0"/>
              <a:t>Less Obvious:</a:t>
            </a:r>
            <a:endParaRPr lang="en-US" sz="2400" dirty="0"/>
          </a:p>
        </p:txBody>
      </p:sp>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22</a:t>
            </a:fld>
            <a:endParaRPr lang="en-US"/>
          </a:p>
        </p:txBody>
      </p:sp>
    </p:spTree>
    <p:extLst>
      <p:ext uri="{BB962C8B-B14F-4D97-AF65-F5344CB8AC3E}">
        <p14:creationId xmlns:p14="http://schemas.microsoft.com/office/powerpoint/2010/main" val="354105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Generalization of local bridges</a:t>
            </a:r>
            <a:endParaRPr lang="en-US" dirty="0"/>
          </a:p>
        </p:txBody>
      </p:sp>
      <p:sp>
        <p:nvSpPr>
          <p:cNvPr id="3" name="Content Placeholder 2"/>
          <p:cNvSpPr>
            <a:spLocks noGrp="1"/>
          </p:cNvSpPr>
          <p:nvPr>
            <p:ph sz="half" idx="1"/>
          </p:nvPr>
        </p:nvSpPr>
        <p:spPr>
          <a:xfrm>
            <a:off x="454475" y="1690688"/>
            <a:ext cx="5181600" cy="4351338"/>
          </a:xfrm>
        </p:spPr>
        <p:txBody>
          <a:bodyPr>
            <a:normAutofit fontScale="92500"/>
          </a:bodyPr>
          <a:lstStyle/>
          <a:p>
            <a:r>
              <a:rPr lang="en-US" dirty="0" err="1" smtClean="0">
                <a:solidFill>
                  <a:srgbClr val="FF0000"/>
                </a:solidFill>
              </a:rPr>
              <a:t>Betweeness</a:t>
            </a:r>
            <a:r>
              <a:rPr lang="en-US" dirty="0" smtClean="0"/>
              <a:t>: </a:t>
            </a:r>
          </a:p>
          <a:p>
            <a:pPr lvl="1"/>
            <a:r>
              <a:rPr lang="en-US" dirty="0" smtClean="0"/>
              <a:t>For Every pair of nodes A,B in the graph that are connected by a path, imagine one unit of flow between A and B</a:t>
            </a:r>
          </a:p>
          <a:p>
            <a:pPr lvl="1"/>
            <a:r>
              <a:rPr lang="en-US" dirty="0" smtClean="0"/>
              <a:t>The flow between A and B divides itself evenly amongst all possible shortest paths from A to B</a:t>
            </a:r>
          </a:p>
          <a:p>
            <a:pPr lvl="1"/>
            <a:r>
              <a:rPr lang="en-US" dirty="0" smtClean="0"/>
              <a:t>If there are k such paths, each path gets 1/k flow</a:t>
            </a:r>
          </a:p>
          <a:p>
            <a:pPr lvl="1"/>
            <a:r>
              <a:rPr lang="en-US" dirty="0" smtClean="0"/>
              <a:t>The </a:t>
            </a:r>
            <a:r>
              <a:rPr lang="en-US" dirty="0" err="1" smtClean="0">
                <a:solidFill>
                  <a:srgbClr val="FF0000"/>
                </a:solidFill>
              </a:rPr>
              <a:t>Betweeness</a:t>
            </a:r>
            <a:r>
              <a:rPr lang="en-US" dirty="0" smtClean="0"/>
              <a:t> of an edge is the total amount of flow it gets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067" t="9421" r="29266" b="57406"/>
          <a:stretch/>
        </p:blipFill>
        <p:spPr>
          <a:xfrm>
            <a:off x="5721397" y="2067359"/>
            <a:ext cx="6276370" cy="3575981"/>
          </a:xfrm>
          <a:prstGeom prst="rect">
            <a:avLst/>
          </a:prstGeom>
        </p:spPr>
      </p:pic>
      <p:sp>
        <p:nvSpPr>
          <p:cNvPr id="6" name="TextBox 5"/>
          <p:cNvSpPr txBox="1"/>
          <p:nvPr/>
        </p:nvSpPr>
        <p:spPr>
          <a:xfrm>
            <a:off x="8329072" y="3330432"/>
            <a:ext cx="905166" cy="338554"/>
          </a:xfrm>
          <a:prstGeom prst="rect">
            <a:avLst/>
          </a:prstGeom>
          <a:solidFill>
            <a:srgbClr val="FFFF00"/>
          </a:solidFill>
        </p:spPr>
        <p:txBody>
          <a:bodyPr wrap="square" rtlCol="0">
            <a:spAutoFit/>
          </a:bodyPr>
          <a:lstStyle/>
          <a:p>
            <a:r>
              <a:rPr lang="en-US" sz="1600" dirty="0" smtClean="0">
                <a:solidFill>
                  <a:srgbClr val="FF0000"/>
                </a:solidFill>
              </a:rPr>
              <a:t>7*7=49</a:t>
            </a:r>
            <a:endParaRPr lang="en-US" sz="1600" dirty="0">
              <a:solidFill>
                <a:srgbClr val="FF0000"/>
              </a:solidFill>
            </a:endParaRPr>
          </a:p>
        </p:txBody>
      </p:sp>
      <p:sp>
        <p:nvSpPr>
          <p:cNvPr id="7" name="TextBox 6"/>
          <p:cNvSpPr txBox="1"/>
          <p:nvPr/>
        </p:nvSpPr>
        <p:spPr>
          <a:xfrm>
            <a:off x="7804485" y="4137678"/>
            <a:ext cx="1055097" cy="369332"/>
          </a:xfrm>
          <a:prstGeom prst="rect">
            <a:avLst/>
          </a:prstGeom>
          <a:solidFill>
            <a:srgbClr val="FFFF00"/>
          </a:solidFill>
        </p:spPr>
        <p:txBody>
          <a:bodyPr wrap="none" rtlCol="0">
            <a:spAutoFit/>
          </a:bodyPr>
          <a:lstStyle/>
          <a:p>
            <a:r>
              <a:rPr lang="en-US" dirty="0" smtClean="0">
                <a:solidFill>
                  <a:srgbClr val="FF0000"/>
                </a:solidFill>
              </a:rPr>
              <a:t>3*11=33</a:t>
            </a:r>
            <a:endParaRPr lang="en-US" dirty="0">
              <a:solidFill>
                <a:srgbClr val="FF0000"/>
              </a:solidFill>
            </a:endParaRPr>
          </a:p>
        </p:txBody>
      </p:sp>
      <p:sp>
        <p:nvSpPr>
          <p:cNvPr id="8" name="TextBox 7"/>
          <p:cNvSpPr txBox="1"/>
          <p:nvPr/>
        </p:nvSpPr>
        <p:spPr>
          <a:xfrm>
            <a:off x="7718259" y="3194383"/>
            <a:ext cx="466794" cy="369332"/>
          </a:xfrm>
          <a:prstGeom prst="rect">
            <a:avLst/>
          </a:prstGeom>
          <a:solidFill>
            <a:srgbClr val="FFFF00"/>
          </a:solidFill>
        </p:spPr>
        <p:txBody>
          <a:bodyPr wrap="none" rtlCol="0">
            <a:spAutoFit/>
          </a:bodyPr>
          <a:lstStyle/>
          <a:p>
            <a:r>
              <a:rPr lang="en-US" dirty="0" smtClean="0">
                <a:solidFill>
                  <a:srgbClr val="FF0000"/>
                </a:solidFill>
              </a:rPr>
              <a:t>33</a:t>
            </a:r>
            <a:endParaRPr lang="en-US" dirty="0">
              <a:solidFill>
                <a:srgbClr val="FF0000"/>
              </a:solidFill>
            </a:endParaRPr>
          </a:p>
        </p:txBody>
      </p:sp>
      <p:sp>
        <p:nvSpPr>
          <p:cNvPr id="10" name="TextBox 9"/>
          <p:cNvSpPr txBox="1"/>
          <p:nvPr/>
        </p:nvSpPr>
        <p:spPr>
          <a:xfrm>
            <a:off x="9624615" y="3356836"/>
            <a:ext cx="466794" cy="369332"/>
          </a:xfrm>
          <a:prstGeom prst="rect">
            <a:avLst/>
          </a:prstGeom>
          <a:solidFill>
            <a:srgbClr val="FFFF00"/>
          </a:solidFill>
        </p:spPr>
        <p:txBody>
          <a:bodyPr wrap="none" rtlCol="0">
            <a:spAutoFit/>
          </a:bodyPr>
          <a:lstStyle/>
          <a:p>
            <a:r>
              <a:rPr lang="en-US" dirty="0" smtClean="0">
                <a:solidFill>
                  <a:srgbClr val="FF0000"/>
                </a:solidFill>
              </a:rPr>
              <a:t>33</a:t>
            </a:r>
            <a:endParaRPr lang="en-US" dirty="0">
              <a:solidFill>
                <a:srgbClr val="FF0000"/>
              </a:solidFill>
            </a:endParaRPr>
          </a:p>
        </p:txBody>
      </p:sp>
      <p:sp>
        <p:nvSpPr>
          <p:cNvPr id="11" name="TextBox 10"/>
          <p:cNvSpPr txBox="1"/>
          <p:nvPr/>
        </p:nvSpPr>
        <p:spPr>
          <a:xfrm>
            <a:off x="9353467" y="4046663"/>
            <a:ext cx="466794" cy="369332"/>
          </a:xfrm>
          <a:prstGeom prst="rect">
            <a:avLst/>
          </a:prstGeom>
          <a:solidFill>
            <a:srgbClr val="FFFF00"/>
          </a:solidFill>
        </p:spPr>
        <p:txBody>
          <a:bodyPr wrap="none" rtlCol="0">
            <a:spAutoFit/>
          </a:bodyPr>
          <a:lstStyle/>
          <a:p>
            <a:r>
              <a:rPr lang="en-US" dirty="0" smtClean="0">
                <a:solidFill>
                  <a:srgbClr val="FF0000"/>
                </a:solidFill>
              </a:rPr>
              <a:t>33</a:t>
            </a:r>
            <a:endParaRPr lang="en-US" dirty="0">
              <a:solidFill>
                <a:srgbClr val="FF0000"/>
              </a:solidFill>
            </a:endParaRPr>
          </a:p>
        </p:txBody>
      </p:sp>
      <p:sp>
        <p:nvSpPr>
          <p:cNvPr id="12" name="TextBox 11"/>
          <p:cNvSpPr txBox="1"/>
          <p:nvPr/>
        </p:nvSpPr>
        <p:spPr>
          <a:xfrm>
            <a:off x="6932196" y="2576762"/>
            <a:ext cx="429926" cy="369332"/>
          </a:xfrm>
          <a:prstGeom prst="rect">
            <a:avLst/>
          </a:prstGeom>
          <a:solidFill>
            <a:srgbClr val="FFFF00"/>
          </a:solidFill>
        </p:spPr>
        <p:txBody>
          <a:bodyPr wrap="none" rtlCol="0">
            <a:spAutoFit/>
          </a:bodyPr>
          <a:lstStyle/>
          <a:p>
            <a:r>
              <a:rPr lang="en-US" dirty="0" smtClean="0">
                <a:solidFill>
                  <a:srgbClr val="FF0000"/>
                </a:solidFill>
              </a:rPr>
              <a:t>12</a:t>
            </a:r>
            <a:endParaRPr lang="en-US" dirty="0">
              <a:solidFill>
                <a:srgbClr val="FF0000"/>
              </a:solidFill>
            </a:endParaRPr>
          </a:p>
        </p:txBody>
      </p:sp>
      <p:sp>
        <p:nvSpPr>
          <p:cNvPr id="13" name="TextBox 12"/>
          <p:cNvSpPr txBox="1"/>
          <p:nvPr/>
        </p:nvSpPr>
        <p:spPr>
          <a:xfrm>
            <a:off x="6613620" y="3279630"/>
            <a:ext cx="429926" cy="369332"/>
          </a:xfrm>
          <a:prstGeom prst="rect">
            <a:avLst/>
          </a:prstGeom>
          <a:solidFill>
            <a:srgbClr val="FFFF00"/>
          </a:solidFill>
        </p:spPr>
        <p:txBody>
          <a:bodyPr wrap="none" rtlCol="0">
            <a:spAutoFit/>
          </a:bodyPr>
          <a:lstStyle/>
          <a:p>
            <a:r>
              <a:rPr lang="en-US" dirty="0" smtClean="0">
                <a:solidFill>
                  <a:srgbClr val="FF0000"/>
                </a:solidFill>
              </a:rPr>
              <a:t>12</a:t>
            </a:r>
            <a:endParaRPr lang="en-US" dirty="0">
              <a:solidFill>
                <a:srgbClr val="FF0000"/>
              </a:solidFill>
            </a:endParaRPr>
          </a:p>
        </p:txBody>
      </p:sp>
      <p:sp>
        <p:nvSpPr>
          <p:cNvPr id="14" name="TextBox 13"/>
          <p:cNvSpPr txBox="1"/>
          <p:nvPr/>
        </p:nvSpPr>
        <p:spPr>
          <a:xfrm>
            <a:off x="10008270" y="2392096"/>
            <a:ext cx="429926" cy="369332"/>
          </a:xfrm>
          <a:prstGeom prst="rect">
            <a:avLst/>
          </a:prstGeom>
          <a:solidFill>
            <a:srgbClr val="FFFF00"/>
          </a:solidFill>
        </p:spPr>
        <p:txBody>
          <a:bodyPr wrap="none" rtlCol="0">
            <a:spAutoFit/>
          </a:bodyPr>
          <a:lstStyle/>
          <a:p>
            <a:r>
              <a:rPr lang="en-US" dirty="0" smtClean="0">
                <a:solidFill>
                  <a:srgbClr val="FF0000"/>
                </a:solidFill>
              </a:rPr>
              <a:t>12</a:t>
            </a:r>
            <a:endParaRPr lang="en-US" dirty="0">
              <a:solidFill>
                <a:srgbClr val="FF0000"/>
              </a:solidFill>
            </a:endParaRPr>
          </a:p>
        </p:txBody>
      </p:sp>
      <p:sp>
        <p:nvSpPr>
          <p:cNvPr id="15" name="TextBox 14"/>
          <p:cNvSpPr txBox="1"/>
          <p:nvPr/>
        </p:nvSpPr>
        <p:spPr>
          <a:xfrm>
            <a:off x="6111833" y="2743021"/>
            <a:ext cx="288862" cy="369332"/>
          </a:xfrm>
          <a:prstGeom prst="rect">
            <a:avLst/>
          </a:prstGeom>
          <a:solidFill>
            <a:srgbClr val="FFFF00"/>
          </a:solid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8" name="TextBox 17"/>
          <p:cNvSpPr txBox="1"/>
          <p:nvPr/>
        </p:nvSpPr>
        <p:spPr>
          <a:xfrm>
            <a:off x="10315075" y="3172170"/>
            <a:ext cx="429926" cy="369332"/>
          </a:xfrm>
          <a:prstGeom prst="rect">
            <a:avLst/>
          </a:prstGeom>
          <a:solidFill>
            <a:srgbClr val="FFFF00"/>
          </a:solidFill>
        </p:spPr>
        <p:txBody>
          <a:bodyPr wrap="none" rtlCol="0">
            <a:spAutoFit/>
          </a:bodyPr>
          <a:lstStyle/>
          <a:p>
            <a:r>
              <a:rPr lang="en-US" dirty="0" smtClean="0">
                <a:solidFill>
                  <a:srgbClr val="FF0000"/>
                </a:solidFill>
              </a:rPr>
              <a:t>12</a:t>
            </a:r>
            <a:endParaRPr lang="en-US" dirty="0">
              <a:solidFill>
                <a:srgbClr val="FF0000"/>
              </a:solidFill>
            </a:endParaRPr>
          </a:p>
        </p:txBody>
      </p:sp>
      <p:sp>
        <p:nvSpPr>
          <p:cNvPr id="19" name="TextBox 18"/>
          <p:cNvSpPr txBox="1"/>
          <p:nvPr/>
        </p:nvSpPr>
        <p:spPr>
          <a:xfrm>
            <a:off x="11004119" y="2644941"/>
            <a:ext cx="288862" cy="369332"/>
          </a:xfrm>
          <a:prstGeom prst="rect">
            <a:avLst/>
          </a:prstGeom>
          <a:solidFill>
            <a:srgbClr val="FFFF00"/>
          </a:solid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9" name="Slide Number Placeholder 8"/>
          <p:cNvSpPr>
            <a:spLocks noGrp="1"/>
          </p:cNvSpPr>
          <p:nvPr>
            <p:ph type="sldNum" sz="quarter" idx="12"/>
          </p:nvPr>
        </p:nvSpPr>
        <p:spPr/>
        <p:txBody>
          <a:bodyPr/>
          <a:lstStyle/>
          <a:p>
            <a:fld id="{172BB277-5B63-44FF-8B55-E9F47E215084}" type="slidenum">
              <a:rPr lang="en-US" smtClean="0"/>
              <a:t>23</a:t>
            </a:fld>
            <a:endParaRPr lang="en-US"/>
          </a:p>
        </p:txBody>
      </p:sp>
    </p:spTree>
    <p:extLst>
      <p:ext uri="{BB962C8B-B14F-4D97-AF65-F5344CB8AC3E}">
        <p14:creationId xmlns:p14="http://schemas.microsoft.com/office/powerpoint/2010/main" val="7465900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Girvan-Newman Clustering method</a:t>
            </a:r>
            <a:endParaRPr lang="en-US" dirty="0"/>
          </a:p>
        </p:txBody>
      </p:sp>
      <p:sp>
        <p:nvSpPr>
          <p:cNvPr id="3" name="Content Placeholder 2"/>
          <p:cNvSpPr>
            <a:spLocks noGrp="1"/>
          </p:cNvSpPr>
          <p:nvPr>
            <p:ph sz="half" idx="1"/>
          </p:nvPr>
        </p:nvSpPr>
        <p:spPr>
          <a:xfrm>
            <a:off x="161303" y="1636546"/>
            <a:ext cx="5181600" cy="4351338"/>
          </a:xfrm>
        </p:spPr>
        <p:txBody>
          <a:bodyPr/>
          <a:lstStyle/>
          <a:p>
            <a:r>
              <a:rPr lang="en-US" dirty="0" smtClean="0"/>
              <a:t>Find the edge of the highest </a:t>
            </a:r>
            <a:r>
              <a:rPr lang="en-US" dirty="0" err="1" smtClean="0"/>
              <a:t>betweenness</a:t>
            </a:r>
            <a:r>
              <a:rPr lang="en-US" dirty="0" smtClean="0"/>
              <a:t> – or multiple edges if there is a tie</a:t>
            </a:r>
          </a:p>
          <a:p>
            <a:r>
              <a:rPr lang="en-US" dirty="0" smtClean="0"/>
              <a:t>Remove these edges</a:t>
            </a:r>
          </a:p>
          <a:p>
            <a:r>
              <a:rPr lang="en-US" dirty="0" smtClean="0"/>
              <a:t>Recalculate (graph could be disjoint components)</a:t>
            </a:r>
          </a:p>
          <a:p>
            <a:r>
              <a:rPr lang="en-US" dirty="0" smtClean="0"/>
              <a:t>Repeat</a:t>
            </a:r>
            <a:endParaRPr lang="en-US" dirty="0"/>
          </a:p>
        </p:txBody>
      </p:sp>
      <p:pic>
        <p:nvPicPr>
          <p:cNvPr id="5" name="Picture 4"/>
          <p:cNvPicPr>
            <a:picLocks noChangeAspect="1"/>
          </p:cNvPicPr>
          <p:nvPr/>
        </p:nvPicPr>
        <p:blipFill>
          <a:blip r:embed="rId2"/>
          <a:stretch>
            <a:fillRect/>
          </a:stretch>
        </p:blipFill>
        <p:spPr>
          <a:xfrm>
            <a:off x="5168445" y="1564566"/>
            <a:ext cx="6937627" cy="4549441"/>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24</a:t>
            </a:fld>
            <a:endParaRPr lang="en-US"/>
          </a:p>
        </p:txBody>
      </p:sp>
    </p:spTree>
    <p:extLst>
      <p:ext uri="{BB962C8B-B14F-4D97-AF65-F5344CB8AC3E}">
        <p14:creationId xmlns:p14="http://schemas.microsoft.com/office/powerpoint/2010/main" val="2062573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Girvan-Newman again</a:t>
            </a:r>
            <a:endParaRPr lang="en-US" dirty="0"/>
          </a:p>
        </p:txBody>
      </p:sp>
      <p:pic>
        <p:nvPicPr>
          <p:cNvPr id="5" name="Picture 4"/>
          <p:cNvPicPr>
            <a:picLocks noChangeAspect="1"/>
          </p:cNvPicPr>
          <p:nvPr/>
        </p:nvPicPr>
        <p:blipFill>
          <a:blip r:embed="rId2"/>
          <a:stretch>
            <a:fillRect/>
          </a:stretch>
        </p:blipFill>
        <p:spPr>
          <a:xfrm>
            <a:off x="726850" y="1436733"/>
            <a:ext cx="10490312" cy="5048287"/>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25</a:t>
            </a:fld>
            <a:endParaRPr lang="en-US"/>
          </a:p>
        </p:txBody>
      </p:sp>
    </p:spTree>
    <p:extLst>
      <p:ext uri="{BB962C8B-B14F-4D97-AF65-F5344CB8AC3E}">
        <p14:creationId xmlns:p14="http://schemas.microsoft.com/office/powerpoint/2010/main" val="590234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02496" y="3321450"/>
            <a:ext cx="7397860" cy="3536550"/>
          </a:xfrm>
          <a:prstGeom prst="rect">
            <a:avLst/>
          </a:prstGeom>
        </p:spPr>
      </p:pic>
      <p:sp>
        <p:nvSpPr>
          <p:cNvPr id="2" name="Title 1"/>
          <p:cNvSpPr>
            <a:spLocks noGrp="1"/>
          </p:cNvSpPr>
          <p:nvPr>
            <p:ph type="title"/>
          </p:nvPr>
        </p:nvSpPr>
        <p:spPr>
          <a:xfrm>
            <a:off x="224590" y="52304"/>
            <a:ext cx="10515600" cy="1325563"/>
          </a:xfrm>
        </p:spPr>
        <p:txBody>
          <a:bodyPr/>
          <a:lstStyle/>
          <a:p>
            <a:r>
              <a:rPr lang="en-US" dirty="0" smtClean="0"/>
              <a:t>Computing </a:t>
            </a:r>
            <a:r>
              <a:rPr lang="en-US" dirty="0" err="1" smtClean="0"/>
              <a:t>Betweenness</a:t>
            </a:r>
            <a:r>
              <a:rPr lang="en-US" dirty="0" smtClean="0"/>
              <a:t> Values</a:t>
            </a:r>
            <a:endParaRPr lang="en-US" dirty="0"/>
          </a:p>
        </p:txBody>
      </p:sp>
      <p:sp>
        <p:nvSpPr>
          <p:cNvPr id="3" name="Content Placeholder 2"/>
          <p:cNvSpPr>
            <a:spLocks noGrp="1"/>
          </p:cNvSpPr>
          <p:nvPr>
            <p:ph sz="half" idx="1"/>
          </p:nvPr>
        </p:nvSpPr>
        <p:spPr>
          <a:xfrm>
            <a:off x="128337" y="1272173"/>
            <a:ext cx="9635290" cy="2325269"/>
          </a:xfrm>
        </p:spPr>
        <p:txBody>
          <a:bodyPr/>
          <a:lstStyle/>
          <a:p>
            <a:r>
              <a:rPr lang="en-US" dirty="0" smtClean="0"/>
              <a:t>Do for every node A:</a:t>
            </a:r>
          </a:p>
          <a:p>
            <a:pPr lvl="1"/>
            <a:r>
              <a:rPr lang="en-US" dirty="0" smtClean="0"/>
              <a:t>Perform BFS from A</a:t>
            </a:r>
          </a:p>
          <a:p>
            <a:pPr lvl="1"/>
            <a:r>
              <a:rPr lang="en-US" dirty="0" smtClean="0"/>
              <a:t>Determine number of shortest paths from A to every other node</a:t>
            </a:r>
          </a:p>
          <a:p>
            <a:pPr lvl="1"/>
            <a:r>
              <a:rPr lang="en-US" dirty="0" smtClean="0"/>
              <a:t>Based on these numbers, determine the amount of flow from A to all other nodes that use each edge</a:t>
            </a:r>
            <a:endParaRPr lang="en-US" dirty="0"/>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26</a:t>
            </a:fld>
            <a:endParaRPr lang="en-US"/>
          </a:p>
        </p:txBody>
      </p:sp>
    </p:spTree>
    <p:extLst>
      <p:ext uri="{BB962C8B-B14F-4D97-AF65-F5344CB8AC3E}">
        <p14:creationId xmlns:p14="http://schemas.microsoft.com/office/powerpoint/2010/main" val="29391768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a:t>
            </a:r>
            <a:r>
              <a:rPr lang="en-US" dirty="0" err="1" smtClean="0"/>
              <a:t>Betweenness</a:t>
            </a:r>
            <a:r>
              <a:rPr lang="en-US" dirty="0" smtClean="0"/>
              <a:t> values</a:t>
            </a:r>
            <a:endParaRPr lang="en-US" dirty="0"/>
          </a:p>
        </p:txBody>
      </p:sp>
      <p:pic>
        <p:nvPicPr>
          <p:cNvPr id="5" name="Picture 4"/>
          <p:cNvPicPr>
            <a:picLocks noChangeAspect="1"/>
          </p:cNvPicPr>
          <p:nvPr/>
        </p:nvPicPr>
        <p:blipFill>
          <a:blip r:embed="rId2"/>
          <a:stretch>
            <a:fillRect/>
          </a:stretch>
        </p:blipFill>
        <p:spPr>
          <a:xfrm>
            <a:off x="1258090" y="1450251"/>
            <a:ext cx="7476836" cy="5113552"/>
          </a:xfrm>
          <a:prstGeom prst="rect">
            <a:avLst/>
          </a:prstGeom>
        </p:spPr>
      </p:pic>
      <p:sp>
        <p:nvSpPr>
          <p:cNvPr id="6" name="TextBox 5"/>
          <p:cNvSpPr txBox="1"/>
          <p:nvPr/>
        </p:nvSpPr>
        <p:spPr>
          <a:xfrm>
            <a:off x="8734926" y="2326752"/>
            <a:ext cx="2677336" cy="1200329"/>
          </a:xfrm>
          <a:prstGeom prst="rect">
            <a:avLst/>
          </a:prstGeom>
          <a:solidFill>
            <a:srgbClr val="FFFF00"/>
          </a:solidFill>
        </p:spPr>
        <p:txBody>
          <a:bodyPr wrap="none" rtlCol="0">
            <a:spAutoFit/>
          </a:bodyPr>
          <a:lstStyle/>
          <a:p>
            <a:r>
              <a:rPr lang="en-US" dirty="0" smtClean="0"/>
              <a:t>Compute number of </a:t>
            </a:r>
          </a:p>
          <a:p>
            <a:r>
              <a:rPr lang="en-US" dirty="0" smtClean="0"/>
              <a:t>shortest paths from </a:t>
            </a:r>
          </a:p>
          <a:p>
            <a:r>
              <a:rPr lang="en-US" dirty="0" smtClean="0"/>
              <a:t>the top to the bottom </a:t>
            </a:r>
          </a:p>
          <a:p>
            <a:r>
              <a:rPr lang="en-US" dirty="0" smtClean="0"/>
              <a:t>of the layered graph.</a:t>
            </a:r>
            <a:endParaRPr lang="en-US" dirty="0"/>
          </a:p>
        </p:txBody>
      </p:sp>
      <p:sp>
        <p:nvSpPr>
          <p:cNvPr id="3" name="Down Arrow 2"/>
          <p:cNvSpPr/>
          <p:nvPr/>
        </p:nvSpPr>
        <p:spPr>
          <a:xfrm>
            <a:off x="11611535" y="1949824"/>
            <a:ext cx="410136" cy="36172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27</a:t>
            </a:fld>
            <a:endParaRPr lang="en-US"/>
          </a:p>
        </p:txBody>
      </p:sp>
    </p:spTree>
    <p:extLst>
      <p:ext uri="{BB962C8B-B14F-4D97-AF65-F5344CB8AC3E}">
        <p14:creationId xmlns:p14="http://schemas.microsoft.com/office/powerpoint/2010/main" val="33629790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a:t>
            </a:r>
            <a:r>
              <a:rPr lang="en-US" dirty="0" err="1" smtClean="0"/>
              <a:t>Betweenness</a:t>
            </a:r>
            <a:r>
              <a:rPr lang="en-US" dirty="0" smtClean="0"/>
              <a:t> values</a:t>
            </a:r>
            <a:endParaRPr lang="en-US" dirty="0"/>
          </a:p>
        </p:txBody>
      </p:sp>
      <p:pic>
        <p:nvPicPr>
          <p:cNvPr id="3" name="Picture 2"/>
          <p:cNvPicPr>
            <a:picLocks noChangeAspect="1"/>
          </p:cNvPicPr>
          <p:nvPr/>
        </p:nvPicPr>
        <p:blipFill>
          <a:blip r:embed="rId2"/>
          <a:stretch>
            <a:fillRect/>
          </a:stretch>
        </p:blipFill>
        <p:spPr>
          <a:xfrm>
            <a:off x="326988" y="1454185"/>
            <a:ext cx="7084224" cy="5324521"/>
          </a:xfrm>
          <a:prstGeom prst="rect">
            <a:avLst/>
          </a:prstGeom>
        </p:spPr>
      </p:pic>
      <p:sp>
        <p:nvSpPr>
          <p:cNvPr id="4" name="TextBox 3"/>
          <p:cNvSpPr txBox="1"/>
          <p:nvPr/>
        </p:nvSpPr>
        <p:spPr>
          <a:xfrm>
            <a:off x="7635616" y="5307210"/>
            <a:ext cx="2924198" cy="1200329"/>
          </a:xfrm>
          <a:prstGeom prst="rect">
            <a:avLst/>
          </a:prstGeom>
          <a:solidFill>
            <a:srgbClr val="FFFF00"/>
          </a:solidFill>
        </p:spPr>
        <p:txBody>
          <a:bodyPr wrap="none" rtlCol="0">
            <a:spAutoFit/>
          </a:bodyPr>
          <a:lstStyle/>
          <a:p>
            <a:r>
              <a:rPr lang="en-US" dirty="0" smtClean="0"/>
              <a:t>A-K flow (1 unit)</a:t>
            </a:r>
          </a:p>
          <a:p>
            <a:r>
              <a:rPr lang="en-US" dirty="0" smtClean="0"/>
              <a:t>½ via I and ½ from</a:t>
            </a:r>
          </a:p>
          <a:p>
            <a:r>
              <a:rPr lang="en-US" dirty="0" smtClean="0"/>
              <a:t>J (because 3 SP end at I </a:t>
            </a:r>
          </a:p>
          <a:p>
            <a:r>
              <a:rPr lang="en-US" dirty="0" smtClean="0"/>
              <a:t>And 3 at J)</a:t>
            </a:r>
            <a:endParaRPr lang="en-US" dirty="0"/>
          </a:p>
        </p:txBody>
      </p:sp>
      <p:sp>
        <p:nvSpPr>
          <p:cNvPr id="5" name="TextBox 4"/>
          <p:cNvSpPr txBox="1"/>
          <p:nvPr/>
        </p:nvSpPr>
        <p:spPr>
          <a:xfrm>
            <a:off x="7635616" y="3953898"/>
            <a:ext cx="3786614" cy="1200329"/>
          </a:xfrm>
          <a:prstGeom prst="rect">
            <a:avLst/>
          </a:prstGeom>
          <a:solidFill>
            <a:srgbClr val="FFFF00"/>
          </a:solidFill>
        </p:spPr>
        <p:txBody>
          <a:bodyPr wrap="none" rtlCol="0">
            <a:spAutoFit/>
          </a:bodyPr>
          <a:lstStyle/>
          <a:p>
            <a:r>
              <a:rPr lang="en-US" dirty="0" smtClean="0"/>
              <a:t>The total flow for I from A</a:t>
            </a:r>
          </a:p>
          <a:p>
            <a:r>
              <a:rPr lang="en-US" dirty="0" smtClean="0"/>
              <a:t>Is 3/2, 1 from A to I, and ½ from</a:t>
            </a:r>
          </a:p>
          <a:p>
            <a:r>
              <a:rPr lang="en-US" dirty="0" smtClean="0"/>
              <a:t>A to K. This splits at a 2:1 ratio</a:t>
            </a:r>
          </a:p>
          <a:p>
            <a:r>
              <a:rPr lang="en-US" dirty="0" smtClean="0"/>
              <a:t>(number of SP’s at F and G)</a:t>
            </a:r>
            <a:endParaRPr lang="en-US" dirty="0"/>
          </a:p>
        </p:txBody>
      </p:sp>
      <p:sp>
        <p:nvSpPr>
          <p:cNvPr id="6" name="TextBox 5"/>
          <p:cNvSpPr txBox="1"/>
          <p:nvPr/>
        </p:nvSpPr>
        <p:spPr>
          <a:xfrm>
            <a:off x="7635616" y="2600586"/>
            <a:ext cx="3345788" cy="1200329"/>
          </a:xfrm>
          <a:prstGeom prst="rect">
            <a:avLst/>
          </a:prstGeom>
          <a:solidFill>
            <a:srgbClr val="FFFF00"/>
          </a:solidFill>
        </p:spPr>
        <p:txBody>
          <a:bodyPr wrap="none" rtlCol="0">
            <a:spAutoFit/>
          </a:bodyPr>
          <a:lstStyle/>
          <a:p>
            <a:r>
              <a:rPr lang="en-US" dirty="0" smtClean="0"/>
              <a:t>The total flow for F from A</a:t>
            </a:r>
          </a:p>
          <a:p>
            <a:r>
              <a:rPr lang="en-US" dirty="0" smtClean="0"/>
              <a:t>Is 2, 1 from A to F, 2/3 from</a:t>
            </a:r>
          </a:p>
          <a:p>
            <a:r>
              <a:rPr lang="en-US" dirty="0" smtClean="0"/>
              <a:t>A to I, and 1/3 from A to K.</a:t>
            </a:r>
          </a:p>
          <a:p>
            <a:r>
              <a:rPr lang="en-US" dirty="0" smtClean="0"/>
              <a:t>This splits at a 1:1 ratio</a:t>
            </a:r>
          </a:p>
        </p:txBody>
      </p:sp>
      <p:sp>
        <p:nvSpPr>
          <p:cNvPr id="7" name="TextBox 6"/>
          <p:cNvSpPr txBox="1"/>
          <p:nvPr/>
        </p:nvSpPr>
        <p:spPr>
          <a:xfrm>
            <a:off x="7635616" y="1323765"/>
            <a:ext cx="3433953" cy="646331"/>
          </a:xfrm>
          <a:prstGeom prst="rect">
            <a:avLst/>
          </a:prstGeom>
          <a:solidFill>
            <a:srgbClr val="FFFF00"/>
          </a:solidFill>
        </p:spPr>
        <p:txBody>
          <a:bodyPr wrap="none" rtlCol="0">
            <a:spAutoFit/>
          </a:bodyPr>
          <a:lstStyle/>
          <a:p>
            <a:r>
              <a:rPr lang="en-US" dirty="0" smtClean="0"/>
              <a:t>Compute flow in layered graph</a:t>
            </a:r>
          </a:p>
          <a:p>
            <a:r>
              <a:rPr lang="en-US" dirty="0" smtClean="0"/>
              <a:t>from bottom to top.</a:t>
            </a:r>
            <a:endParaRPr lang="en-US" dirty="0"/>
          </a:p>
        </p:txBody>
      </p:sp>
      <p:sp>
        <p:nvSpPr>
          <p:cNvPr id="8" name="Up Arrow 7"/>
          <p:cNvSpPr/>
          <p:nvPr/>
        </p:nvSpPr>
        <p:spPr>
          <a:xfrm>
            <a:off x="11557747" y="2703209"/>
            <a:ext cx="430306" cy="33345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4294967295"/>
          </p:nvPr>
        </p:nvSpPr>
        <p:spPr>
          <a:xfrm>
            <a:off x="4038600" y="6356350"/>
            <a:ext cx="4114800" cy="365125"/>
          </a:xfrm>
        </p:spPr>
        <p:txBody>
          <a:bodyPr/>
          <a:lstStyle/>
          <a:p>
            <a:endParaRPr lang="en-US" dirty="0"/>
          </a:p>
        </p:txBody>
      </p:sp>
      <p:sp>
        <p:nvSpPr>
          <p:cNvPr id="10" name="Slide Number Placeholder 9"/>
          <p:cNvSpPr>
            <a:spLocks noGrp="1"/>
          </p:cNvSpPr>
          <p:nvPr>
            <p:ph type="sldNum" sz="quarter" idx="12"/>
          </p:nvPr>
        </p:nvSpPr>
        <p:spPr/>
        <p:txBody>
          <a:bodyPr/>
          <a:lstStyle/>
          <a:p>
            <a:fld id="{172BB277-5B63-44FF-8B55-E9F47E215084}" type="slidenum">
              <a:rPr lang="en-US" smtClean="0"/>
              <a:t>28</a:t>
            </a:fld>
            <a:endParaRPr lang="en-US"/>
          </a:p>
        </p:txBody>
      </p:sp>
    </p:spTree>
    <p:extLst>
      <p:ext uri="{BB962C8B-B14F-4D97-AF65-F5344CB8AC3E}">
        <p14:creationId xmlns:p14="http://schemas.microsoft.com/office/powerpoint/2010/main" val="2650462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assignment #1</a:t>
            </a:r>
            <a:endParaRPr lang="en-US" dirty="0"/>
          </a:p>
        </p:txBody>
      </p:sp>
      <p:sp>
        <p:nvSpPr>
          <p:cNvPr id="3" name="Content Placeholder 2"/>
          <p:cNvSpPr>
            <a:spLocks noGrp="1"/>
          </p:cNvSpPr>
          <p:nvPr>
            <p:ph sz="half" idx="1"/>
          </p:nvPr>
        </p:nvSpPr>
        <p:spPr>
          <a:xfrm>
            <a:off x="838199" y="1825625"/>
            <a:ext cx="8961521" cy="4351338"/>
          </a:xfrm>
        </p:spPr>
        <p:txBody>
          <a:bodyPr/>
          <a:lstStyle/>
          <a:p>
            <a:r>
              <a:rPr lang="en-US" dirty="0" smtClean="0">
                <a:solidFill>
                  <a:srgbClr val="002060"/>
                </a:solidFill>
              </a:rPr>
              <a:t>What is the complexity of the Girvan-Newman algorithm on a graph G=(V,E) with n nodes and m edges? </a:t>
            </a:r>
          </a:p>
          <a:p>
            <a:r>
              <a:rPr lang="en-US" dirty="0" smtClean="0">
                <a:solidFill>
                  <a:srgbClr val="002060"/>
                </a:solidFill>
              </a:rPr>
              <a:t>How would you define the </a:t>
            </a:r>
            <a:r>
              <a:rPr lang="en-US" dirty="0" err="1" smtClean="0">
                <a:solidFill>
                  <a:srgbClr val="002060"/>
                </a:solidFill>
              </a:rPr>
              <a:t>betweeness</a:t>
            </a:r>
            <a:r>
              <a:rPr lang="en-US" dirty="0" smtClean="0">
                <a:solidFill>
                  <a:srgbClr val="002060"/>
                </a:solidFill>
              </a:rPr>
              <a:t> of a vertex?</a:t>
            </a:r>
          </a:p>
          <a:p>
            <a:pPr lvl="1"/>
            <a:endParaRPr lang="en-US" dirty="0" smtClean="0">
              <a:solidFill>
                <a:srgbClr val="002060"/>
              </a:solidFill>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29</a:t>
            </a:fld>
            <a:endParaRPr lang="en-US"/>
          </a:p>
        </p:txBody>
      </p:sp>
    </p:spTree>
    <p:extLst>
      <p:ext uri="{BB962C8B-B14F-4D97-AF65-F5344CB8AC3E}">
        <p14:creationId xmlns:p14="http://schemas.microsoft.com/office/powerpoint/2010/main" val="4065950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788" y="1152659"/>
            <a:ext cx="10515600" cy="904875"/>
          </a:xfrm>
        </p:spPr>
        <p:txBody>
          <a:bodyPr>
            <a:normAutofit fontScale="90000"/>
          </a:bodyPr>
          <a:lstStyle/>
          <a:p>
            <a:r>
              <a:rPr lang="en-US" dirty="0" smtClean="0"/>
              <a:t>Some Examples of Social Network Questions and Issues</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3</a:t>
            </a:fld>
            <a:endParaRPr lang="en-US"/>
          </a:p>
        </p:txBody>
      </p:sp>
    </p:spTree>
    <p:extLst>
      <p:ext uri="{BB962C8B-B14F-4D97-AF65-F5344CB8AC3E}">
        <p14:creationId xmlns:p14="http://schemas.microsoft.com/office/powerpoint/2010/main" val="39769111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Assignment 1: </a:t>
            </a:r>
            <a:r>
              <a:rPr lang="en-US" dirty="0" err="1" smtClean="0"/>
              <a:t>Brandes</a:t>
            </a:r>
            <a:r>
              <a:rPr lang="en-US" dirty="0" smtClean="0"/>
              <a:t> Algorithm, 2001</a:t>
            </a:r>
            <a:endParaRPr lang="en-US" dirty="0"/>
          </a:p>
        </p:txBody>
      </p:sp>
      <p:sp>
        <p:nvSpPr>
          <p:cNvPr id="3" name="Content Placeholder 2"/>
          <p:cNvSpPr>
            <a:spLocks noGrp="1"/>
          </p:cNvSpPr>
          <p:nvPr>
            <p:ph sz="half" idx="1"/>
          </p:nvPr>
        </p:nvSpPr>
        <p:spPr/>
        <p:txBody>
          <a:bodyPr/>
          <a:lstStyle/>
          <a:p>
            <a:r>
              <a:rPr lang="en-US" dirty="0" smtClean="0"/>
              <a:t>BFS |V|+|E|</a:t>
            </a:r>
          </a:p>
          <a:p>
            <a:r>
              <a:rPr lang="en-US" dirty="0" smtClean="0"/>
              <a:t>|V| times</a:t>
            </a:r>
          </a:p>
          <a:p>
            <a:r>
              <a:rPr lang="en-US" dirty="0" smtClean="0"/>
              <a:t>|V|^2 +|V||E|</a:t>
            </a:r>
          </a:p>
        </p:txBody>
      </p:sp>
      <p:sp>
        <p:nvSpPr>
          <p:cNvPr id="4" name="Content Placeholder 3"/>
          <p:cNvSpPr>
            <a:spLocks noGrp="1"/>
          </p:cNvSpPr>
          <p:nvPr>
            <p:ph sz="half" idx="2"/>
          </p:nvPr>
        </p:nvSpPr>
        <p:spPr/>
        <p:txBody>
          <a:bodyPr/>
          <a:lstStyle/>
          <a:p>
            <a:r>
              <a:rPr lang="en-US" dirty="0" err="1" smtClean="0"/>
              <a:t>Weghted</a:t>
            </a:r>
            <a:r>
              <a:rPr lang="en-US" dirty="0" smtClean="0"/>
              <a:t> Graphs?</a:t>
            </a:r>
          </a:p>
          <a:p>
            <a:pPr marL="0" indent="0">
              <a:buNone/>
            </a:pPr>
            <a:endParaRPr lang="en-US" dirty="0" smtClean="0"/>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30</a:t>
            </a:fld>
            <a:endParaRPr lang="en-US"/>
          </a:p>
        </p:txBody>
      </p:sp>
    </p:spTree>
    <p:extLst>
      <p:ext uri="{BB962C8B-B14F-4D97-AF65-F5344CB8AC3E}">
        <p14:creationId xmlns:p14="http://schemas.microsoft.com/office/powerpoint/2010/main" val="1504992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696" y="212725"/>
            <a:ext cx="10515600" cy="675171"/>
          </a:xfrm>
        </p:spPr>
        <p:txBody>
          <a:bodyPr>
            <a:normAutofit/>
          </a:bodyPr>
          <a:lstStyle/>
          <a:p>
            <a:r>
              <a:rPr lang="en-US" sz="3200" dirty="0" err="1" smtClean="0"/>
              <a:t>Brandes</a:t>
            </a:r>
            <a:r>
              <a:rPr lang="en-US" sz="3200" dirty="0" smtClean="0"/>
              <a:t> Algorithm for Weighted Vertex </a:t>
            </a:r>
            <a:r>
              <a:rPr lang="en-US" sz="3200" dirty="0" err="1" smtClean="0"/>
              <a:t>Betweenness</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200" y="1086678"/>
                <a:ext cx="10108096" cy="5090285"/>
              </a:xfrm>
            </p:spPr>
            <p:txBody>
              <a:bodyPr>
                <a:normAutofit fontScale="92500" lnSpcReduction="20000"/>
              </a:bodyPr>
              <a:lstStyle/>
              <a:p>
                <a:pPr marL="0" indent="0">
                  <a:buNone/>
                </a:pPr>
                <a:r>
                  <a:rPr lang="en-US" sz="3100" b="0" dirty="0" smtClean="0"/>
                  <a:t>Predecessors of v on path from s: </a:t>
                </a:r>
              </a:p>
              <a:p>
                <a:pPr marL="0" indent="0">
                  <a:buNone/>
                </a:pPr>
                <a:endParaRPr lang="en-US" sz="31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3100" b="0" i="1" smtClean="0">
                              <a:latin typeface="Cambria Math"/>
                            </a:rPr>
                          </m:ctrlPr>
                        </m:sSubPr>
                        <m:e>
                          <m:r>
                            <a:rPr lang="en-US" sz="3100" b="0" i="1" smtClean="0">
                              <a:latin typeface="Cambria Math" panose="02040503050406030204" pitchFamily="18" charset="0"/>
                            </a:rPr>
                            <m:t>𝑃</m:t>
                          </m:r>
                        </m:e>
                        <m:sub>
                          <m:r>
                            <a:rPr lang="en-US" sz="3100" b="0" i="1" smtClean="0">
                              <a:latin typeface="Cambria Math" panose="02040503050406030204" pitchFamily="18" charset="0"/>
                            </a:rPr>
                            <m:t>𝑠</m:t>
                          </m:r>
                        </m:sub>
                      </m:sSub>
                      <m:d>
                        <m:dPr>
                          <m:ctrlPr>
                            <a:rPr lang="en-US" sz="3100" b="0" i="1" smtClean="0">
                              <a:latin typeface="Cambria Math"/>
                            </a:rPr>
                          </m:ctrlPr>
                        </m:dPr>
                        <m:e>
                          <m:r>
                            <a:rPr lang="en-US" sz="3100" b="0" i="1" smtClean="0">
                              <a:latin typeface="Cambria Math" panose="02040503050406030204" pitchFamily="18" charset="0"/>
                            </a:rPr>
                            <m:t>𝑣</m:t>
                          </m:r>
                        </m:e>
                      </m:d>
                      <m:r>
                        <a:rPr lang="en-US" sz="3100" b="0" i="1" smtClean="0">
                          <a:latin typeface="Cambria Math" panose="02040503050406030204" pitchFamily="18" charset="0"/>
                        </a:rPr>
                        <m:t>={</m:t>
                      </m:r>
                      <m:r>
                        <a:rPr lang="en-US" sz="3100" b="0" i="1" smtClean="0">
                          <a:latin typeface="Cambria Math" panose="02040503050406030204" pitchFamily="18" charset="0"/>
                        </a:rPr>
                        <m:t>𝑤</m:t>
                      </m:r>
                      <m:r>
                        <a:rPr lang="en-US" sz="3100" b="0" i="1" smtClean="0">
                          <a:latin typeface="Cambria Math" panose="02040503050406030204" pitchFamily="18" charset="0"/>
                        </a:rPr>
                        <m:t>|</m:t>
                      </m:r>
                      <m:r>
                        <a:rPr lang="en-US" sz="3100" b="0" i="1" smtClean="0">
                          <a:latin typeface="Cambria Math" panose="02040503050406030204" pitchFamily="18" charset="0"/>
                        </a:rPr>
                        <m:t>𝑑</m:t>
                      </m:r>
                      <m:d>
                        <m:dPr>
                          <m:ctrlPr>
                            <a:rPr lang="en-US" sz="3100" b="0" i="1" smtClean="0">
                              <a:latin typeface="Cambria Math"/>
                            </a:rPr>
                          </m:ctrlPr>
                        </m:dPr>
                        <m:e>
                          <m:r>
                            <a:rPr lang="en-US" sz="3100" b="0" i="1" smtClean="0">
                              <a:latin typeface="Cambria Math" panose="02040503050406030204" pitchFamily="18" charset="0"/>
                            </a:rPr>
                            <m:t>𝑠</m:t>
                          </m:r>
                          <m:r>
                            <a:rPr lang="en-US" sz="3100" b="0" i="1" smtClean="0">
                              <a:latin typeface="Cambria Math" panose="02040503050406030204" pitchFamily="18" charset="0"/>
                            </a:rPr>
                            <m:t>,</m:t>
                          </m:r>
                          <m:r>
                            <a:rPr lang="en-US" sz="3100" b="0" i="1" smtClean="0">
                              <a:latin typeface="Cambria Math" panose="02040503050406030204" pitchFamily="18" charset="0"/>
                            </a:rPr>
                            <m:t>𝑣</m:t>
                          </m:r>
                        </m:e>
                      </m:d>
                      <m:r>
                        <a:rPr lang="en-US" sz="3100" b="0" i="1" smtClean="0">
                          <a:latin typeface="Cambria Math" panose="02040503050406030204" pitchFamily="18" charset="0"/>
                        </a:rPr>
                        <m:t>=</m:t>
                      </m:r>
                      <m:r>
                        <a:rPr lang="en-US" sz="3100" b="0" i="1" smtClean="0">
                          <a:latin typeface="Cambria Math" panose="02040503050406030204" pitchFamily="18" charset="0"/>
                        </a:rPr>
                        <m:t>𝑑</m:t>
                      </m:r>
                      <m:d>
                        <m:dPr>
                          <m:ctrlPr>
                            <a:rPr lang="en-US" sz="3100" b="0" i="1" smtClean="0">
                              <a:latin typeface="Cambria Math"/>
                            </a:rPr>
                          </m:ctrlPr>
                        </m:dPr>
                        <m:e>
                          <m:r>
                            <a:rPr lang="en-US" sz="3100" b="0" i="1" smtClean="0">
                              <a:latin typeface="Cambria Math" panose="02040503050406030204" pitchFamily="18" charset="0"/>
                            </a:rPr>
                            <m:t>𝑠</m:t>
                          </m:r>
                          <m:r>
                            <a:rPr lang="en-US" sz="3100" b="0" i="1" smtClean="0">
                              <a:latin typeface="Cambria Math" panose="02040503050406030204" pitchFamily="18" charset="0"/>
                            </a:rPr>
                            <m:t>,</m:t>
                          </m:r>
                          <m:r>
                            <a:rPr lang="en-US" sz="3100" b="0" i="1" smtClean="0">
                              <a:latin typeface="Cambria Math" panose="02040503050406030204" pitchFamily="18" charset="0"/>
                            </a:rPr>
                            <m:t>𝑤</m:t>
                          </m:r>
                        </m:e>
                      </m:d>
                      <m:r>
                        <a:rPr lang="en-US" sz="3100" b="0" i="1" smtClean="0">
                          <a:latin typeface="Cambria Math" panose="02040503050406030204" pitchFamily="18" charset="0"/>
                        </a:rPr>
                        <m:t>+</m:t>
                      </m:r>
                      <m:r>
                        <a:rPr lang="en-US" sz="3100" b="0" i="1" smtClean="0">
                          <a:latin typeface="Cambria Math" panose="02040503050406030204" pitchFamily="18" charset="0"/>
                        </a:rPr>
                        <m:t>𝜔</m:t>
                      </m:r>
                      <m:d>
                        <m:dPr>
                          <m:ctrlPr>
                            <a:rPr lang="en-US" sz="3100" b="0" i="1" smtClean="0">
                              <a:latin typeface="Cambria Math"/>
                            </a:rPr>
                          </m:ctrlPr>
                        </m:dPr>
                        <m:e>
                          <m:r>
                            <a:rPr lang="en-US" sz="3100" b="0" i="1" smtClean="0">
                              <a:latin typeface="Cambria Math" panose="02040503050406030204" pitchFamily="18" charset="0"/>
                            </a:rPr>
                            <m:t>𝑤</m:t>
                          </m:r>
                          <m:r>
                            <a:rPr lang="en-US" sz="3100" b="0" i="1" smtClean="0">
                              <a:latin typeface="Cambria Math" panose="02040503050406030204" pitchFamily="18" charset="0"/>
                            </a:rPr>
                            <m:t>,</m:t>
                          </m:r>
                          <m:r>
                            <a:rPr lang="en-US" sz="3100" b="0" i="1" smtClean="0">
                              <a:latin typeface="Cambria Math" panose="02040503050406030204" pitchFamily="18" charset="0"/>
                            </a:rPr>
                            <m:t>𝑣</m:t>
                          </m:r>
                        </m:e>
                      </m:d>
                      <m:r>
                        <a:rPr lang="en-US" sz="3100" b="0" i="1" smtClean="0">
                          <a:latin typeface="Cambria Math" panose="02040503050406030204" pitchFamily="18" charset="0"/>
                        </a:rPr>
                        <m:t>}</m:t>
                      </m:r>
                    </m:oMath>
                  </m:oMathPara>
                </a14:m>
                <a:endParaRPr lang="en-US" sz="3100" dirty="0" smtClean="0"/>
              </a:p>
              <a:p>
                <a:pPr marL="0" indent="0">
                  <a:buNone/>
                </a:pPr>
                <a:endParaRPr lang="en-US" sz="3100" dirty="0" smtClean="0"/>
              </a:p>
              <a:p>
                <a:pPr marL="0" indent="0">
                  <a:buNone/>
                </a:pPr>
                <a14:m>
                  <m:oMath xmlns:m="http://schemas.openxmlformats.org/officeDocument/2006/math">
                    <m:sSub>
                      <m:sSubPr>
                        <m:ctrlPr>
                          <a:rPr lang="en-US" sz="3100" b="0" i="1" smtClean="0">
                            <a:latin typeface="Cambria Math"/>
                          </a:rPr>
                        </m:ctrlPr>
                      </m:sSubPr>
                      <m:e>
                        <m:r>
                          <a:rPr lang="en-US" sz="3100" b="0" i="1" smtClean="0">
                            <a:latin typeface="Cambria Math" panose="02040503050406030204" pitchFamily="18" charset="0"/>
                          </a:rPr>
                          <m:t>𝜎</m:t>
                        </m:r>
                      </m:e>
                      <m:sub>
                        <m:r>
                          <a:rPr lang="en-US" sz="3100" b="0" i="1" smtClean="0">
                            <a:latin typeface="Cambria Math" panose="02040503050406030204" pitchFamily="18" charset="0"/>
                          </a:rPr>
                          <m:t>𝑠𝑡</m:t>
                        </m:r>
                      </m:sub>
                    </m:sSub>
                    <m:r>
                      <a:rPr lang="en-US" sz="3100" b="0" i="1" smtClean="0">
                        <a:latin typeface="Cambria Math" panose="02040503050406030204" pitchFamily="18" charset="0"/>
                      </a:rPr>
                      <m:t> </m:t>
                    </m:r>
                  </m:oMath>
                </a14:m>
                <a:r>
                  <a:rPr lang="en-US" sz="3100" dirty="0" smtClean="0"/>
                  <a:t>- number of shortest paths from s to t</a:t>
                </a:r>
              </a:p>
              <a:p>
                <a:pPr marL="0" indent="0">
                  <a:buNone/>
                </a:pPr>
                <a14:m>
                  <m:oMath xmlns:m="http://schemas.openxmlformats.org/officeDocument/2006/math">
                    <m:sSub>
                      <m:sSubPr>
                        <m:ctrlPr>
                          <a:rPr lang="en-US" sz="3100" b="0" i="1" smtClean="0">
                            <a:latin typeface="Cambria Math"/>
                          </a:rPr>
                        </m:ctrlPr>
                      </m:sSubPr>
                      <m:e>
                        <m:r>
                          <a:rPr lang="en-US" sz="3100" b="0" i="1" smtClean="0">
                            <a:latin typeface="Cambria Math" panose="02040503050406030204" pitchFamily="18" charset="0"/>
                          </a:rPr>
                          <m:t>𝜎</m:t>
                        </m:r>
                      </m:e>
                      <m:sub>
                        <m:r>
                          <a:rPr lang="en-US" sz="3100" b="0" i="1" smtClean="0">
                            <a:latin typeface="Cambria Math" panose="02040503050406030204" pitchFamily="18" charset="0"/>
                          </a:rPr>
                          <m:t>𝑠</m:t>
                        </m:r>
                        <m:r>
                          <a:rPr lang="en-US" sz="3100" b="0" i="1" smtClean="0">
                            <a:latin typeface="Cambria Math" panose="02040503050406030204" pitchFamily="18" charset="0"/>
                          </a:rPr>
                          <m:t>,</m:t>
                        </m:r>
                        <m:r>
                          <a:rPr lang="en-US" sz="3100" b="0" i="1" smtClean="0">
                            <a:latin typeface="Cambria Math" panose="02040503050406030204" pitchFamily="18" charset="0"/>
                          </a:rPr>
                          <m:t>𝑡</m:t>
                        </m:r>
                      </m:sub>
                    </m:sSub>
                    <m:r>
                      <a:rPr lang="en-US" sz="3100" b="0" i="1" smtClean="0">
                        <a:latin typeface="Cambria Math" panose="02040503050406030204" pitchFamily="18" charset="0"/>
                      </a:rPr>
                      <m:t>=</m:t>
                    </m:r>
                    <m:nary>
                      <m:naryPr>
                        <m:chr m:val="∑"/>
                        <m:supHide m:val="on"/>
                        <m:ctrlPr>
                          <a:rPr lang="en-US" sz="3100" b="0" i="1" smtClean="0">
                            <a:latin typeface="Cambria Math"/>
                          </a:rPr>
                        </m:ctrlPr>
                      </m:naryPr>
                      <m:sub>
                        <m:r>
                          <a:rPr lang="en-US" sz="3100" b="0" i="1" smtClean="0">
                            <a:latin typeface="Cambria Math" panose="02040503050406030204" pitchFamily="18" charset="0"/>
                          </a:rPr>
                          <m:t>𝑢</m:t>
                        </m:r>
                        <m:r>
                          <a:rPr lang="en-US" sz="3100" b="0" i="1" smtClean="0">
                            <a:latin typeface="Cambria Math" panose="02040503050406030204" pitchFamily="18" charset="0"/>
                          </a:rPr>
                          <m:t>∈</m:t>
                        </m:r>
                        <m:sSub>
                          <m:sSubPr>
                            <m:ctrlPr>
                              <a:rPr lang="en-US" sz="3100" b="0" i="1" smtClean="0">
                                <a:latin typeface="Cambria Math"/>
                              </a:rPr>
                            </m:ctrlPr>
                          </m:sSubPr>
                          <m:e>
                            <m:r>
                              <a:rPr lang="en-US" sz="3100" b="0" i="1" smtClean="0">
                                <a:latin typeface="Cambria Math" panose="02040503050406030204" pitchFamily="18" charset="0"/>
                              </a:rPr>
                              <m:t>𝑃</m:t>
                            </m:r>
                          </m:e>
                          <m:sub>
                            <m:r>
                              <a:rPr lang="en-US" sz="3100" b="0" i="1" smtClean="0">
                                <a:latin typeface="Cambria Math" panose="02040503050406030204" pitchFamily="18" charset="0"/>
                              </a:rPr>
                              <m:t>𝑠</m:t>
                            </m:r>
                          </m:sub>
                        </m:sSub>
                        <m:d>
                          <m:dPr>
                            <m:ctrlPr>
                              <a:rPr lang="en-US" sz="3100" b="0" i="1" smtClean="0">
                                <a:latin typeface="Cambria Math"/>
                              </a:rPr>
                            </m:ctrlPr>
                          </m:dPr>
                          <m:e>
                            <m:r>
                              <a:rPr lang="en-US" sz="3100" b="0" i="1" smtClean="0">
                                <a:latin typeface="Cambria Math" panose="02040503050406030204" pitchFamily="18" charset="0"/>
                              </a:rPr>
                              <m:t>𝑡</m:t>
                            </m:r>
                          </m:e>
                        </m:d>
                      </m:sub>
                      <m:sup/>
                      <m:e>
                        <m:sSub>
                          <m:sSubPr>
                            <m:ctrlPr>
                              <a:rPr lang="en-US" sz="3100" b="0" i="1" smtClean="0">
                                <a:latin typeface="Cambria Math"/>
                              </a:rPr>
                            </m:ctrlPr>
                          </m:sSubPr>
                          <m:e>
                            <m:r>
                              <a:rPr lang="en-US" sz="3100" b="0" i="1" smtClean="0">
                                <a:latin typeface="Cambria Math" panose="02040503050406030204" pitchFamily="18" charset="0"/>
                              </a:rPr>
                              <m:t>𝜎</m:t>
                            </m:r>
                          </m:e>
                          <m:sub>
                            <m:r>
                              <a:rPr lang="en-US" sz="3100" b="0" i="1" smtClean="0">
                                <a:latin typeface="Cambria Math" panose="02040503050406030204" pitchFamily="18" charset="0"/>
                              </a:rPr>
                              <m:t>𝑠𝑢</m:t>
                            </m:r>
                          </m:sub>
                        </m:sSub>
                      </m:e>
                    </m:nary>
                  </m:oMath>
                </a14:m>
                <a:r>
                  <a:rPr lang="en-US" sz="3100" dirty="0" smtClean="0"/>
                  <a:t> </a:t>
                </a:r>
                <a:r>
                  <a:rPr lang="en-US" sz="3100" dirty="0" smtClean="0">
                    <a:solidFill>
                      <a:srgbClr val="FF0000"/>
                    </a:solidFill>
                  </a:rPr>
                  <a:t>Top down</a:t>
                </a:r>
              </a:p>
              <a:p>
                <a:pPr marL="0" indent="0">
                  <a:buNone/>
                </a:pPr>
                <a14:m>
                  <m:oMath xmlns:m="http://schemas.openxmlformats.org/officeDocument/2006/math">
                    <m:sSub>
                      <m:sSubPr>
                        <m:ctrlPr>
                          <a:rPr lang="en-US" sz="3100" b="0" i="1" smtClean="0">
                            <a:latin typeface="Cambria Math"/>
                          </a:rPr>
                        </m:ctrlPr>
                      </m:sSubPr>
                      <m:e>
                        <m:r>
                          <a:rPr lang="en-US" sz="3100" b="0" i="1" smtClean="0">
                            <a:latin typeface="Cambria Math" panose="02040503050406030204" pitchFamily="18" charset="0"/>
                          </a:rPr>
                          <m:t>𝜎</m:t>
                        </m:r>
                      </m:e>
                      <m:sub>
                        <m:r>
                          <a:rPr lang="en-US" sz="3100" b="0" i="1" smtClean="0">
                            <a:latin typeface="Cambria Math" panose="02040503050406030204" pitchFamily="18" charset="0"/>
                          </a:rPr>
                          <m:t>𝑠𝑡</m:t>
                        </m:r>
                      </m:sub>
                    </m:sSub>
                    <m:d>
                      <m:dPr>
                        <m:ctrlPr>
                          <a:rPr lang="en-US" sz="3100" b="0" i="1" smtClean="0">
                            <a:latin typeface="Cambria Math"/>
                          </a:rPr>
                        </m:ctrlPr>
                      </m:dPr>
                      <m:e>
                        <m:r>
                          <a:rPr lang="en-US" sz="3100" b="0" i="1" smtClean="0">
                            <a:latin typeface="Cambria Math" panose="02040503050406030204" pitchFamily="18" charset="0"/>
                          </a:rPr>
                          <m:t>𝑣</m:t>
                        </m:r>
                      </m:e>
                    </m:d>
                  </m:oMath>
                </a14:m>
                <a:r>
                  <a:rPr lang="en-US" sz="3100" dirty="0" smtClean="0"/>
                  <a:t>- # of shortest paths from s to t via v</a:t>
                </a:r>
              </a:p>
              <a:p>
                <a:pPr marL="0" indent="0">
                  <a:buNone/>
                </a:pPr>
                <a14:m>
                  <m:oMath xmlns:m="http://schemas.openxmlformats.org/officeDocument/2006/math">
                    <m:sSub>
                      <m:sSubPr>
                        <m:ctrlPr>
                          <a:rPr lang="en-US" sz="3100" b="0" i="1" smtClean="0">
                            <a:latin typeface="Cambria Math"/>
                          </a:rPr>
                        </m:ctrlPr>
                      </m:sSubPr>
                      <m:e>
                        <m:r>
                          <a:rPr lang="en-US" sz="3100" b="0" i="1" smtClean="0">
                            <a:latin typeface="Cambria Math" panose="02040503050406030204" pitchFamily="18" charset="0"/>
                          </a:rPr>
                          <m:t>𝛿</m:t>
                        </m:r>
                      </m:e>
                      <m:sub>
                        <m:d>
                          <m:dPr>
                            <m:ctrlPr>
                              <a:rPr lang="en-US" sz="3100" b="0" i="1" smtClean="0">
                                <a:latin typeface="Cambria Math"/>
                              </a:rPr>
                            </m:ctrlPr>
                          </m:dPr>
                          <m:e>
                            <m:r>
                              <a:rPr lang="en-US" sz="3100" b="0" i="1" smtClean="0">
                                <a:latin typeface="Cambria Math" panose="02040503050406030204" pitchFamily="18" charset="0"/>
                              </a:rPr>
                              <m:t>𝑠𝑡</m:t>
                            </m:r>
                          </m:e>
                        </m:d>
                        <m:d>
                          <m:dPr>
                            <m:ctrlPr>
                              <a:rPr lang="en-US" sz="3100" b="0" i="1" smtClean="0">
                                <a:latin typeface="Cambria Math"/>
                              </a:rPr>
                            </m:ctrlPr>
                          </m:dPr>
                          <m:e>
                            <m:r>
                              <a:rPr lang="en-US" sz="3100" b="0" i="1" smtClean="0">
                                <a:latin typeface="Cambria Math" panose="02040503050406030204" pitchFamily="18" charset="0"/>
                              </a:rPr>
                              <m:t>𝑣</m:t>
                            </m:r>
                          </m:e>
                        </m:d>
                      </m:sub>
                    </m:sSub>
                    <m:r>
                      <a:rPr lang="en-US" sz="3100" b="0" i="1" smtClean="0">
                        <a:latin typeface="Cambria Math" panose="02040503050406030204" pitchFamily="18" charset="0"/>
                      </a:rPr>
                      <m:t>=</m:t>
                    </m:r>
                    <m:f>
                      <m:fPr>
                        <m:ctrlPr>
                          <a:rPr lang="en-US" sz="3100" b="0" i="1" smtClean="0">
                            <a:latin typeface="Cambria Math"/>
                          </a:rPr>
                        </m:ctrlPr>
                      </m:fPr>
                      <m:num>
                        <m:sSub>
                          <m:sSubPr>
                            <m:ctrlPr>
                              <a:rPr lang="en-US" sz="3100" b="0" i="1" smtClean="0">
                                <a:latin typeface="Cambria Math"/>
                              </a:rPr>
                            </m:ctrlPr>
                          </m:sSubPr>
                          <m:e>
                            <m:r>
                              <a:rPr lang="en-US" sz="3100" b="0" i="1" smtClean="0">
                                <a:latin typeface="Cambria Math" panose="02040503050406030204" pitchFamily="18" charset="0"/>
                              </a:rPr>
                              <m:t>𝜎</m:t>
                            </m:r>
                          </m:e>
                          <m:sub>
                            <m:r>
                              <a:rPr lang="en-US" sz="3100" b="0" i="1" smtClean="0">
                                <a:latin typeface="Cambria Math" panose="02040503050406030204" pitchFamily="18" charset="0"/>
                              </a:rPr>
                              <m:t>𝑠𝑡</m:t>
                            </m:r>
                          </m:sub>
                        </m:sSub>
                        <m:d>
                          <m:dPr>
                            <m:ctrlPr>
                              <a:rPr lang="en-US" sz="3100" b="0" i="1" smtClean="0">
                                <a:latin typeface="Cambria Math"/>
                              </a:rPr>
                            </m:ctrlPr>
                          </m:dPr>
                          <m:e>
                            <m:r>
                              <a:rPr lang="en-US" sz="3100" b="0" i="1" smtClean="0">
                                <a:latin typeface="Cambria Math" panose="02040503050406030204" pitchFamily="18" charset="0"/>
                              </a:rPr>
                              <m:t>𝑣</m:t>
                            </m:r>
                          </m:e>
                        </m:d>
                      </m:num>
                      <m:den>
                        <m:sSub>
                          <m:sSubPr>
                            <m:ctrlPr>
                              <a:rPr lang="en-US" sz="3100" b="0" i="1" smtClean="0">
                                <a:latin typeface="Cambria Math"/>
                              </a:rPr>
                            </m:ctrlPr>
                          </m:sSubPr>
                          <m:e>
                            <m:r>
                              <a:rPr lang="en-US" sz="3100" b="0" i="1" smtClean="0">
                                <a:latin typeface="Cambria Math" panose="02040503050406030204" pitchFamily="18" charset="0"/>
                              </a:rPr>
                              <m:t>𝜎</m:t>
                            </m:r>
                          </m:e>
                          <m:sub>
                            <m:r>
                              <a:rPr lang="en-US" sz="3100" b="0" i="1" smtClean="0">
                                <a:latin typeface="Cambria Math" panose="02040503050406030204" pitchFamily="18" charset="0"/>
                              </a:rPr>
                              <m:t>𝑠𝑡</m:t>
                            </m:r>
                          </m:sub>
                        </m:sSub>
                      </m:den>
                    </m:f>
                  </m:oMath>
                </a14:m>
                <a:r>
                  <a:rPr lang="en-US" sz="3100" dirty="0" smtClean="0"/>
                  <a:t> </a:t>
                </a:r>
                <a:r>
                  <a:rPr lang="en-US" sz="3000" dirty="0" smtClean="0">
                    <a:solidFill>
                      <a:srgbClr val="FF0000"/>
                    </a:solidFill>
                  </a:rPr>
                  <a:t>“Flow via a vertex v due to flow from s to t”</a:t>
                </a:r>
                <a:endParaRPr lang="en-US" sz="3100" dirty="0">
                  <a:solidFill>
                    <a:srgbClr val="FF0000"/>
                  </a:solidFill>
                </a:endParaRPr>
              </a:p>
              <a:p>
                <a:pPr marL="0" indent="0">
                  <a:buNone/>
                </a:pPr>
                <a:endParaRPr lang="en-US" sz="3100" dirty="0" smtClean="0"/>
              </a:p>
              <a:p>
                <a:pPr marL="0" indent="0">
                  <a:buNone/>
                </a:pPr>
                <a:r>
                  <a:rPr lang="en-US" sz="3100" dirty="0" err="1" smtClean="0"/>
                  <a:t>Betweenness</a:t>
                </a:r>
                <a:r>
                  <a:rPr lang="en-US" sz="3100" dirty="0" smtClean="0"/>
                  <a:t> of vertex v: </a:t>
                </a:r>
                <a14:m>
                  <m:oMath xmlns:m="http://schemas.openxmlformats.org/officeDocument/2006/math">
                    <m:nary>
                      <m:naryPr>
                        <m:chr m:val="∑"/>
                        <m:supHide m:val="on"/>
                        <m:ctrlPr>
                          <a:rPr lang="en-US" sz="3100" b="0" i="1" smtClean="0">
                            <a:latin typeface="Cambria Math"/>
                          </a:rPr>
                        </m:ctrlPr>
                      </m:naryPr>
                      <m:sub>
                        <m:r>
                          <a:rPr lang="en-US" sz="3100" b="0" i="1" smtClean="0">
                            <a:latin typeface="Cambria Math" panose="02040503050406030204" pitchFamily="18" charset="0"/>
                          </a:rPr>
                          <m:t>𝑠</m:t>
                        </m:r>
                        <m:r>
                          <a:rPr lang="en-US" sz="3100" b="0" i="1" smtClean="0">
                            <a:latin typeface="Cambria Math" panose="02040503050406030204" pitchFamily="18" charset="0"/>
                          </a:rPr>
                          <m:t>≠</m:t>
                        </m:r>
                        <m:r>
                          <a:rPr lang="en-US" sz="3100" b="0" i="1" smtClean="0">
                            <a:latin typeface="Cambria Math" panose="02040503050406030204" pitchFamily="18" charset="0"/>
                          </a:rPr>
                          <m:t>𝑣</m:t>
                        </m:r>
                        <m:r>
                          <a:rPr lang="en-US" sz="3100" b="0" i="1" smtClean="0">
                            <a:latin typeface="Cambria Math" panose="02040503050406030204" pitchFamily="18" charset="0"/>
                          </a:rPr>
                          <m:t>≠</m:t>
                        </m:r>
                        <m:r>
                          <a:rPr lang="en-US" sz="3100" b="0" i="1" smtClean="0">
                            <a:latin typeface="Cambria Math" panose="02040503050406030204" pitchFamily="18" charset="0"/>
                          </a:rPr>
                          <m:t>𝑡</m:t>
                        </m:r>
                      </m:sub>
                      <m:sup/>
                      <m:e>
                        <m:sSub>
                          <m:sSubPr>
                            <m:ctrlPr>
                              <a:rPr lang="en-US" sz="3100" b="0" i="1" smtClean="0">
                                <a:latin typeface="Cambria Math"/>
                              </a:rPr>
                            </m:ctrlPr>
                          </m:sSubPr>
                          <m:e>
                            <m:r>
                              <a:rPr lang="en-US" sz="3100" b="0" i="1" smtClean="0">
                                <a:latin typeface="Cambria Math" panose="02040503050406030204" pitchFamily="18" charset="0"/>
                              </a:rPr>
                              <m:t>𝛿</m:t>
                            </m:r>
                          </m:e>
                          <m:sub>
                            <m:r>
                              <a:rPr lang="en-US" sz="3100" b="0" i="1" smtClean="0">
                                <a:latin typeface="Cambria Math" panose="02040503050406030204" pitchFamily="18" charset="0"/>
                              </a:rPr>
                              <m:t>𝑠𝑡</m:t>
                            </m:r>
                          </m:sub>
                        </m:sSub>
                        <m:r>
                          <a:rPr lang="en-US" sz="3100" b="0" i="1" smtClean="0">
                            <a:latin typeface="Cambria Math" panose="02040503050406030204" pitchFamily="18" charset="0"/>
                          </a:rPr>
                          <m:t>(</m:t>
                        </m:r>
                        <m:r>
                          <a:rPr lang="en-US" sz="3100" b="0" i="1" smtClean="0">
                            <a:latin typeface="Cambria Math" panose="02040503050406030204" pitchFamily="18" charset="0"/>
                          </a:rPr>
                          <m:t>𝑣</m:t>
                        </m:r>
                        <m:r>
                          <a:rPr lang="en-US" sz="3100" b="0" i="1" smtClean="0">
                            <a:latin typeface="Cambria Math" panose="02040503050406030204" pitchFamily="18" charset="0"/>
                          </a:rPr>
                          <m:t>)</m:t>
                        </m:r>
                      </m:e>
                    </m:nary>
                  </m:oMath>
                </a14:m>
                <a:r>
                  <a:rPr lang="en-US" dirty="0" smtClean="0"/>
                  <a:t> </a:t>
                </a:r>
                <a:r>
                  <a:rPr lang="en-US" dirty="0" smtClean="0">
                    <a:solidFill>
                      <a:srgbClr val="FF0000"/>
                    </a:solidFill>
                  </a:rPr>
                  <a:t>Total flow via a vertex v</a:t>
                </a:r>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200" y="1086678"/>
                <a:ext cx="10108096" cy="5090285"/>
              </a:xfrm>
              <a:blipFill rotWithShape="1">
                <a:blip r:embed="rId2"/>
                <a:stretch>
                  <a:fillRect l="-1327" t="-3593"/>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31</a:t>
            </a:fld>
            <a:endParaRPr lang="en-US"/>
          </a:p>
        </p:txBody>
      </p:sp>
    </p:spTree>
    <p:extLst>
      <p:ext uri="{BB962C8B-B14F-4D97-AF65-F5344CB8AC3E}">
        <p14:creationId xmlns:p14="http://schemas.microsoft.com/office/powerpoint/2010/main" val="2856188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199" y="530087"/>
                <a:ext cx="9611139" cy="5646876"/>
              </a:xfrm>
            </p:spPr>
            <p:txBody>
              <a:bodyPr/>
              <a:lstStyle/>
              <a:p>
                <a14:m>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𝛿</m:t>
                        </m:r>
                      </m:e>
                      <m:sub>
                        <m:r>
                          <a:rPr lang="en-US" b="0" i="1" smtClean="0">
                            <a:latin typeface="Cambria Math" panose="02040503050406030204" pitchFamily="18" charset="0"/>
                          </a:rPr>
                          <m:t>𝑠</m:t>
                        </m:r>
                        <m:r>
                          <a:rPr lang="en-US" b="0" i="1" smtClean="0">
                            <a:latin typeface="Cambria Math" panose="02040503050406030204" pitchFamily="18" charset="0"/>
                          </a:rPr>
                          <m:t>∗</m:t>
                        </m:r>
                      </m:sub>
                    </m:sSub>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nary>
                      <m:naryPr>
                        <m:chr m:val="∑"/>
                        <m:supHide m:val="on"/>
                        <m:ctrlPr>
                          <a:rPr lang="en-US" b="0" i="1" smtClean="0">
                            <a:latin typeface="Cambria Math"/>
                          </a:rPr>
                        </m:ctrlPr>
                      </m:naryPr>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𝑉</m:t>
                        </m:r>
                      </m:sub>
                      <m:sup/>
                      <m:e>
                        <m:sSub>
                          <m:sSubPr>
                            <m:ctrlPr>
                              <a:rPr lang="en-US" b="0" i="1" smtClean="0">
                                <a:latin typeface="Cambria Math"/>
                              </a:rPr>
                            </m:ctrlPr>
                          </m:sSubPr>
                          <m:e>
                            <m:r>
                              <a:rPr lang="en-US" b="0" i="1" smtClean="0">
                                <a:latin typeface="Cambria Math" panose="02040503050406030204" pitchFamily="18" charset="0"/>
                              </a:rPr>
                              <m:t>𝛿</m:t>
                            </m:r>
                          </m:e>
                          <m:sub>
                            <m:d>
                              <m:dPr>
                                <m:ctrlPr>
                                  <a:rPr lang="en-US" b="0" i="1" smtClean="0">
                                    <a:latin typeface="Cambria Math"/>
                                  </a:rPr>
                                </m:ctrlPr>
                              </m:dPr>
                              <m:e>
                                <m:r>
                                  <a:rPr lang="en-US" b="0" i="1" smtClean="0">
                                    <a:latin typeface="Cambria Math" panose="02040503050406030204" pitchFamily="18" charset="0"/>
                                  </a:rPr>
                                  <m:t>𝑠𝑡</m:t>
                                </m:r>
                              </m:e>
                            </m:d>
                          </m:sub>
                        </m:sSub>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e>
                    </m:nary>
                  </m:oMath>
                </a14:m>
                <a:endParaRPr lang="en-US" dirty="0" smtClean="0"/>
              </a:p>
              <a:p>
                <a14:m>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𝛿</m:t>
                        </m:r>
                      </m:e>
                      <m:sub>
                        <m:r>
                          <a:rPr lang="en-US" b="0" i="1" smtClean="0">
                            <a:latin typeface="Cambria Math" panose="02040503050406030204" pitchFamily="18" charset="0"/>
                          </a:rPr>
                          <m:t>𝑠</m:t>
                        </m:r>
                        <m:r>
                          <a:rPr lang="en-US" b="0" i="1" smtClean="0">
                            <a:latin typeface="Cambria Math" panose="02040503050406030204" pitchFamily="18" charset="0"/>
                          </a:rPr>
                          <m:t>∗</m:t>
                        </m:r>
                      </m:sub>
                    </m:sSub>
                    <m:d>
                      <m:dPr>
                        <m:ctrlPr>
                          <a:rPr lang="en-US" b="0" i="1" smtClean="0">
                            <a:latin typeface="Cambria Math"/>
                          </a:rPr>
                        </m:ctrlPr>
                      </m:dPr>
                      <m:e>
                        <m:r>
                          <a:rPr lang="en-US" b="0" i="1" smtClean="0">
                            <a:latin typeface="Cambria Math" panose="02040503050406030204" pitchFamily="18" charset="0"/>
                          </a:rPr>
                          <m:t>𝑣</m:t>
                        </m:r>
                      </m:e>
                    </m:d>
                    <m:r>
                      <a:rPr lang="en-US" b="0" i="1" smtClean="0">
                        <a:latin typeface="Cambria Math" panose="02040503050406030204" pitchFamily="18" charset="0"/>
                      </a:rPr>
                      <m:t>=</m:t>
                    </m:r>
                    <m:nary>
                      <m:naryPr>
                        <m:chr m:val="∑"/>
                        <m:supHide m:val="on"/>
                        <m:ctrlPr>
                          <a:rPr lang="en-US" b="0" i="1" smtClean="0">
                            <a:latin typeface="Cambria Math"/>
                          </a:rPr>
                        </m:ctrlPr>
                      </m:naryPr>
                      <m:sub>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𝑠</m:t>
                            </m:r>
                          </m:sub>
                        </m:sSub>
                        <m:d>
                          <m:dPr>
                            <m:ctrlPr>
                              <a:rPr lang="en-US" b="0" i="1" smtClean="0">
                                <a:latin typeface="Cambria Math"/>
                              </a:rPr>
                            </m:ctrlPr>
                          </m:dPr>
                          <m:e>
                            <m:r>
                              <a:rPr lang="en-US" b="0" i="1" smtClean="0">
                                <a:latin typeface="Cambria Math" panose="02040503050406030204" pitchFamily="18" charset="0"/>
                              </a:rPr>
                              <m:t>𝑤</m:t>
                            </m:r>
                          </m:e>
                        </m:d>
                      </m:sub>
                      <m:sup/>
                      <m:e>
                        <m:f>
                          <m:fPr>
                            <m:ctrlPr>
                              <a:rPr lang="en-US" b="0" i="1" smtClean="0">
                                <a:latin typeface="Cambria Math"/>
                              </a:rPr>
                            </m:ctrlPr>
                          </m:fPr>
                          <m:num>
                            <m:sSub>
                              <m:sSubPr>
                                <m:ctrlPr>
                                  <a:rPr lang="en-US" b="0" i="1" smtClean="0">
                                    <a:latin typeface="Cambria Math"/>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𝑠𝑣</m:t>
                                </m:r>
                              </m:sub>
                            </m:sSub>
                          </m:num>
                          <m:den>
                            <m:sSub>
                              <m:sSubPr>
                                <m:ctrlPr>
                                  <a:rPr lang="en-US" b="0" i="1" smtClean="0">
                                    <a:latin typeface="Cambria Math"/>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𝑠𝑤</m:t>
                                </m:r>
                              </m:sub>
                            </m:sSub>
                          </m:den>
                        </m:f>
                      </m:e>
                    </m:nary>
                    <m:d>
                      <m:dPr>
                        <m:ctrlPr>
                          <a:rPr lang="en-US" b="0" i="1" smtClean="0">
                            <a:latin typeface="Cambria Math"/>
                          </a:rPr>
                        </m:ctrlPr>
                      </m:dPr>
                      <m:e>
                        <m:r>
                          <a:rPr lang="en-US" b="0" i="1" smtClean="0">
                            <a:latin typeface="Cambria Math" panose="02040503050406030204" pitchFamily="18" charset="0"/>
                          </a:rPr>
                          <m:t>1+</m:t>
                        </m:r>
                        <m:sSub>
                          <m:sSubPr>
                            <m:ctrlPr>
                              <a:rPr lang="en-US" b="0" i="1" smtClean="0">
                                <a:latin typeface="Cambria Math"/>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𝑠</m:t>
                            </m:r>
                            <m:r>
                              <a:rPr lang="en-US" b="0" i="1" smtClean="0">
                                <a:latin typeface="Cambria Math" panose="02040503050406030204" pitchFamily="18" charset="0"/>
                              </a:rPr>
                              <m:t>∗</m:t>
                            </m:r>
                          </m:sub>
                        </m:sSub>
                        <m:d>
                          <m:dPr>
                            <m:ctrlPr>
                              <a:rPr lang="en-US" b="0" i="1" smtClean="0">
                                <a:latin typeface="Cambria Math"/>
                              </a:rPr>
                            </m:ctrlPr>
                          </m:dPr>
                          <m:e>
                            <m:r>
                              <a:rPr lang="en-US" b="0" i="1" smtClean="0">
                                <a:latin typeface="Cambria Math" panose="02040503050406030204" pitchFamily="18" charset="0"/>
                              </a:rPr>
                              <m:t>𝑤</m:t>
                            </m:r>
                          </m:e>
                        </m:d>
                      </m:e>
                    </m:d>
                  </m:oMath>
                </a14:m>
                <a:r>
                  <a:rPr lang="en-US" b="0" dirty="0" smtClean="0"/>
                  <a:t> </a:t>
                </a:r>
                <a:r>
                  <a:rPr lang="en-US" b="0" dirty="0" smtClean="0">
                    <a:solidFill>
                      <a:srgbClr val="FF0000"/>
                    </a:solidFill>
                  </a:rPr>
                  <a:t>Bottom up</a:t>
                </a:r>
              </a:p>
              <a:p>
                <a:r>
                  <a:rPr lang="en-US" dirty="0" smtClean="0">
                    <a:solidFill>
                      <a:srgbClr val="0070C0"/>
                    </a:solidFill>
                  </a:rPr>
                  <a:t>Approximating </a:t>
                </a:r>
                <a:r>
                  <a:rPr lang="en-US" dirty="0" err="1">
                    <a:solidFill>
                      <a:srgbClr val="0070C0"/>
                    </a:solidFill>
                  </a:rPr>
                  <a:t>Betweenness</a:t>
                </a:r>
                <a:r>
                  <a:rPr lang="en-US" dirty="0">
                    <a:solidFill>
                      <a:srgbClr val="0070C0"/>
                    </a:solidFill>
                  </a:rPr>
                  <a:t> Centrality</a:t>
                </a:r>
              </a:p>
              <a:p>
                <a:pPr lvl="1"/>
                <a:r>
                  <a:rPr lang="en-US" dirty="0">
                    <a:solidFill>
                      <a:srgbClr val="0070C0"/>
                    </a:solidFill>
                  </a:rPr>
                  <a:t>David A. Bader, Shiva </a:t>
                </a:r>
                <a:r>
                  <a:rPr lang="en-US" dirty="0" err="1">
                    <a:solidFill>
                      <a:srgbClr val="0070C0"/>
                    </a:solidFill>
                  </a:rPr>
                  <a:t>Kintali</a:t>
                </a:r>
                <a:r>
                  <a:rPr lang="en-US" dirty="0">
                    <a:solidFill>
                      <a:srgbClr val="0070C0"/>
                    </a:solidFill>
                  </a:rPr>
                  <a:t>, </a:t>
                </a:r>
                <a:r>
                  <a:rPr lang="en-US" dirty="0" err="1">
                    <a:solidFill>
                      <a:srgbClr val="0070C0"/>
                    </a:solidFill>
                  </a:rPr>
                  <a:t>Kamesh</a:t>
                </a:r>
                <a:r>
                  <a:rPr lang="en-US" dirty="0">
                    <a:solidFill>
                      <a:srgbClr val="0070C0"/>
                    </a:solidFill>
                  </a:rPr>
                  <a:t> </a:t>
                </a:r>
                <a:r>
                  <a:rPr lang="en-US" dirty="0" err="1">
                    <a:solidFill>
                      <a:srgbClr val="0070C0"/>
                    </a:solidFill>
                  </a:rPr>
                  <a:t>Madduri</a:t>
                </a:r>
                <a:r>
                  <a:rPr lang="en-US" dirty="0">
                    <a:solidFill>
                      <a:srgbClr val="0070C0"/>
                    </a:solidFill>
                  </a:rPr>
                  <a:t>, and Milena </a:t>
                </a:r>
                <a:r>
                  <a:rPr lang="en-US" dirty="0" err="1" smtClean="0">
                    <a:solidFill>
                      <a:srgbClr val="0070C0"/>
                    </a:solidFill>
                  </a:rPr>
                  <a:t>Mihail</a:t>
                </a:r>
                <a:endParaRPr lang="en-US" dirty="0" smtClean="0">
                  <a:solidFill>
                    <a:srgbClr val="0070C0"/>
                  </a:solidFill>
                </a:endParaRPr>
              </a:p>
              <a:p>
                <a:pPr lvl="1"/>
                <a:r>
                  <a:rPr lang="en-US" dirty="0" smtClean="0">
                    <a:solidFill>
                      <a:srgbClr val="0070C0"/>
                    </a:solidFill>
                  </a:rPr>
                  <a:t>Sampling, time </a:t>
                </a:r>
                <a14:m>
                  <m:oMath xmlns:m="http://schemas.openxmlformats.org/officeDocument/2006/math">
                    <m:r>
                      <a:rPr lang="en-US" b="0" i="1" smtClean="0">
                        <a:solidFill>
                          <a:srgbClr val="0070C0"/>
                        </a:solidFill>
                        <a:latin typeface="Cambria Math" panose="02040503050406030204" pitchFamily="18" charset="0"/>
                      </a:rPr>
                      <m:t>𝜖</m:t>
                    </m:r>
                    <m:r>
                      <a:rPr lang="en-US" b="0" i="1" smtClean="0">
                        <a:solidFill>
                          <a:srgbClr val="0070C0"/>
                        </a:solidFill>
                        <a:latin typeface="Cambria Math" panose="02040503050406030204" pitchFamily="18" charset="0"/>
                      </a:rPr>
                      <m:t>𝑡</m:t>
                    </m:r>
                    <m:r>
                      <a:rPr lang="en-US" b="0" i="1" smtClean="0">
                        <a:solidFill>
                          <a:srgbClr val="0070C0"/>
                        </a:solidFill>
                        <a:latin typeface="Cambria Math" panose="02040503050406030204" pitchFamily="18" charset="0"/>
                      </a:rPr>
                      <m:t> </m:t>
                    </m:r>
                  </m:oMath>
                </a14:m>
                <a:r>
                  <a:rPr lang="en-US" dirty="0" smtClean="0">
                    <a:solidFill>
                      <a:srgbClr val="0070C0"/>
                    </a:solidFill>
                  </a:rPr>
                  <a:t>if </a:t>
                </a:r>
                <a:r>
                  <a:rPr lang="en-US" dirty="0" err="1" smtClean="0">
                    <a:solidFill>
                      <a:srgbClr val="0070C0"/>
                    </a:solidFill>
                  </a:rPr>
                  <a:t>betweenness</a:t>
                </a:r>
                <a:r>
                  <a:rPr lang="en-US" dirty="0" smtClean="0">
                    <a:solidFill>
                      <a:srgbClr val="0070C0"/>
                    </a:solidFill>
                  </a:rPr>
                  <a:t> is n/t and with error </a:t>
                </a:r>
                <a14:m>
                  <m:oMath xmlns:m="http://schemas.openxmlformats.org/officeDocument/2006/math">
                    <m:r>
                      <a:rPr lang="en-US" b="0" i="1" smtClean="0">
                        <a:solidFill>
                          <a:srgbClr val="0070C0"/>
                        </a:solidFill>
                        <a:latin typeface="Cambria Math" panose="02040503050406030204" pitchFamily="18" charset="0"/>
                      </a:rPr>
                      <m:t>𝜖</m:t>
                    </m:r>
                  </m:oMath>
                </a14:m>
                <a:endParaRPr lang="en-US"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199" y="530087"/>
                <a:ext cx="9611139" cy="5646876"/>
              </a:xfrm>
              <a:blipFill rotWithShape="0">
                <a:blip r:embed="rId2"/>
                <a:stretch>
                  <a:fillRect l="-1078"/>
                </a:stretch>
              </a:blipFill>
            </p:spPr>
            <p:txBody>
              <a:bodyPr/>
              <a:lstStyle/>
              <a:p>
                <a:r>
                  <a:rPr lang="en-US">
                    <a:noFill/>
                  </a:rPr>
                  <a:t> </a:t>
                </a:r>
              </a:p>
            </p:txBody>
          </p:sp>
        </mc:Fallback>
      </mc:AlternateContent>
      <p:cxnSp>
        <p:nvCxnSpPr>
          <p:cNvPr id="9" name="Curved Connector 8"/>
          <p:cNvCxnSpPr/>
          <p:nvPr/>
        </p:nvCxnSpPr>
        <p:spPr>
          <a:xfrm>
            <a:off x="4943061" y="6049617"/>
            <a:ext cx="914400" cy="914400"/>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32</a:t>
            </a:fld>
            <a:endParaRPr lang="en-US"/>
          </a:p>
        </p:txBody>
      </p:sp>
    </p:spTree>
    <p:extLst>
      <p:ext uri="{BB962C8B-B14F-4D97-AF65-F5344CB8AC3E}">
        <p14:creationId xmlns:p14="http://schemas.microsoft.com/office/powerpoint/2010/main" val="25679012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99281"/>
          </a:xfrm>
        </p:spPr>
        <p:txBody>
          <a:bodyPr>
            <a:normAutofit fontScale="90000"/>
          </a:bodyPr>
          <a:lstStyle/>
          <a:p>
            <a:r>
              <a:rPr lang="en-US" dirty="0" smtClean="0"/>
              <a:t>James Moody: Race, School Integration and Friendship Segregation in America, 2001</a:t>
            </a:r>
            <a:endParaRPr lang="en-US"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7693" y="2006221"/>
            <a:ext cx="8318500" cy="4306887"/>
          </a:xfrm>
          <a:noFill/>
        </p:spPr>
      </p:pic>
      <p:sp>
        <p:nvSpPr>
          <p:cNvPr id="2" name="Footer Placeholder 1"/>
          <p:cNvSpPr>
            <a:spLocks noGrp="1"/>
          </p:cNvSpPr>
          <p:nvPr>
            <p:ph type="ftr" sz="quarter" idx="4294967295"/>
          </p:nvPr>
        </p:nvSpPr>
        <p:spPr>
          <a:xfrm>
            <a:off x="4038600" y="6356350"/>
            <a:ext cx="4114800" cy="365125"/>
          </a:xfrm>
        </p:spPr>
        <p:txBody>
          <a:bodyPr/>
          <a:lstStyle/>
          <a:p>
            <a:endParaRPr lang="en-US" dirty="0"/>
          </a:p>
        </p:txBody>
      </p:sp>
      <p:sp>
        <p:nvSpPr>
          <p:cNvPr id="3" name="Slide Number Placeholder 2"/>
          <p:cNvSpPr>
            <a:spLocks noGrp="1"/>
          </p:cNvSpPr>
          <p:nvPr>
            <p:ph type="sldNum" sz="quarter" idx="12"/>
          </p:nvPr>
        </p:nvSpPr>
        <p:spPr/>
        <p:txBody>
          <a:bodyPr/>
          <a:lstStyle/>
          <a:p>
            <a:fld id="{172BB277-5B63-44FF-8B55-E9F47E215084}" type="slidenum">
              <a:rPr lang="en-US" smtClean="0"/>
              <a:t>33</a:t>
            </a:fld>
            <a:endParaRPr lang="en-US"/>
          </a:p>
        </p:txBody>
      </p:sp>
    </p:spTree>
    <p:extLst>
      <p:ext uri="{BB962C8B-B14F-4D97-AF65-F5344CB8AC3E}">
        <p14:creationId xmlns:p14="http://schemas.microsoft.com/office/powerpoint/2010/main" val="3976172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473"/>
            <a:ext cx="10515600" cy="1325563"/>
          </a:xfrm>
        </p:spPr>
        <p:txBody>
          <a:bodyPr/>
          <a:lstStyle/>
          <a:p>
            <a:r>
              <a:rPr lang="en-US" dirty="0" smtClean="0"/>
              <a:t>Measuring </a:t>
            </a:r>
            <a:r>
              <a:rPr lang="en-US" dirty="0" err="1" smtClean="0"/>
              <a:t>Homophily</a:t>
            </a:r>
            <a:endParaRPr lang="en-US" dirty="0"/>
          </a:p>
        </p:txBody>
      </p:sp>
      <p:sp>
        <p:nvSpPr>
          <p:cNvPr id="3" name="Content Placeholder 2"/>
          <p:cNvSpPr>
            <a:spLocks noGrp="1"/>
          </p:cNvSpPr>
          <p:nvPr>
            <p:ph sz="half" idx="1"/>
          </p:nvPr>
        </p:nvSpPr>
        <p:spPr>
          <a:xfrm>
            <a:off x="451834" y="4197174"/>
            <a:ext cx="5181600" cy="1954324"/>
          </a:xfrm>
          <a:solidFill>
            <a:srgbClr val="FFFF00"/>
          </a:solidFill>
        </p:spPr>
        <p:txBody>
          <a:bodyPr/>
          <a:lstStyle/>
          <a:p>
            <a:r>
              <a:rPr lang="en-US" dirty="0" smtClean="0"/>
              <a:t>“Similarity Begets Friendship” – Plato</a:t>
            </a:r>
          </a:p>
          <a:p>
            <a:r>
              <a:rPr lang="en-US" dirty="0" smtClean="0"/>
              <a:t>“People love those who are like themselves” - </a:t>
            </a:r>
            <a:r>
              <a:rPr lang="en-US" dirty="0" err="1" smtClean="0"/>
              <a:t>Aristole</a:t>
            </a:r>
            <a:r>
              <a:rPr lang="en-US" dirty="0" smtClean="0"/>
              <a:t> </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4463" y="968200"/>
            <a:ext cx="3463962" cy="289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p:cNvSpPr txBox="1"/>
              <p:nvPr/>
            </p:nvSpPr>
            <p:spPr>
              <a:xfrm>
                <a:off x="213575" y="1216010"/>
                <a:ext cx="8143576" cy="2461700"/>
              </a:xfrm>
              <a:prstGeom prst="rect">
                <a:avLst/>
              </a:prstGeom>
              <a:solidFill>
                <a:srgbClr val="FFFF00"/>
              </a:solidFill>
            </p:spPr>
            <p:txBody>
              <a:bodyPr wrap="none" rtlCol="0">
                <a:spAutoFit/>
              </a:bodyPr>
              <a:lstStyle/>
              <a:p>
                <a:r>
                  <a:rPr lang="en-US" sz="2400" dirty="0" smtClean="0"/>
                  <a:t>Fraction of white nodes p = 2/3.</a:t>
                </a:r>
              </a:p>
              <a:p>
                <a:r>
                  <a:rPr lang="en-US" sz="2400" dirty="0" smtClean="0"/>
                  <a:t>Fraction of red nodes q = 1/3.</a:t>
                </a:r>
              </a:p>
              <a:p>
                <a:pPr>
                  <a:defRPr/>
                </a:pPr>
                <a:r>
                  <a:rPr lang="en-US" sz="2400" dirty="0" err="1"/>
                  <a:t>Homophily</a:t>
                </a:r>
                <a:r>
                  <a:rPr lang="en-US" sz="2400" dirty="0"/>
                  <a:t> Test: </a:t>
                </a:r>
                <a:endParaRPr lang="en-US" sz="2400" dirty="0" smtClean="0"/>
              </a:p>
              <a:p>
                <a:pPr>
                  <a:defRPr/>
                </a:pPr>
                <a:r>
                  <a:rPr lang="en-US" sz="2400" b="1" dirty="0" smtClean="0"/>
                  <a:t>If </a:t>
                </a:r>
                <a:r>
                  <a:rPr lang="en-US" sz="2400" b="1" dirty="0"/>
                  <a:t>the fraction of </a:t>
                </a:r>
                <a:r>
                  <a:rPr lang="en-US" sz="2400" b="1" dirty="0" smtClean="0"/>
                  <a:t>cross-color </a:t>
                </a:r>
                <a:r>
                  <a:rPr lang="en-US" sz="2400" b="1" dirty="0"/>
                  <a:t>edges is significantly </a:t>
                </a:r>
                <a:endParaRPr lang="en-US" sz="2400" b="1" dirty="0" smtClean="0"/>
              </a:p>
              <a:p>
                <a:pPr>
                  <a:defRPr/>
                </a:pPr>
                <a:r>
                  <a:rPr lang="en-US" sz="2400" b="1" dirty="0" smtClean="0"/>
                  <a:t>less </a:t>
                </a:r>
                <a:r>
                  <a:rPr lang="en-US" sz="2400" b="1" dirty="0"/>
                  <a:t>than 2pq, then there is evidence for </a:t>
                </a:r>
                <a:r>
                  <a:rPr lang="en-US" sz="2400" b="1" dirty="0" err="1" smtClean="0"/>
                  <a:t>Homophily</a:t>
                </a:r>
                <a:r>
                  <a:rPr lang="en-US" sz="2400" b="1" dirty="0" smtClean="0"/>
                  <a:t>.</a:t>
                </a:r>
              </a:p>
              <a:p>
                <a:pPr>
                  <a:defRPr/>
                </a:pPr>
                <a:r>
                  <a:rPr lang="en-US" sz="2400" dirty="0" smtClean="0"/>
                  <a:t>18 edges overall, 6 cross-color edges, </a:t>
                </a:r>
                <a14:m>
                  <m:oMath xmlns:m="http://schemas.openxmlformats.org/officeDocument/2006/math">
                    <m:f>
                      <m:fPr>
                        <m:ctrlPr>
                          <a:rPr lang="en-US" sz="2400" b="0" i="1" smtClean="0">
                            <a:latin typeface="Cambria Math"/>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9</m:t>
                        </m:r>
                      </m:den>
                    </m:f>
                    <m:r>
                      <a:rPr lang="en-US" sz="2400" b="0" i="1" smtClean="0">
                        <a:latin typeface="Cambria Math" panose="02040503050406030204" pitchFamily="18" charset="0"/>
                      </a:rPr>
                      <m:t>⋅18=8. </m:t>
                    </m:r>
                  </m:oMath>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213575" y="1216010"/>
                <a:ext cx="8143576" cy="2461700"/>
              </a:xfrm>
              <a:prstGeom prst="rect">
                <a:avLst/>
              </a:prstGeom>
              <a:blipFill rotWithShape="0">
                <a:blip r:embed="rId3"/>
                <a:stretch>
                  <a:fillRect l="-1123" t="-1980" r="-225" b="-1485"/>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34</a:t>
            </a:fld>
            <a:endParaRPr lang="en-US"/>
          </a:p>
        </p:txBody>
      </p:sp>
    </p:spTree>
    <p:extLst>
      <p:ext uri="{BB962C8B-B14F-4D97-AF65-F5344CB8AC3E}">
        <p14:creationId xmlns:p14="http://schemas.microsoft.com/office/powerpoint/2010/main" val="2350471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Invited talk by Claire </a:t>
            </a:r>
            <a:r>
              <a:rPr lang="en-US" dirty="0"/>
              <a:t>Mathieu </a:t>
            </a:r>
            <a:r>
              <a:rPr lang="en-US" dirty="0" smtClean="0"/>
              <a:t>at ICALP 2014</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err="1"/>
              <a:t>Homophily</a:t>
            </a:r>
            <a:r>
              <a:rPr lang="en-US" dirty="0"/>
              <a:t> and the Emergence of a </a:t>
            </a:r>
            <a:r>
              <a:rPr lang="en-US" b="1" dirty="0"/>
              <a:t>Glass Ceiling Effect</a:t>
            </a:r>
            <a:r>
              <a:rPr lang="en-US" dirty="0"/>
              <a:t> in Social </a:t>
            </a:r>
            <a:r>
              <a:rPr lang="en-US" dirty="0" smtClean="0"/>
              <a:t>Networks</a:t>
            </a:r>
          </a:p>
          <a:p>
            <a:r>
              <a:rPr lang="en-US" dirty="0" smtClean="0"/>
              <a:t>Theoretical (and experimental) study. </a:t>
            </a:r>
            <a:r>
              <a:rPr lang="en-US" dirty="0" smtClean="0">
                <a:solidFill>
                  <a:srgbClr val="FF0000"/>
                </a:solidFill>
              </a:rPr>
              <a:t>Glass ceiling effect</a:t>
            </a:r>
            <a:r>
              <a:rPr lang="en-US" dirty="0" smtClean="0"/>
              <a:t> caused by:</a:t>
            </a:r>
          </a:p>
          <a:p>
            <a:pPr lvl="1"/>
            <a:r>
              <a:rPr lang="en-US" dirty="0" smtClean="0"/>
              <a:t>Rich get richer</a:t>
            </a:r>
            <a:r>
              <a:rPr lang="en-US" dirty="0"/>
              <a:t>		</a:t>
            </a:r>
          </a:p>
          <a:p>
            <a:pPr lvl="1"/>
            <a:r>
              <a:rPr lang="en-US" b="1" dirty="0" err="1" smtClean="0">
                <a:solidFill>
                  <a:srgbClr val="FF0000"/>
                </a:solidFill>
              </a:rPr>
              <a:t>Homophily</a:t>
            </a:r>
            <a:r>
              <a:rPr lang="en-US" b="1" dirty="0" smtClean="0">
                <a:solidFill>
                  <a:srgbClr val="FF0000"/>
                </a:solidFill>
              </a:rPr>
              <a:t> </a:t>
            </a:r>
            <a:r>
              <a:rPr lang="en-US" b="1" dirty="0" smtClean="0">
                <a:solidFill>
                  <a:srgbClr val="0070C0"/>
                </a:solidFill>
              </a:rPr>
              <a:t>Women prefer to work with Women, Men with Men</a:t>
            </a:r>
          </a:p>
          <a:p>
            <a:pPr lvl="1"/>
            <a:r>
              <a:rPr lang="en-US" dirty="0" smtClean="0"/>
              <a:t>New nodes biased towards majority</a:t>
            </a:r>
          </a:p>
          <a:p>
            <a:r>
              <a:rPr lang="en-US" dirty="0" smtClean="0"/>
              <a:t>Without </a:t>
            </a:r>
            <a:r>
              <a:rPr lang="en-US" dirty="0" err="1" smtClean="0"/>
              <a:t>Homophily</a:t>
            </a:r>
            <a:r>
              <a:rPr lang="en-US" dirty="0" smtClean="0"/>
              <a:t> no Glass ceiling effect.</a:t>
            </a:r>
          </a:p>
        </p:txBody>
      </p:sp>
      <p:sp>
        <p:nvSpPr>
          <p:cNvPr id="4" name="Content Placeholder 3"/>
          <p:cNvSpPr>
            <a:spLocks noGrp="1"/>
          </p:cNvSpPr>
          <p:nvPr>
            <p:ph sz="half" idx="2"/>
          </p:nvPr>
        </p:nvSpPr>
        <p:spPr/>
        <p:txBody>
          <a:bodyPr>
            <a:normAutofit fontScale="92500" lnSpcReduction="20000"/>
          </a:bodyPr>
          <a:lstStyle/>
          <a:p>
            <a:r>
              <a:rPr lang="en-US" dirty="0">
                <a:hlinkClick r:id="rId2"/>
              </a:rPr>
              <a:t>https://</a:t>
            </a:r>
            <a:r>
              <a:rPr lang="en-US" dirty="0" smtClean="0">
                <a:hlinkClick r:id="rId2"/>
              </a:rPr>
              <a:t>www.youtube.com/watch?v=XyewnrPciqw</a:t>
            </a:r>
            <a:endParaRPr lang="en-US" dirty="0" smtClean="0"/>
          </a:p>
          <a:p>
            <a:pPr marL="0" indent="0">
              <a:buNone/>
            </a:pPr>
            <a:r>
              <a:rPr lang="en-US" dirty="0" smtClean="0"/>
              <a:t>Chen Aviv, </a:t>
            </a:r>
            <a:r>
              <a:rPr lang="en-US" dirty="0" err="1" smtClean="0"/>
              <a:t>Zvi</a:t>
            </a:r>
            <a:r>
              <a:rPr lang="en-US" dirty="0" smtClean="0"/>
              <a:t> </a:t>
            </a:r>
            <a:r>
              <a:rPr lang="en-US" dirty="0" err="1" smtClean="0"/>
              <a:t>Lotker</a:t>
            </a:r>
            <a:r>
              <a:rPr lang="en-US" dirty="0" smtClean="0"/>
              <a:t>, Barbara Keller, David Peleg, Yvonne-Ann </a:t>
            </a:r>
            <a:r>
              <a:rPr lang="en-US" dirty="0" err="1" smtClean="0"/>
              <a:t>Pignolet</a:t>
            </a:r>
            <a:r>
              <a:rPr lang="en-US" dirty="0" smtClean="0"/>
              <a:t>, Claire Mathieu</a:t>
            </a:r>
            <a:r>
              <a:rPr lang="en-US" dirty="0"/>
              <a:t>	</a:t>
            </a:r>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35</a:t>
            </a:fld>
            <a:endParaRPr lang="en-US"/>
          </a:p>
        </p:txBody>
      </p:sp>
    </p:spTree>
    <p:extLst>
      <p:ext uri="{BB962C8B-B14F-4D97-AF65-F5344CB8AC3E}">
        <p14:creationId xmlns:p14="http://schemas.microsoft.com/office/powerpoint/2010/main" val="2756227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85" y="132654"/>
            <a:ext cx="10515600" cy="1325563"/>
          </a:xfrm>
        </p:spPr>
        <p:txBody>
          <a:bodyPr>
            <a:normAutofit/>
          </a:bodyPr>
          <a:lstStyle/>
          <a:p>
            <a:r>
              <a:rPr lang="en-US" sz="3600" dirty="0" smtClean="0"/>
              <a:t>Generating </a:t>
            </a:r>
            <a:r>
              <a:rPr lang="en-US" sz="3600" dirty="0" err="1" smtClean="0"/>
              <a:t>Homophily</a:t>
            </a:r>
            <a:r>
              <a:rPr lang="en-US" sz="3600" dirty="0" smtClean="0"/>
              <a:t>: Race, Gender, Interests (Affiliation Networks)</a:t>
            </a:r>
            <a:endParaRPr lang="en-US" sz="3600" dirty="0"/>
          </a:p>
        </p:txBody>
      </p:sp>
      <p:sp>
        <p:nvSpPr>
          <p:cNvPr id="4" name="Content Placeholder 3"/>
          <p:cNvSpPr>
            <a:spLocks noGrp="1"/>
          </p:cNvSpPr>
          <p:nvPr>
            <p:ph sz="half" idx="2"/>
          </p:nvPr>
        </p:nvSpPr>
        <p:spPr>
          <a:xfrm>
            <a:off x="354932" y="1825625"/>
            <a:ext cx="5181600" cy="4351338"/>
          </a:xfrm>
        </p:spPr>
        <p:txBody>
          <a:bodyPr/>
          <a:lstStyle/>
          <a:p>
            <a:r>
              <a:rPr lang="en-US" dirty="0" smtClean="0"/>
              <a:t>Affiliation Networks</a:t>
            </a:r>
          </a:p>
          <a:p>
            <a:r>
              <a:rPr lang="en-US" dirty="0" smtClean="0"/>
              <a:t>Social-affiliation networks </a:t>
            </a:r>
            <a:endParaRPr lang="en-US" dirty="0"/>
          </a:p>
        </p:txBody>
      </p:sp>
      <p:pic>
        <p:nvPicPr>
          <p:cNvPr id="5" name="Picture 4"/>
          <p:cNvPicPr>
            <a:picLocks noChangeAspect="1"/>
          </p:cNvPicPr>
          <p:nvPr/>
        </p:nvPicPr>
        <p:blipFill>
          <a:blip r:embed="rId2"/>
          <a:stretch>
            <a:fillRect/>
          </a:stretch>
        </p:blipFill>
        <p:spPr>
          <a:xfrm>
            <a:off x="6003990" y="1458217"/>
            <a:ext cx="4662004" cy="2818610"/>
          </a:xfrm>
          <a:prstGeom prst="rect">
            <a:avLst/>
          </a:prstGeom>
        </p:spPr>
      </p:pic>
      <p:pic>
        <p:nvPicPr>
          <p:cNvPr id="7" name="Picture 6"/>
          <p:cNvPicPr>
            <a:picLocks noChangeAspect="1"/>
          </p:cNvPicPr>
          <p:nvPr/>
        </p:nvPicPr>
        <p:blipFill>
          <a:blip r:embed="rId3"/>
          <a:stretch>
            <a:fillRect/>
          </a:stretch>
        </p:blipFill>
        <p:spPr>
          <a:xfrm>
            <a:off x="302795" y="3180357"/>
            <a:ext cx="5165790" cy="2996606"/>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36</a:t>
            </a:fld>
            <a:endParaRPr lang="en-US"/>
          </a:p>
        </p:txBody>
      </p:sp>
    </p:spTree>
    <p:extLst>
      <p:ext uri="{BB962C8B-B14F-4D97-AF65-F5344CB8AC3E}">
        <p14:creationId xmlns:p14="http://schemas.microsoft.com/office/powerpoint/2010/main" val="3447271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47" y="109798"/>
            <a:ext cx="10515600" cy="1325563"/>
          </a:xfrm>
        </p:spPr>
        <p:txBody>
          <a:bodyPr/>
          <a:lstStyle/>
          <a:p>
            <a:r>
              <a:rPr lang="en-US" dirty="0" smtClean="0"/>
              <a:t>Triadic Closure, Focal Closure, Membership Closure</a:t>
            </a:r>
            <a:endParaRPr lang="en-US" dirty="0"/>
          </a:p>
        </p:txBody>
      </p:sp>
      <p:pic>
        <p:nvPicPr>
          <p:cNvPr id="5" name="Picture 4"/>
          <p:cNvPicPr>
            <a:picLocks noChangeAspect="1"/>
          </p:cNvPicPr>
          <p:nvPr/>
        </p:nvPicPr>
        <p:blipFill>
          <a:blip r:embed="rId2"/>
          <a:stretch>
            <a:fillRect/>
          </a:stretch>
        </p:blipFill>
        <p:spPr>
          <a:xfrm>
            <a:off x="0" y="1648345"/>
            <a:ext cx="7789536" cy="4673721"/>
          </a:xfrm>
          <a:prstGeom prst="rect">
            <a:avLst/>
          </a:prstGeom>
        </p:spPr>
      </p:pic>
      <p:pic>
        <p:nvPicPr>
          <p:cNvPr id="7" name="Picture 6"/>
          <p:cNvPicPr>
            <a:picLocks noChangeAspect="1"/>
          </p:cNvPicPr>
          <p:nvPr/>
        </p:nvPicPr>
        <p:blipFill>
          <a:blip r:embed="rId3"/>
          <a:stretch>
            <a:fillRect/>
          </a:stretch>
        </p:blipFill>
        <p:spPr>
          <a:xfrm>
            <a:off x="7785724" y="845161"/>
            <a:ext cx="4406276" cy="2554287"/>
          </a:xfrm>
          <a:prstGeom prst="rect">
            <a:avLst/>
          </a:prstGeom>
        </p:spPr>
      </p:pic>
      <p:pic>
        <p:nvPicPr>
          <p:cNvPr id="6" name="Picture 5"/>
          <p:cNvPicPr>
            <a:picLocks noChangeAspect="1"/>
          </p:cNvPicPr>
          <p:nvPr/>
        </p:nvPicPr>
        <p:blipFill>
          <a:blip r:embed="rId4"/>
          <a:stretch>
            <a:fillRect/>
          </a:stretch>
        </p:blipFill>
        <p:spPr>
          <a:xfrm>
            <a:off x="7564444" y="3579209"/>
            <a:ext cx="4723809" cy="2742857"/>
          </a:xfrm>
          <a:prstGeom prst="rect">
            <a:avLst/>
          </a:prstGeom>
        </p:spPr>
      </p:pic>
      <p:sp>
        <p:nvSpPr>
          <p:cNvPr id="8" name="Left Arrow 7"/>
          <p:cNvSpPr/>
          <p:nvPr/>
        </p:nvSpPr>
        <p:spPr>
          <a:xfrm rot="16200000">
            <a:off x="8542768" y="3011727"/>
            <a:ext cx="797441" cy="3935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86251" y="3665167"/>
            <a:ext cx="843501" cy="707886"/>
          </a:xfrm>
          <a:prstGeom prst="rect">
            <a:avLst/>
          </a:prstGeom>
          <a:noFill/>
        </p:spPr>
        <p:txBody>
          <a:bodyPr wrap="none" lIns="91440" tIns="45720" rIns="91440" bIns="45720">
            <a:spAutoFit/>
          </a:bodyPr>
          <a:lstStyle/>
          <a:p>
            <a:pPr algn="ctr"/>
            <a:r>
              <a:rPr lang="en-US" sz="4000" b="0" cap="none" spc="0" dirty="0" smtClean="0">
                <a:ln w="0"/>
                <a:solidFill>
                  <a:srgbClr val="FF0000"/>
                </a:solidFill>
                <a:effectLst>
                  <a:outerShdw blurRad="38100" dist="19050" dir="2700000" algn="tl" rotWithShape="0">
                    <a:schemeClr val="dk1">
                      <a:alpha val="40000"/>
                    </a:schemeClr>
                  </a:outerShdw>
                </a:effectLst>
              </a:rPr>
              <a:t>TC</a:t>
            </a:r>
            <a:endParaRPr lang="en-US" sz="4000" b="0" cap="none" spc="0" dirty="0">
              <a:ln w="0"/>
              <a:solidFill>
                <a:srgbClr val="FF0000"/>
              </a:solidFill>
              <a:effectLst>
                <a:outerShdw blurRad="38100" dist="19050" dir="2700000" algn="tl" rotWithShape="0">
                  <a:schemeClr val="dk1">
                    <a:alpha val="40000"/>
                  </a:schemeClr>
                </a:outerShdw>
              </a:effectLst>
            </a:endParaRPr>
          </a:p>
        </p:txBody>
      </p:sp>
      <p:sp>
        <p:nvSpPr>
          <p:cNvPr id="10" name="Rectangle 9"/>
          <p:cNvSpPr/>
          <p:nvPr/>
        </p:nvSpPr>
        <p:spPr>
          <a:xfrm>
            <a:off x="8025090" y="5135025"/>
            <a:ext cx="947695" cy="707886"/>
          </a:xfrm>
          <a:prstGeom prst="rect">
            <a:avLst/>
          </a:prstGeom>
          <a:noFill/>
        </p:spPr>
        <p:txBody>
          <a:bodyPr wrap="none" lIns="91440" tIns="45720" rIns="91440" bIns="45720">
            <a:spAutoFit/>
          </a:bodyPr>
          <a:lstStyle/>
          <a:p>
            <a:pPr algn="ctr"/>
            <a:r>
              <a:rPr lang="en-US" sz="4000" b="0" cap="none" spc="0" dirty="0" smtClean="0">
                <a:ln w="0"/>
                <a:solidFill>
                  <a:srgbClr val="00B050"/>
                </a:solidFill>
                <a:effectLst>
                  <a:outerShdw blurRad="38100" dist="19050" dir="2700000" algn="tl" rotWithShape="0">
                    <a:schemeClr val="dk1">
                      <a:alpha val="40000"/>
                    </a:schemeClr>
                  </a:outerShdw>
                </a:effectLst>
              </a:rPr>
              <a:t>MC</a:t>
            </a:r>
            <a:endParaRPr lang="en-US" sz="4000" b="0" cap="none" spc="0" dirty="0">
              <a:ln w="0"/>
              <a:solidFill>
                <a:srgbClr val="00B050"/>
              </a:solidFill>
              <a:effectLst>
                <a:outerShdw blurRad="38100" dist="19050" dir="2700000" algn="tl" rotWithShape="0">
                  <a:schemeClr val="dk1">
                    <a:alpha val="40000"/>
                  </a:schemeClr>
                </a:outerShdw>
              </a:effectLst>
            </a:endParaRPr>
          </a:p>
        </p:txBody>
      </p:sp>
      <p:sp>
        <p:nvSpPr>
          <p:cNvPr id="11" name="Rectangle 10"/>
          <p:cNvSpPr/>
          <p:nvPr/>
        </p:nvSpPr>
        <p:spPr>
          <a:xfrm>
            <a:off x="10858702" y="4963025"/>
            <a:ext cx="805029" cy="707886"/>
          </a:xfrm>
          <a:prstGeom prst="rect">
            <a:avLst/>
          </a:prstGeom>
          <a:noFill/>
        </p:spPr>
        <p:txBody>
          <a:bodyPr wrap="none" lIns="91440" tIns="45720" rIns="91440" bIns="45720">
            <a:spAutoFit/>
          </a:bodyPr>
          <a:lstStyle/>
          <a:p>
            <a:pPr algn="ctr"/>
            <a:r>
              <a:rPr lang="en-US" sz="4000" b="0" cap="none" spc="0" dirty="0" smtClean="0">
                <a:ln w="0"/>
                <a:solidFill>
                  <a:srgbClr val="002060"/>
                </a:solidFill>
                <a:effectLst>
                  <a:outerShdw blurRad="38100" dist="19050" dir="2700000" algn="tl" rotWithShape="0">
                    <a:schemeClr val="dk1">
                      <a:alpha val="40000"/>
                    </a:schemeClr>
                  </a:outerShdw>
                </a:effectLst>
              </a:rPr>
              <a:t>FC</a:t>
            </a:r>
            <a:endParaRPr lang="en-US" sz="4000" b="0" cap="none" spc="0" dirty="0">
              <a:ln w="0"/>
              <a:solidFill>
                <a:srgbClr val="002060"/>
              </a:solidFill>
              <a:effectLst>
                <a:outerShdw blurRad="38100" dist="19050" dir="2700000" algn="tl" rotWithShape="0">
                  <a:schemeClr val="dk1">
                    <a:alpha val="40000"/>
                  </a:schemeClr>
                </a:outerShdw>
              </a:effectLst>
            </a:endParaRPr>
          </a:p>
        </p:txBody>
      </p:sp>
      <p:sp>
        <p:nvSpPr>
          <p:cNvPr id="12" name="Rectangle 11"/>
          <p:cNvSpPr/>
          <p:nvPr/>
        </p:nvSpPr>
        <p:spPr>
          <a:xfrm>
            <a:off x="1492582" y="1573119"/>
            <a:ext cx="843501" cy="707886"/>
          </a:xfrm>
          <a:prstGeom prst="rect">
            <a:avLst/>
          </a:prstGeom>
          <a:noFill/>
        </p:spPr>
        <p:txBody>
          <a:bodyPr wrap="none" lIns="91440" tIns="45720" rIns="91440" bIns="45720">
            <a:spAutoFit/>
          </a:bodyPr>
          <a:lstStyle/>
          <a:p>
            <a:pPr algn="ctr"/>
            <a:r>
              <a:rPr lang="en-US" sz="4000" b="0" cap="none" spc="0" dirty="0" smtClean="0">
                <a:ln w="0"/>
                <a:solidFill>
                  <a:srgbClr val="FF0000"/>
                </a:solidFill>
                <a:effectLst>
                  <a:outerShdw blurRad="38100" dist="19050" dir="2700000" algn="tl" rotWithShape="0">
                    <a:schemeClr val="dk1">
                      <a:alpha val="40000"/>
                    </a:schemeClr>
                  </a:outerShdw>
                </a:effectLst>
              </a:rPr>
              <a:t>TC</a:t>
            </a:r>
            <a:endParaRPr lang="en-US" sz="4000" b="0" cap="none" spc="0" dirty="0">
              <a:ln w="0"/>
              <a:solidFill>
                <a:srgbClr val="FF0000"/>
              </a:solidFill>
              <a:effectLst>
                <a:outerShdw blurRad="38100" dist="19050" dir="2700000" algn="tl" rotWithShape="0">
                  <a:schemeClr val="dk1">
                    <a:alpha val="40000"/>
                  </a:schemeClr>
                </a:outerShdw>
              </a:effectLst>
            </a:endParaRPr>
          </a:p>
        </p:txBody>
      </p:sp>
      <p:sp>
        <p:nvSpPr>
          <p:cNvPr id="14" name="Rectangle 13"/>
          <p:cNvSpPr/>
          <p:nvPr/>
        </p:nvSpPr>
        <p:spPr>
          <a:xfrm>
            <a:off x="3526332" y="3789494"/>
            <a:ext cx="947695" cy="707886"/>
          </a:xfrm>
          <a:prstGeom prst="rect">
            <a:avLst/>
          </a:prstGeom>
          <a:noFill/>
        </p:spPr>
        <p:txBody>
          <a:bodyPr wrap="none" lIns="91440" tIns="45720" rIns="91440" bIns="45720">
            <a:spAutoFit/>
          </a:bodyPr>
          <a:lstStyle/>
          <a:p>
            <a:pPr algn="ctr"/>
            <a:r>
              <a:rPr lang="en-US" sz="4000" b="0" cap="none" spc="0" dirty="0" smtClean="0">
                <a:ln w="0"/>
                <a:solidFill>
                  <a:srgbClr val="00B050"/>
                </a:solidFill>
                <a:effectLst>
                  <a:outerShdw blurRad="38100" dist="19050" dir="2700000" algn="tl" rotWithShape="0">
                    <a:schemeClr val="dk1">
                      <a:alpha val="40000"/>
                    </a:schemeClr>
                  </a:outerShdw>
                </a:effectLst>
              </a:rPr>
              <a:t>MC</a:t>
            </a:r>
            <a:endParaRPr lang="en-US" sz="4000" b="0" cap="none" spc="0" dirty="0">
              <a:ln w="0"/>
              <a:solidFill>
                <a:srgbClr val="00B050"/>
              </a:solidFill>
              <a:effectLst>
                <a:outerShdw blurRad="38100" dist="19050" dir="2700000" algn="tl" rotWithShape="0">
                  <a:schemeClr val="dk1">
                    <a:alpha val="40000"/>
                  </a:schemeClr>
                </a:outerShdw>
              </a:effectLst>
            </a:endParaRPr>
          </a:p>
        </p:txBody>
      </p:sp>
      <p:sp>
        <p:nvSpPr>
          <p:cNvPr id="15" name="Rectangle 14"/>
          <p:cNvSpPr/>
          <p:nvPr/>
        </p:nvSpPr>
        <p:spPr>
          <a:xfrm>
            <a:off x="5590876" y="1488265"/>
            <a:ext cx="805029" cy="707886"/>
          </a:xfrm>
          <a:prstGeom prst="rect">
            <a:avLst/>
          </a:prstGeom>
          <a:noFill/>
        </p:spPr>
        <p:txBody>
          <a:bodyPr wrap="none" lIns="91440" tIns="45720" rIns="91440" bIns="45720">
            <a:spAutoFit/>
          </a:bodyPr>
          <a:lstStyle/>
          <a:p>
            <a:pPr algn="ctr"/>
            <a:r>
              <a:rPr lang="en-US" sz="4000" b="0" cap="none" spc="0" dirty="0" smtClean="0">
                <a:ln w="0"/>
                <a:solidFill>
                  <a:srgbClr val="002060"/>
                </a:solidFill>
                <a:effectLst>
                  <a:outerShdw blurRad="38100" dist="19050" dir="2700000" algn="tl" rotWithShape="0">
                    <a:schemeClr val="dk1">
                      <a:alpha val="40000"/>
                    </a:schemeClr>
                  </a:outerShdw>
                </a:effectLst>
              </a:rPr>
              <a:t>FC</a:t>
            </a:r>
            <a:endParaRPr lang="en-US" sz="4000" b="0" cap="none" spc="0" dirty="0">
              <a:ln w="0"/>
              <a:solidFill>
                <a:srgbClr val="002060"/>
              </a:solidFill>
              <a:effectLst>
                <a:outerShdw blurRad="38100" dist="19050" dir="2700000" algn="tl" rotWithShape="0">
                  <a:schemeClr val="dk1">
                    <a:alpha val="40000"/>
                  </a:schemeClr>
                </a:outerShdw>
              </a:effectLst>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37</a:t>
            </a:fld>
            <a:endParaRPr lang="en-US"/>
          </a:p>
        </p:txBody>
      </p:sp>
    </p:spTree>
    <p:extLst>
      <p:ext uri="{BB962C8B-B14F-4D97-AF65-F5344CB8AC3E}">
        <p14:creationId xmlns:p14="http://schemas.microsoft.com/office/powerpoint/2010/main" val="567150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many common friends? </a:t>
            </a:r>
            <a:r>
              <a:rPr lang="en-US" dirty="0" err="1" smtClean="0"/>
              <a:t>Focii</a:t>
            </a:r>
            <a:r>
              <a:rPr lang="en-US" dirty="0" smtClean="0"/>
              <a:t>? </a:t>
            </a:r>
            <a:endParaRPr lang="en-US" dirty="0"/>
          </a:p>
        </p:txBody>
      </p:sp>
      <p:pic>
        <p:nvPicPr>
          <p:cNvPr id="5" name="Picture 4"/>
          <p:cNvPicPr>
            <a:picLocks noChangeAspect="1"/>
          </p:cNvPicPr>
          <p:nvPr/>
        </p:nvPicPr>
        <p:blipFill>
          <a:blip r:embed="rId2"/>
          <a:stretch>
            <a:fillRect/>
          </a:stretch>
        </p:blipFill>
        <p:spPr>
          <a:xfrm>
            <a:off x="170448" y="1528782"/>
            <a:ext cx="6352381" cy="3571429"/>
          </a:xfrm>
          <a:prstGeom prst="rect">
            <a:avLst/>
          </a:prstGeom>
        </p:spPr>
      </p:pic>
      <p:pic>
        <p:nvPicPr>
          <p:cNvPr id="6" name="Picture 5"/>
          <p:cNvPicPr>
            <a:picLocks noChangeAspect="1"/>
          </p:cNvPicPr>
          <p:nvPr/>
        </p:nvPicPr>
        <p:blipFill>
          <a:blip r:embed="rId3"/>
          <a:stretch>
            <a:fillRect/>
          </a:stretch>
        </p:blipFill>
        <p:spPr>
          <a:xfrm>
            <a:off x="6729371" y="1456073"/>
            <a:ext cx="4291555" cy="2576444"/>
          </a:xfrm>
          <a:prstGeom prst="rect">
            <a:avLst/>
          </a:prstGeom>
        </p:spPr>
      </p:pic>
      <p:sp>
        <p:nvSpPr>
          <p:cNvPr id="8" name="TextBox 7"/>
          <p:cNvSpPr txBox="1"/>
          <p:nvPr/>
        </p:nvSpPr>
        <p:spPr>
          <a:xfrm>
            <a:off x="7605019" y="1783016"/>
            <a:ext cx="1592103" cy="646331"/>
          </a:xfrm>
          <a:prstGeom prst="rect">
            <a:avLst/>
          </a:prstGeom>
          <a:solidFill>
            <a:srgbClr val="FFFF00"/>
          </a:solidFill>
        </p:spPr>
        <p:txBody>
          <a:bodyPr wrap="none" rtlCol="0">
            <a:spAutoFit/>
          </a:bodyPr>
          <a:lstStyle/>
          <a:p>
            <a:r>
              <a:rPr lang="en-US" dirty="0" smtClean="0"/>
              <a:t>Email Triadic</a:t>
            </a:r>
          </a:p>
          <a:p>
            <a:r>
              <a:rPr lang="en-US" dirty="0" smtClean="0"/>
              <a:t>Closure</a:t>
            </a:r>
            <a:endParaRPr lang="en-US" dirty="0"/>
          </a:p>
        </p:txBody>
      </p:sp>
      <p:pic>
        <p:nvPicPr>
          <p:cNvPr id="9" name="Picture 8"/>
          <p:cNvPicPr>
            <a:picLocks noChangeAspect="1"/>
          </p:cNvPicPr>
          <p:nvPr/>
        </p:nvPicPr>
        <p:blipFill>
          <a:blip r:embed="rId4"/>
          <a:stretch>
            <a:fillRect/>
          </a:stretch>
        </p:blipFill>
        <p:spPr>
          <a:xfrm>
            <a:off x="6805571" y="4165145"/>
            <a:ext cx="3980739" cy="2506559"/>
          </a:xfrm>
          <a:prstGeom prst="rect">
            <a:avLst/>
          </a:prstGeom>
        </p:spPr>
      </p:pic>
      <p:sp>
        <p:nvSpPr>
          <p:cNvPr id="10" name="TextBox 9"/>
          <p:cNvSpPr txBox="1"/>
          <p:nvPr/>
        </p:nvSpPr>
        <p:spPr>
          <a:xfrm>
            <a:off x="9701387" y="5277885"/>
            <a:ext cx="2127505" cy="923330"/>
          </a:xfrm>
          <a:prstGeom prst="rect">
            <a:avLst/>
          </a:prstGeom>
          <a:solidFill>
            <a:srgbClr val="FFFF00"/>
          </a:solidFill>
        </p:spPr>
        <p:txBody>
          <a:bodyPr wrap="none" rtlCol="0">
            <a:spAutoFit/>
          </a:bodyPr>
          <a:lstStyle/>
          <a:p>
            <a:r>
              <a:rPr lang="en-US" dirty="0" err="1" smtClean="0"/>
              <a:t>Wikipeida</a:t>
            </a:r>
            <a:r>
              <a:rPr lang="en-US" dirty="0" smtClean="0"/>
              <a:t> editing </a:t>
            </a:r>
          </a:p>
          <a:p>
            <a:r>
              <a:rPr lang="en-US" dirty="0" smtClean="0"/>
              <a:t>Membership</a:t>
            </a:r>
          </a:p>
          <a:p>
            <a:r>
              <a:rPr lang="en-US" dirty="0" smtClean="0"/>
              <a:t>Closure</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9541962" y="2795696"/>
                <a:ext cx="2488695" cy="374270"/>
              </a:xfrm>
              <a:prstGeom prst="rect">
                <a:avLst/>
              </a:prstGeom>
              <a:solidFill>
                <a:srgbClr val="FFFF00"/>
              </a:solidFill>
            </p:spPr>
            <p:txBody>
              <a:bodyPr wrap="none" rtlCol="0">
                <a:spAutoFit/>
              </a:bodyPr>
              <a:lstStyle/>
              <a:p>
                <a:r>
                  <a:rPr lang="en-US" dirty="0" smtClean="0">
                    <a:solidFill>
                      <a:srgbClr val="FF0000"/>
                    </a:solidFill>
                  </a:rPr>
                  <a:t>Red line: </a:t>
                </a:r>
                <a14:m>
                  <m:oMath xmlns:m="http://schemas.openxmlformats.org/officeDocument/2006/math">
                    <m:r>
                      <a:rPr lang="en-US" b="0" i="1" smtClean="0">
                        <a:solidFill>
                          <a:srgbClr val="FF0000"/>
                        </a:solidFill>
                        <a:latin typeface="Cambria Math" panose="02040503050406030204" pitchFamily="18" charset="0"/>
                      </a:rPr>
                      <m:t>1−</m:t>
                    </m:r>
                    <m:sSup>
                      <m:sSupPr>
                        <m:ctrlPr>
                          <a:rPr lang="en-US" b="0" i="1" smtClean="0">
                            <a:solidFill>
                              <a:srgbClr val="FF0000"/>
                            </a:solidFill>
                            <a:latin typeface="Cambria Math"/>
                          </a:rPr>
                        </m:ctrlPr>
                      </m:sSupPr>
                      <m:e>
                        <m:d>
                          <m:dPr>
                            <m:ctrlPr>
                              <a:rPr lang="en-US" b="0" i="1" smtClean="0">
                                <a:solidFill>
                                  <a:srgbClr val="FF0000"/>
                                </a:solidFill>
                                <a:latin typeface="Cambria Math"/>
                              </a:rPr>
                            </m:ctrlPr>
                          </m:dPr>
                          <m:e>
                            <m:r>
                              <a:rPr lang="en-US" b="0" i="1" smtClean="0">
                                <a:solidFill>
                                  <a:srgbClr val="FF0000"/>
                                </a:solidFill>
                                <a:latin typeface="Cambria Math" panose="02040503050406030204" pitchFamily="18" charset="0"/>
                              </a:rPr>
                              <m:t>1−</m:t>
                            </m:r>
                            <m:r>
                              <a:rPr lang="en-US" b="0" i="1" smtClean="0">
                                <a:solidFill>
                                  <a:srgbClr val="FF0000"/>
                                </a:solidFill>
                                <a:latin typeface="Cambria Math" panose="02040503050406030204" pitchFamily="18" charset="0"/>
                              </a:rPr>
                              <m:t>𝑝</m:t>
                            </m:r>
                          </m:e>
                        </m:d>
                      </m:e>
                      <m:sup>
                        <m:r>
                          <a:rPr lang="en-US" b="0" i="1" smtClean="0">
                            <a:solidFill>
                              <a:srgbClr val="FF0000"/>
                            </a:solidFill>
                            <a:latin typeface="Cambria Math" panose="02040503050406030204" pitchFamily="18" charset="0"/>
                          </a:rPr>
                          <m:t>𝑘</m:t>
                        </m:r>
                      </m:sup>
                    </m:sSup>
                  </m:oMath>
                </a14:m>
                <a:r>
                  <a:rPr lang="en-US" dirty="0" smtClean="0"/>
                  <a:t> </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9541962" y="2795696"/>
                <a:ext cx="2488695" cy="374270"/>
              </a:xfrm>
              <a:prstGeom prst="rect">
                <a:avLst/>
              </a:prstGeom>
              <a:blipFill rotWithShape="0">
                <a:blip r:embed="rId5"/>
                <a:stretch>
                  <a:fillRect l="-1956" t="-6557"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67236" y="5418424"/>
                <a:ext cx="5352747" cy="1206869"/>
              </a:xfrm>
              <a:prstGeom prst="rect">
                <a:avLst/>
              </a:prstGeom>
              <a:solidFill>
                <a:srgbClr val="FFFF00"/>
              </a:solidFill>
            </p:spPr>
            <p:txBody>
              <a:bodyPr wrap="none" rtlCol="0">
                <a:spAutoFit/>
              </a:bodyPr>
              <a:lstStyle/>
              <a:p>
                <a:r>
                  <a:rPr lang="en-US" sz="2400" dirty="0" smtClean="0">
                    <a:solidFill>
                      <a:srgbClr val="FF0000"/>
                    </a:solidFill>
                  </a:rPr>
                  <a:t>Possibly consistent with belief that </a:t>
                </a:r>
              </a:p>
              <a:p>
                <a:r>
                  <a:rPr lang="en-US" sz="2400" dirty="0" smtClean="0">
                    <a:solidFill>
                      <a:srgbClr val="FF0000"/>
                    </a:solidFill>
                  </a:rPr>
                  <a:t>triadic closure is consistent with </a:t>
                </a:r>
              </a:p>
              <a:p>
                <a:r>
                  <a:rPr lang="en-US" sz="2400" dirty="0" smtClean="0">
                    <a:solidFill>
                      <a:srgbClr val="FF0000"/>
                    </a:solidFill>
                  </a:rPr>
                  <a:t>simple model of </a:t>
                </a:r>
                <a14:m>
                  <m:oMath xmlns:m="http://schemas.openxmlformats.org/officeDocument/2006/math">
                    <m:r>
                      <a:rPr lang="en-US" sz="2400" i="1">
                        <a:solidFill>
                          <a:srgbClr val="FF0000"/>
                        </a:solidFill>
                        <a:latin typeface="Cambria Math" panose="02040503050406030204" pitchFamily="18" charset="0"/>
                      </a:rPr>
                      <m:t>1−</m:t>
                    </m:r>
                    <m:sSup>
                      <m:sSupPr>
                        <m:ctrlPr>
                          <a:rPr lang="en-US" sz="2400" i="1">
                            <a:solidFill>
                              <a:srgbClr val="FF0000"/>
                            </a:solidFill>
                            <a:latin typeface="Cambria Math"/>
                          </a:rPr>
                        </m:ctrlPr>
                      </m:sSupPr>
                      <m:e>
                        <m:d>
                          <m:dPr>
                            <m:ctrlPr>
                              <a:rPr lang="en-US" sz="2400" i="1">
                                <a:solidFill>
                                  <a:srgbClr val="FF0000"/>
                                </a:solidFill>
                                <a:latin typeface="Cambria Math"/>
                              </a:rPr>
                            </m:ctrlPr>
                          </m:dPr>
                          <m:e>
                            <m:r>
                              <a:rPr lang="en-US" sz="2400" i="1">
                                <a:solidFill>
                                  <a:srgbClr val="FF0000"/>
                                </a:solidFill>
                                <a:latin typeface="Cambria Math" panose="02040503050406030204" pitchFamily="18" charset="0"/>
                              </a:rPr>
                              <m:t>1−</m:t>
                            </m:r>
                            <m:r>
                              <a:rPr lang="en-US" sz="2400" i="1">
                                <a:solidFill>
                                  <a:srgbClr val="FF0000"/>
                                </a:solidFill>
                                <a:latin typeface="Cambria Math" panose="02040503050406030204" pitchFamily="18" charset="0"/>
                              </a:rPr>
                              <m:t>𝑝</m:t>
                            </m:r>
                          </m:e>
                        </m:d>
                      </m:e>
                      <m:sup>
                        <m:r>
                          <a:rPr lang="en-US" sz="2400" i="1">
                            <a:solidFill>
                              <a:srgbClr val="FF0000"/>
                            </a:solidFill>
                            <a:latin typeface="Cambria Math" panose="02040503050406030204" pitchFamily="18" charset="0"/>
                          </a:rPr>
                          <m:t>𝑘</m:t>
                        </m:r>
                      </m:sup>
                    </m:sSup>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67236" y="5418424"/>
                <a:ext cx="5352747" cy="1206869"/>
              </a:xfrm>
              <a:prstGeom prst="rect">
                <a:avLst/>
              </a:prstGeom>
              <a:blipFill rotWithShape="0">
                <a:blip r:embed="rId6"/>
                <a:stretch>
                  <a:fillRect l="-1708" t="-4040" r="-911" b="-11111"/>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38</a:t>
            </a:fld>
            <a:endParaRPr lang="en-US"/>
          </a:p>
        </p:txBody>
      </p:sp>
    </p:spTree>
    <p:extLst>
      <p:ext uri="{BB962C8B-B14F-4D97-AF65-F5344CB8AC3E}">
        <p14:creationId xmlns:p14="http://schemas.microsoft.com/office/powerpoint/2010/main" val="15641415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31901" y="1021681"/>
            <a:ext cx="7329575" cy="5836319"/>
          </a:xfrm>
          <a:prstGeom prst="rect">
            <a:avLst/>
          </a:prstGeom>
        </p:spPr>
      </p:pic>
      <p:sp>
        <p:nvSpPr>
          <p:cNvPr id="6" name="Title 5"/>
          <p:cNvSpPr>
            <a:spLocks noGrp="1"/>
          </p:cNvSpPr>
          <p:nvPr>
            <p:ph type="title"/>
          </p:nvPr>
        </p:nvSpPr>
        <p:spPr>
          <a:xfrm>
            <a:off x="338889" y="106446"/>
            <a:ext cx="10515600" cy="1325563"/>
          </a:xfrm>
        </p:spPr>
        <p:txBody>
          <a:bodyPr>
            <a:normAutofit/>
          </a:bodyPr>
          <a:lstStyle/>
          <a:p>
            <a:r>
              <a:rPr lang="en-US" sz="3600" dirty="0" smtClean="0"/>
              <a:t>Positive and Negative Relationships: Structural Balance</a:t>
            </a:r>
            <a:endParaRPr lang="en-US" sz="3600" dirty="0"/>
          </a:p>
        </p:txBody>
      </p:sp>
      <p:sp>
        <p:nvSpPr>
          <p:cNvPr id="9" name="Rectangle 8"/>
          <p:cNvSpPr/>
          <p:nvPr/>
        </p:nvSpPr>
        <p:spPr>
          <a:xfrm>
            <a:off x="0" y="1631813"/>
            <a:ext cx="3023585" cy="923330"/>
          </a:xfrm>
          <a:prstGeom prst="rect">
            <a:avLst/>
          </a:prstGeom>
          <a:solidFill>
            <a:srgbClr val="FFFF00"/>
          </a:solid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Balanced</a:t>
            </a: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10" name="Rectangle 9"/>
          <p:cNvSpPr/>
          <p:nvPr/>
        </p:nvSpPr>
        <p:spPr>
          <a:xfrm>
            <a:off x="8716877" y="1125923"/>
            <a:ext cx="3023584" cy="1754326"/>
          </a:xfrm>
          <a:prstGeom prst="rect">
            <a:avLst/>
          </a:prstGeom>
          <a:solidFill>
            <a:srgbClr val="FFFF00"/>
          </a:solidFill>
        </p:spPr>
        <p:txBody>
          <a:bodyPr wrap="none" lIns="91440" tIns="45720" rIns="91440" bIns="45720">
            <a:spAutoFit/>
          </a:bodyPr>
          <a:lstStyle/>
          <a:p>
            <a:pPr algn="ctr"/>
            <a:r>
              <a:rPr lang="en-US" sz="5400" dirty="0" smtClean="0">
                <a:ln w="0"/>
                <a:solidFill>
                  <a:srgbClr val="FF0000"/>
                </a:solidFill>
                <a:effectLst>
                  <a:outerShdw blurRad="38100" dist="25400" dir="5400000" algn="ctr" rotWithShape="0">
                    <a:srgbClr val="6E747A">
                      <a:alpha val="43000"/>
                    </a:srgbClr>
                  </a:outerShdw>
                </a:effectLst>
              </a:rPr>
              <a:t>Not </a:t>
            </a:r>
          </a:p>
          <a:p>
            <a:pPr algn="ctr"/>
            <a:r>
              <a:rPr lang="en-US" sz="5400" dirty="0" smtClean="0">
                <a:ln w="0"/>
                <a:solidFill>
                  <a:srgbClr val="FF0000"/>
                </a:solidFill>
                <a:effectLst>
                  <a:outerShdw blurRad="38100" dist="25400" dir="5400000" algn="ctr" rotWithShape="0">
                    <a:srgbClr val="6E747A">
                      <a:alpha val="43000"/>
                    </a:srgbClr>
                  </a:outerShdw>
                </a:effectLst>
              </a:rPr>
              <a:t>Balanced</a:t>
            </a:r>
            <a:endParaRPr lang="en-US" sz="5400" dirty="0">
              <a:ln w="0"/>
              <a:solidFill>
                <a:srgbClr val="FF0000"/>
              </a:solidFill>
              <a:effectLst>
                <a:outerShdw blurRad="38100" dist="25400" dir="5400000" algn="ctr" rotWithShape="0">
                  <a:srgbClr val="6E747A">
                    <a:alpha val="43000"/>
                  </a:srgbClr>
                </a:outerShdw>
              </a:effectLst>
            </a:endParaRPr>
          </a:p>
        </p:txBody>
      </p:sp>
      <p:sp>
        <p:nvSpPr>
          <p:cNvPr id="11" name="Rectangle 10"/>
          <p:cNvSpPr/>
          <p:nvPr/>
        </p:nvSpPr>
        <p:spPr>
          <a:xfrm>
            <a:off x="-1" y="4377018"/>
            <a:ext cx="3023585" cy="923330"/>
          </a:xfrm>
          <a:prstGeom prst="rect">
            <a:avLst/>
          </a:prstGeom>
          <a:solidFill>
            <a:srgbClr val="FFFF00"/>
          </a:solid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Balanced</a:t>
            </a: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12" name="Rectangle 11"/>
          <p:cNvSpPr/>
          <p:nvPr/>
        </p:nvSpPr>
        <p:spPr>
          <a:xfrm>
            <a:off x="8716877" y="3961520"/>
            <a:ext cx="3023584" cy="1754326"/>
          </a:xfrm>
          <a:prstGeom prst="rect">
            <a:avLst/>
          </a:prstGeom>
          <a:solidFill>
            <a:srgbClr val="FFFF00"/>
          </a:solidFill>
        </p:spPr>
        <p:txBody>
          <a:bodyPr wrap="none" lIns="91440" tIns="45720" rIns="91440" bIns="45720">
            <a:spAutoFit/>
          </a:bodyPr>
          <a:lstStyle/>
          <a:p>
            <a:pPr algn="ctr"/>
            <a:r>
              <a:rPr lang="en-US" sz="5400" dirty="0" smtClean="0">
                <a:ln w="0"/>
                <a:solidFill>
                  <a:srgbClr val="FF0000"/>
                </a:solidFill>
                <a:effectLst>
                  <a:outerShdw blurRad="38100" dist="25400" dir="5400000" algn="ctr" rotWithShape="0">
                    <a:srgbClr val="6E747A">
                      <a:alpha val="43000"/>
                    </a:srgbClr>
                  </a:outerShdw>
                </a:effectLst>
              </a:rPr>
              <a:t>Not </a:t>
            </a:r>
          </a:p>
          <a:p>
            <a:pPr algn="ctr"/>
            <a:r>
              <a:rPr lang="en-US" sz="5400" dirty="0" smtClean="0">
                <a:ln w="0"/>
                <a:solidFill>
                  <a:srgbClr val="FF0000"/>
                </a:solidFill>
                <a:effectLst>
                  <a:outerShdw blurRad="38100" dist="25400" dir="5400000" algn="ctr" rotWithShape="0">
                    <a:srgbClr val="6E747A">
                      <a:alpha val="43000"/>
                    </a:srgbClr>
                  </a:outerShdw>
                </a:effectLst>
              </a:rPr>
              <a:t>Balanced</a:t>
            </a:r>
            <a:endParaRPr lang="en-US" sz="5400" dirty="0">
              <a:ln w="0"/>
              <a:solidFill>
                <a:srgbClr val="FF0000"/>
              </a:solidFill>
              <a:effectLst>
                <a:outerShdw blurRad="38100" dist="25400" dir="5400000" algn="ctr" rotWithShape="0">
                  <a:srgbClr val="6E747A">
                    <a:alpha val="43000"/>
                  </a:srgbClr>
                </a:outerShdw>
              </a:effectLst>
            </a:endParaRPr>
          </a:p>
        </p:txBody>
      </p:sp>
      <p:sp>
        <p:nvSpPr>
          <p:cNvPr id="13" name="Rectangle 12"/>
          <p:cNvSpPr/>
          <p:nvPr/>
        </p:nvSpPr>
        <p:spPr>
          <a:xfrm>
            <a:off x="4323770" y="1575722"/>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 name="Rectangle 13"/>
          <p:cNvSpPr/>
          <p:nvPr/>
        </p:nvSpPr>
        <p:spPr>
          <a:xfrm>
            <a:off x="3695587" y="2644316"/>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5" name="Rectangle 14"/>
          <p:cNvSpPr/>
          <p:nvPr/>
        </p:nvSpPr>
        <p:spPr>
          <a:xfrm>
            <a:off x="2950431" y="1575722"/>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6" name="Rectangle 15"/>
          <p:cNvSpPr/>
          <p:nvPr/>
        </p:nvSpPr>
        <p:spPr>
          <a:xfrm>
            <a:off x="6431749" y="1541421"/>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7" name="Rectangle 16"/>
          <p:cNvSpPr/>
          <p:nvPr/>
        </p:nvSpPr>
        <p:spPr>
          <a:xfrm>
            <a:off x="7740945" y="1576934"/>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8" name="Rectangle 17"/>
          <p:cNvSpPr/>
          <p:nvPr/>
        </p:nvSpPr>
        <p:spPr>
          <a:xfrm>
            <a:off x="3023584" y="4362268"/>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9" name="Rectangle 18"/>
          <p:cNvSpPr/>
          <p:nvPr/>
        </p:nvSpPr>
        <p:spPr>
          <a:xfrm>
            <a:off x="7039608" y="2527275"/>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0" name="Rectangle 19"/>
          <p:cNvSpPr/>
          <p:nvPr/>
        </p:nvSpPr>
        <p:spPr>
          <a:xfrm>
            <a:off x="7740944" y="4377018"/>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1" name="Rectangle 20"/>
          <p:cNvSpPr/>
          <p:nvPr/>
        </p:nvSpPr>
        <p:spPr>
          <a:xfrm>
            <a:off x="6373861" y="4389128"/>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2" name="Rectangle 21"/>
          <p:cNvSpPr/>
          <p:nvPr/>
        </p:nvSpPr>
        <p:spPr>
          <a:xfrm>
            <a:off x="7100957" y="5356702"/>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3" name="Rectangle 22"/>
          <p:cNvSpPr/>
          <p:nvPr/>
        </p:nvSpPr>
        <p:spPr>
          <a:xfrm>
            <a:off x="4263076" y="4377018"/>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Rectangle 23"/>
          <p:cNvSpPr/>
          <p:nvPr/>
        </p:nvSpPr>
        <p:spPr>
          <a:xfrm>
            <a:off x="3558471" y="5367286"/>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Footer Placeholder 1"/>
          <p:cNvSpPr>
            <a:spLocks noGrp="1"/>
          </p:cNvSpPr>
          <p:nvPr>
            <p:ph type="ftr" sz="quarter" idx="4294967295"/>
          </p:nvPr>
        </p:nvSpPr>
        <p:spPr>
          <a:xfrm>
            <a:off x="4038600" y="6356350"/>
            <a:ext cx="4114800" cy="365125"/>
          </a:xfrm>
        </p:spPr>
        <p:txBody>
          <a:bodyPr/>
          <a:lstStyle/>
          <a:p>
            <a:endParaRPr lang="en-US" dirty="0"/>
          </a:p>
        </p:txBody>
      </p:sp>
      <p:sp>
        <p:nvSpPr>
          <p:cNvPr id="3" name="Slide Number Placeholder 2"/>
          <p:cNvSpPr>
            <a:spLocks noGrp="1"/>
          </p:cNvSpPr>
          <p:nvPr>
            <p:ph type="sldNum" sz="quarter" idx="12"/>
          </p:nvPr>
        </p:nvSpPr>
        <p:spPr/>
        <p:txBody>
          <a:bodyPr/>
          <a:lstStyle/>
          <a:p>
            <a:fld id="{172BB277-5B63-44FF-8B55-E9F47E215084}" type="slidenum">
              <a:rPr lang="en-US" smtClean="0"/>
              <a:t>39</a:t>
            </a:fld>
            <a:endParaRPr lang="en-US"/>
          </a:p>
        </p:txBody>
      </p:sp>
    </p:spTree>
    <p:extLst>
      <p:ext uri="{BB962C8B-B14F-4D97-AF65-F5344CB8AC3E}">
        <p14:creationId xmlns:p14="http://schemas.microsoft.com/office/powerpoint/2010/main" val="3222306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5258" y="229964"/>
            <a:ext cx="10515600" cy="1500187"/>
          </a:xfrm>
        </p:spPr>
        <p:txBody>
          <a:bodyPr/>
          <a:lstStyle/>
          <a:p>
            <a:r>
              <a:rPr lang="en-US" dirty="0" smtClean="0"/>
              <a:t>Zachary: An information flow model for conflict and fusion in small group, 1977. </a:t>
            </a:r>
          </a:p>
          <a:p>
            <a:r>
              <a:rPr lang="en-US" dirty="0" smtClean="0"/>
              <a:t>Karate Club splits up between owner and instructor</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40" y="1730151"/>
            <a:ext cx="7668343" cy="455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937938" y="2711003"/>
            <a:ext cx="2646878" cy="646331"/>
          </a:xfrm>
          <a:prstGeom prst="rect">
            <a:avLst/>
          </a:prstGeom>
          <a:solidFill>
            <a:srgbClr val="FFFF00"/>
          </a:solidFill>
        </p:spPr>
        <p:txBody>
          <a:bodyPr wrap="none" rtlCol="0">
            <a:spAutoFit/>
          </a:bodyPr>
          <a:lstStyle/>
          <a:p>
            <a:r>
              <a:rPr lang="en-US" dirty="0" smtClean="0"/>
              <a:t>Can we predict split? </a:t>
            </a:r>
          </a:p>
          <a:p>
            <a:r>
              <a:rPr lang="en-US" dirty="0" err="1" smtClean="0"/>
              <a:t>Subclusters</a:t>
            </a:r>
            <a:r>
              <a:rPr lang="en-US" dirty="0" smtClean="0"/>
              <a:t> of graph? </a:t>
            </a:r>
            <a:endParaRPr lang="en-US" dirty="0"/>
          </a:p>
        </p:txBody>
      </p:sp>
      <p:sp>
        <p:nvSpPr>
          <p:cNvPr id="2" name="Footer Placeholder 1"/>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4</a:t>
            </a:fld>
            <a:endParaRPr lang="en-US"/>
          </a:p>
        </p:txBody>
      </p:sp>
    </p:spTree>
    <p:extLst>
      <p:ext uri="{BB962C8B-B14F-4D97-AF65-F5344CB8AC3E}">
        <p14:creationId xmlns:p14="http://schemas.microsoft.com/office/powerpoint/2010/main" val="709391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Balance: Complete Graphs</a:t>
            </a:r>
            <a:endParaRPr lang="en-US" dirty="0"/>
          </a:p>
        </p:txBody>
      </p:sp>
      <p:pic>
        <p:nvPicPr>
          <p:cNvPr id="5" name="Picture 4"/>
          <p:cNvPicPr>
            <a:picLocks noChangeAspect="1"/>
          </p:cNvPicPr>
          <p:nvPr/>
        </p:nvPicPr>
        <p:blipFill>
          <a:blip r:embed="rId2"/>
          <a:stretch>
            <a:fillRect/>
          </a:stretch>
        </p:blipFill>
        <p:spPr>
          <a:xfrm>
            <a:off x="1689223" y="1690688"/>
            <a:ext cx="8657143" cy="3923809"/>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40</a:t>
            </a:fld>
            <a:endParaRPr lang="en-US"/>
          </a:p>
        </p:txBody>
      </p:sp>
    </p:spTree>
    <p:extLst>
      <p:ext uri="{BB962C8B-B14F-4D97-AF65-F5344CB8AC3E}">
        <p14:creationId xmlns:p14="http://schemas.microsoft.com/office/powerpoint/2010/main" val="1537245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5510"/>
            <a:ext cx="10515600" cy="882983"/>
          </a:xfrm>
        </p:spPr>
        <p:txBody>
          <a:bodyPr>
            <a:normAutofit/>
          </a:bodyPr>
          <a:lstStyle/>
          <a:p>
            <a:r>
              <a:rPr lang="en-US" sz="3600" dirty="0" smtClean="0"/>
              <a:t>Balance theorem</a:t>
            </a:r>
            <a:endParaRPr lang="en-US" sz="3600" dirty="0"/>
          </a:p>
        </p:txBody>
      </p:sp>
      <p:pic>
        <p:nvPicPr>
          <p:cNvPr id="5" name="Picture 4"/>
          <p:cNvPicPr>
            <a:picLocks noChangeAspect="1"/>
          </p:cNvPicPr>
          <p:nvPr/>
        </p:nvPicPr>
        <p:blipFill>
          <a:blip r:embed="rId2"/>
          <a:stretch>
            <a:fillRect/>
          </a:stretch>
        </p:blipFill>
        <p:spPr>
          <a:xfrm>
            <a:off x="2383670" y="3259179"/>
            <a:ext cx="6666667" cy="3647619"/>
          </a:xfrm>
          <a:prstGeom prst="rect">
            <a:avLst/>
          </a:prstGeom>
        </p:spPr>
      </p:pic>
      <p:sp>
        <p:nvSpPr>
          <p:cNvPr id="3" name="Content Placeholder 2"/>
          <p:cNvSpPr>
            <a:spLocks noGrp="1"/>
          </p:cNvSpPr>
          <p:nvPr>
            <p:ph sz="half" idx="1"/>
          </p:nvPr>
        </p:nvSpPr>
        <p:spPr>
          <a:xfrm>
            <a:off x="437733" y="845051"/>
            <a:ext cx="11754267" cy="4351338"/>
          </a:xfrm>
        </p:spPr>
        <p:txBody>
          <a:bodyPr/>
          <a:lstStyle/>
          <a:p>
            <a:pPr marL="0" indent="0">
              <a:buNone/>
            </a:pPr>
            <a:r>
              <a:rPr lang="en-US" dirty="0" smtClean="0">
                <a:solidFill>
                  <a:srgbClr val="0070C0"/>
                </a:solidFill>
              </a:rPr>
              <a:t>If a complete graph is balanced then either all pairs of nodes are friends or else the nodes can be divided into two groups, X and Y, such that</a:t>
            </a:r>
          </a:p>
          <a:p>
            <a:r>
              <a:rPr lang="en-US" dirty="0" smtClean="0">
                <a:solidFill>
                  <a:srgbClr val="0070C0"/>
                </a:solidFill>
              </a:rPr>
              <a:t>The people in X all like one another, likewise in Y,</a:t>
            </a:r>
          </a:p>
          <a:p>
            <a:r>
              <a:rPr lang="en-US" dirty="0" smtClean="0">
                <a:solidFill>
                  <a:srgbClr val="0070C0"/>
                </a:solidFill>
              </a:rPr>
              <a:t>Everyone in X is the enemy of everyone in Y</a:t>
            </a:r>
            <a:endParaRPr lang="en-US" dirty="0">
              <a:solidFill>
                <a:srgbClr val="0070C0"/>
              </a:solidFill>
            </a:endParaRPr>
          </a:p>
        </p:txBody>
      </p:sp>
      <p:sp>
        <p:nvSpPr>
          <p:cNvPr id="4" name="AutoShape 2" descr="http://www.clker.com/cliparts/Z/G/E/D/K/A/red-love.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valentine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594" y="4029960"/>
            <a:ext cx="1304364" cy="13043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alentine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200" y="4088231"/>
            <a:ext cx="1304364" cy="130436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4294967295"/>
          </p:nvPr>
        </p:nvSpPr>
        <p:spPr>
          <a:xfrm>
            <a:off x="4038600" y="6356350"/>
            <a:ext cx="4114800" cy="365125"/>
          </a:xfrm>
        </p:spPr>
        <p:txBody>
          <a:bodyPr/>
          <a:lstStyle/>
          <a:p>
            <a:endParaRPr lang="en-US" dirty="0"/>
          </a:p>
        </p:txBody>
      </p:sp>
      <p:sp>
        <p:nvSpPr>
          <p:cNvPr id="8" name="Slide Number Placeholder 7"/>
          <p:cNvSpPr>
            <a:spLocks noGrp="1"/>
          </p:cNvSpPr>
          <p:nvPr>
            <p:ph type="sldNum" sz="quarter" idx="12"/>
          </p:nvPr>
        </p:nvSpPr>
        <p:spPr/>
        <p:txBody>
          <a:bodyPr/>
          <a:lstStyle/>
          <a:p>
            <a:fld id="{172BB277-5B63-44FF-8B55-E9F47E215084}" type="slidenum">
              <a:rPr lang="en-US" smtClean="0"/>
              <a:t>41</a:t>
            </a:fld>
            <a:endParaRPr lang="en-US"/>
          </a:p>
        </p:txBody>
      </p:sp>
    </p:spTree>
    <p:extLst>
      <p:ext uri="{BB962C8B-B14F-4D97-AF65-F5344CB8AC3E}">
        <p14:creationId xmlns:p14="http://schemas.microsoft.com/office/powerpoint/2010/main" val="3557957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of the Balance Theorem, arbitrary A</a:t>
            </a:r>
            <a:endParaRPr lang="en-US" dirty="0"/>
          </a:p>
        </p:txBody>
      </p:sp>
      <p:pic>
        <p:nvPicPr>
          <p:cNvPr id="5" name="Content Placeholder 4"/>
          <p:cNvPicPr>
            <a:picLocks noGrp="1" noChangeAspect="1"/>
          </p:cNvPicPr>
          <p:nvPr>
            <p:ph sz="half" idx="1"/>
          </p:nvPr>
        </p:nvPicPr>
        <p:blipFill>
          <a:blip r:embed="rId2"/>
          <a:stretch>
            <a:fillRect/>
          </a:stretch>
        </p:blipFill>
        <p:spPr>
          <a:xfrm>
            <a:off x="2084701" y="2432793"/>
            <a:ext cx="7301164" cy="4180527"/>
          </a:xfrm>
          <a:prstGeom prst="rect">
            <a:avLst/>
          </a:prstGeom>
        </p:spPr>
      </p:pic>
      <p:sp>
        <p:nvSpPr>
          <p:cNvPr id="6" name="Rectangle 5"/>
          <p:cNvSpPr/>
          <p:nvPr/>
        </p:nvSpPr>
        <p:spPr>
          <a:xfrm>
            <a:off x="1086247" y="3442456"/>
            <a:ext cx="2712601" cy="1754326"/>
          </a:xfrm>
          <a:prstGeom prst="rect">
            <a:avLst/>
          </a:prstGeom>
          <a:solidFill>
            <a:srgbClr val="FFFF00"/>
          </a:solid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Cannot </a:t>
            </a:r>
          </a:p>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angle 6"/>
          <p:cNvSpPr/>
          <p:nvPr/>
        </p:nvSpPr>
        <p:spPr>
          <a:xfrm>
            <a:off x="7769078" y="3538835"/>
            <a:ext cx="2712601" cy="1754326"/>
          </a:xfrm>
          <a:prstGeom prst="rect">
            <a:avLst/>
          </a:prstGeom>
          <a:solidFill>
            <a:srgbClr val="FFFF00"/>
          </a:solid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Cannot </a:t>
            </a:r>
          </a:p>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4558984" y="1429195"/>
            <a:ext cx="2712601" cy="1754326"/>
          </a:xfrm>
          <a:prstGeom prst="rect">
            <a:avLst/>
          </a:prstGeom>
          <a:solidFill>
            <a:srgbClr val="FFFF00"/>
          </a:solid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Cannot </a:t>
            </a:r>
          </a:p>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9" name="Rectangle 8"/>
          <p:cNvSpPr/>
          <p:nvPr/>
        </p:nvSpPr>
        <p:spPr>
          <a:xfrm>
            <a:off x="4255055" y="3396289"/>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0" name="Rectangle 9"/>
          <p:cNvSpPr/>
          <p:nvPr/>
        </p:nvSpPr>
        <p:spPr>
          <a:xfrm>
            <a:off x="4255055" y="4635543"/>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6405444" y="3396289"/>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angle 11"/>
          <p:cNvSpPr/>
          <p:nvPr/>
        </p:nvSpPr>
        <p:spPr>
          <a:xfrm>
            <a:off x="6249992" y="4606075"/>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p:cNvSpPr/>
          <p:nvPr/>
        </p:nvSpPr>
        <p:spPr>
          <a:xfrm>
            <a:off x="7190602" y="3849480"/>
            <a:ext cx="575800" cy="923330"/>
          </a:xfrm>
          <a:prstGeom prst="rect">
            <a:avLst/>
          </a:prstGeom>
          <a:solidFill>
            <a:srgbClr val="FFFF00"/>
          </a:solidFill>
        </p:spPr>
        <p:txBody>
          <a:bodyPr wrap="non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4" name="Rectangle 13"/>
          <p:cNvSpPr/>
          <p:nvPr/>
        </p:nvSpPr>
        <p:spPr>
          <a:xfrm>
            <a:off x="5447383" y="3077170"/>
            <a:ext cx="575800" cy="923330"/>
          </a:xfrm>
          <a:prstGeom prst="rect">
            <a:avLst/>
          </a:prstGeom>
          <a:solidFill>
            <a:srgbClr val="FFFF00"/>
          </a:solidFill>
        </p:spPr>
        <p:txBody>
          <a:bodyPr wrap="non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5" name="Rectangle 14"/>
          <p:cNvSpPr/>
          <p:nvPr/>
        </p:nvSpPr>
        <p:spPr>
          <a:xfrm>
            <a:off x="3825123" y="3954333"/>
            <a:ext cx="575800" cy="923330"/>
          </a:xfrm>
          <a:prstGeom prst="rect">
            <a:avLst/>
          </a:prstGeom>
          <a:solidFill>
            <a:srgbClr val="FFFF00"/>
          </a:solidFill>
        </p:spPr>
        <p:txBody>
          <a:bodyPr wrap="non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42</a:t>
            </a:fld>
            <a:endParaRPr lang="en-US"/>
          </a:p>
        </p:txBody>
      </p:sp>
    </p:spTree>
    <p:extLst>
      <p:ext uri="{BB962C8B-B14F-4D97-AF65-F5344CB8AC3E}">
        <p14:creationId xmlns:p14="http://schemas.microsoft.com/office/powerpoint/2010/main" val="2206472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11" y="0"/>
            <a:ext cx="10515600" cy="1325563"/>
          </a:xfrm>
        </p:spPr>
        <p:txBody>
          <a:bodyPr>
            <a:normAutofit/>
          </a:bodyPr>
          <a:lstStyle/>
          <a:p>
            <a:r>
              <a:rPr lang="en-US" sz="3600" dirty="0" smtClean="0"/>
              <a:t>Leading up to WWI</a:t>
            </a:r>
            <a:endParaRPr lang="en-US" sz="3600" dirty="0"/>
          </a:p>
        </p:txBody>
      </p:sp>
      <p:pic>
        <p:nvPicPr>
          <p:cNvPr id="5" name="Picture 4"/>
          <p:cNvPicPr>
            <a:picLocks noChangeAspect="1"/>
          </p:cNvPicPr>
          <p:nvPr/>
        </p:nvPicPr>
        <p:blipFill>
          <a:blip r:embed="rId2"/>
          <a:stretch>
            <a:fillRect/>
          </a:stretch>
        </p:blipFill>
        <p:spPr>
          <a:xfrm>
            <a:off x="1378220" y="915246"/>
            <a:ext cx="9045704" cy="5785500"/>
          </a:xfrm>
          <a:prstGeom prst="rect">
            <a:avLst/>
          </a:prstGeom>
        </p:spPr>
      </p:pic>
      <p:sp>
        <p:nvSpPr>
          <p:cNvPr id="7" name="TextBox 6"/>
          <p:cNvSpPr txBox="1"/>
          <p:nvPr/>
        </p:nvSpPr>
        <p:spPr>
          <a:xfrm>
            <a:off x="5835817" y="154949"/>
            <a:ext cx="3813865" cy="1015663"/>
          </a:xfrm>
          <a:prstGeom prst="rect">
            <a:avLst/>
          </a:prstGeom>
          <a:solidFill>
            <a:srgbClr val="FFFF00"/>
          </a:solidFill>
        </p:spPr>
        <p:txBody>
          <a:bodyPr wrap="none" rtlCol="0">
            <a:spAutoFit/>
          </a:bodyPr>
          <a:lstStyle/>
          <a:p>
            <a:r>
              <a:rPr lang="en-US" sz="2000" dirty="0" smtClean="0">
                <a:solidFill>
                  <a:srgbClr val="FF0000"/>
                </a:solidFill>
              </a:rPr>
              <a:t>Remark: Italy Switched</a:t>
            </a:r>
          </a:p>
          <a:p>
            <a:r>
              <a:rPr lang="en-US" sz="2000" dirty="0" smtClean="0">
                <a:solidFill>
                  <a:srgbClr val="FF0000"/>
                </a:solidFill>
              </a:rPr>
              <a:t>Sides – Treaty of London 1915</a:t>
            </a:r>
          </a:p>
          <a:p>
            <a:r>
              <a:rPr lang="en-US" sz="2000" dirty="0" smtClean="0">
                <a:solidFill>
                  <a:srgbClr val="FF0000"/>
                </a:solidFill>
              </a:rPr>
              <a:t>Note: Not complete graph</a:t>
            </a:r>
            <a:endParaRPr lang="en-US" sz="2000" dirty="0">
              <a:solidFill>
                <a:srgbClr val="FF0000"/>
              </a:solidFill>
            </a:endParaRPr>
          </a:p>
        </p:txBody>
      </p:sp>
      <p:sp>
        <p:nvSpPr>
          <p:cNvPr id="8" name="TextBox 7"/>
          <p:cNvSpPr txBox="1"/>
          <p:nvPr/>
        </p:nvSpPr>
        <p:spPr>
          <a:xfrm>
            <a:off x="4147990" y="3019925"/>
            <a:ext cx="3098925" cy="369332"/>
          </a:xfrm>
          <a:prstGeom prst="rect">
            <a:avLst/>
          </a:prstGeom>
          <a:noFill/>
        </p:spPr>
        <p:txBody>
          <a:bodyPr wrap="none" rtlCol="0">
            <a:spAutoFit/>
          </a:bodyPr>
          <a:lstStyle/>
          <a:p>
            <a:r>
              <a:rPr lang="en-US" dirty="0" smtClean="0">
                <a:solidFill>
                  <a:srgbClr val="FF0000"/>
                </a:solidFill>
              </a:rPr>
              <a:t>Secret Reinsurance Treaty</a:t>
            </a:r>
            <a:endParaRPr lang="en-US" dirty="0">
              <a:solidFill>
                <a:srgbClr val="FF0000"/>
              </a:solidFill>
            </a:endParaRPr>
          </a:p>
        </p:txBody>
      </p:sp>
      <p:sp>
        <p:nvSpPr>
          <p:cNvPr id="9" name="TextBox 8"/>
          <p:cNvSpPr txBox="1"/>
          <p:nvPr/>
        </p:nvSpPr>
        <p:spPr>
          <a:xfrm>
            <a:off x="7400339" y="3019925"/>
            <a:ext cx="3023585" cy="369332"/>
          </a:xfrm>
          <a:prstGeom prst="rect">
            <a:avLst/>
          </a:prstGeom>
          <a:noFill/>
        </p:spPr>
        <p:txBody>
          <a:bodyPr wrap="none" rtlCol="0">
            <a:spAutoFit/>
          </a:bodyPr>
          <a:lstStyle/>
          <a:p>
            <a:r>
              <a:rPr lang="en-US" dirty="0" smtClean="0">
                <a:solidFill>
                  <a:srgbClr val="FF0000"/>
                </a:solidFill>
              </a:rPr>
              <a:t>Germany refuses to renew</a:t>
            </a:r>
            <a:endParaRPr lang="en-US"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43</a:t>
            </a:fld>
            <a:endParaRPr lang="en-US"/>
          </a:p>
        </p:txBody>
      </p:sp>
    </p:spTree>
    <p:extLst>
      <p:ext uri="{BB962C8B-B14F-4D97-AF65-F5344CB8AC3E}">
        <p14:creationId xmlns:p14="http://schemas.microsoft.com/office/powerpoint/2010/main" val="122219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 Structured Balanced Networks</a:t>
            </a:r>
            <a:endParaRPr lang="en-US" dirty="0"/>
          </a:p>
        </p:txBody>
      </p:sp>
      <p:sp>
        <p:nvSpPr>
          <p:cNvPr id="3" name="Content Placeholder 2"/>
          <p:cNvSpPr>
            <a:spLocks noGrp="1"/>
          </p:cNvSpPr>
          <p:nvPr>
            <p:ph sz="half" idx="1"/>
          </p:nvPr>
        </p:nvSpPr>
        <p:spPr/>
        <p:txBody>
          <a:bodyPr/>
          <a:lstStyle/>
          <a:p>
            <a:pPr marL="0" indent="0">
              <a:buNone/>
            </a:pPr>
            <a:r>
              <a:rPr lang="en-US" dirty="0" smtClean="0"/>
              <a:t>There is no set of three nodes such that the edges amongst them consist of two positive edges and one negative edge</a:t>
            </a:r>
          </a:p>
          <a:p>
            <a:pPr marL="0" indent="0">
              <a:buNone/>
            </a:pPr>
            <a:r>
              <a:rPr lang="en-US" b="1" i="1" dirty="0" smtClean="0">
                <a:solidFill>
                  <a:srgbClr val="FF0000"/>
                </a:solidFill>
              </a:rPr>
              <a:t>We allow a triangle that is all negative, unlike structured balanced networks</a:t>
            </a:r>
            <a:endParaRPr lang="en-US" b="1" i="1" dirty="0">
              <a:solidFill>
                <a:srgbClr val="FF0000"/>
              </a:solidFill>
            </a:endParaRPr>
          </a:p>
        </p:txBody>
      </p:sp>
      <p:sp>
        <p:nvSpPr>
          <p:cNvPr id="4" name="Content Placeholder 3"/>
          <p:cNvSpPr>
            <a:spLocks noGrp="1"/>
          </p:cNvSpPr>
          <p:nvPr>
            <p:ph sz="half" idx="2"/>
          </p:nvPr>
        </p:nvSpPr>
        <p:spPr>
          <a:solidFill>
            <a:srgbClr val="FFFF00"/>
          </a:solidFill>
        </p:spPr>
        <p:txBody>
          <a:bodyPr/>
          <a:lstStyle/>
          <a:p>
            <a:pPr marL="0" indent="0">
              <a:buNone/>
            </a:pPr>
            <a:r>
              <a:rPr lang="en-US" dirty="0" smtClean="0">
                <a:solidFill>
                  <a:srgbClr val="002060"/>
                </a:solidFill>
              </a:rPr>
              <a:t>Characterization theorem: </a:t>
            </a:r>
          </a:p>
          <a:p>
            <a:pPr marL="0" indent="0">
              <a:buNone/>
            </a:pPr>
            <a:r>
              <a:rPr lang="en-US" dirty="0" smtClean="0">
                <a:solidFill>
                  <a:srgbClr val="FF0000"/>
                </a:solidFill>
              </a:rPr>
              <a:t>If a labeled complete graph is weakly balanced then it’s nodes can be divided into groups that that every two nodes in the same group are friends and every two nodes in different groups are enemies</a:t>
            </a:r>
            <a:endParaRPr lang="en-US" dirty="0">
              <a:solidFill>
                <a:srgbClr val="FF0000"/>
              </a:solidFill>
            </a:endParaRPr>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44</a:t>
            </a:fld>
            <a:endParaRPr lang="en-US"/>
          </a:p>
        </p:txBody>
      </p:sp>
    </p:spTree>
    <p:extLst>
      <p:ext uri="{BB962C8B-B14F-4D97-AF65-F5344CB8AC3E}">
        <p14:creationId xmlns:p14="http://schemas.microsoft.com/office/powerpoint/2010/main" val="11543928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6" y="786230"/>
            <a:ext cx="3992479" cy="2877386"/>
          </a:xfrm>
        </p:spPr>
        <p:txBody>
          <a:bodyPr>
            <a:normAutofit fontScale="90000"/>
          </a:bodyPr>
          <a:lstStyle/>
          <a:p>
            <a:r>
              <a:rPr lang="en-US" dirty="0" smtClean="0"/>
              <a:t>Allowing</a:t>
            </a:r>
            <a:br>
              <a:rPr lang="en-US" dirty="0" smtClean="0"/>
            </a:br>
            <a:r>
              <a:rPr lang="en-US" dirty="0" smtClean="0"/>
              <a:t>negative </a:t>
            </a:r>
            <a:br>
              <a:rPr lang="en-US" dirty="0" smtClean="0"/>
            </a:br>
            <a:r>
              <a:rPr lang="en-US" dirty="0" smtClean="0"/>
              <a:t>triangles:</a:t>
            </a:r>
            <a:br>
              <a:rPr lang="en-US" dirty="0" smtClean="0"/>
            </a:br>
            <a:r>
              <a:rPr lang="en-US" dirty="0" smtClean="0">
                <a:solidFill>
                  <a:srgbClr val="FF0000"/>
                </a:solidFill>
              </a:rPr>
              <a:t>Weakly</a:t>
            </a:r>
            <a:br>
              <a:rPr lang="en-US" dirty="0" smtClean="0">
                <a:solidFill>
                  <a:srgbClr val="FF0000"/>
                </a:solidFill>
              </a:rPr>
            </a:br>
            <a:r>
              <a:rPr lang="en-US" dirty="0" smtClean="0">
                <a:solidFill>
                  <a:srgbClr val="FF0000"/>
                </a:solidFill>
              </a:rPr>
              <a:t>Balanced </a:t>
            </a:r>
            <a:br>
              <a:rPr lang="en-US" dirty="0" smtClean="0">
                <a:solidFill>
                  <a:srgbClr val="FF0000"/>
                </a:solidFill>
              </a:rPr>
            </a:br>
            <a:r>
              <a:rPr lang="en-US" dirty="0" smtClean="0">
                <a:solidFill>
                  <a:srgbClr val="FF0000"/>
                </a:solidFill>
              </a:rPr>
              <a:t>Networks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431223" y="444299"/>
            <a:ext cx="7495238" cy="6161905"/>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45</a:t>
            </a:fld>
            <a:endParaRPr lang="en-US"/>
          </a:p>
        </p:txBody>
      </p:sp>
    </p:spTree>
    <p:extLst>
      <p:ext uri="{BB962C8B-B14F-4D97-AF65-F5344CB8AC3E}">
        <p14:creationId xmlns:p14="http://schemas.microsoft.com/office/powerpoint/2010/main" val="2826496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Essentially same proof as before</a:t>
            </a:r>
            <a:endParaRPr lang="en-US" dirty="0"/>
          </a:p>
        </p:txBody>
      </p:sp>
      <p:pic>
        <p:nvPicPr>
          <p:cNvPr id="5" name="Picture 4"/>
          <p:cNvPicPr>
            <a:picLocks noChangeAspect="1"/>
          </p:cNvPicPr>
          <p:nvPr/>
        </p:nvPicPr>
        <p:blipFill>
          <a:blip r:embed="rId2"/>
          <a:stretch>
            <a:fillRect/>
          </a:stretch>
        </p:blipFill>
        <p:spPr>
          <a:xfrm>
            <a:off x="3036307" y="2581024"/>
            <a:ext cx="6228571" cy="3723809"/>
          </a:xfrm>
          <a:prstGeom prst="rect">
            <a:avLst/>
          </a:prstGeom>
        </p:spPr>
      </p:pic>
      <p:sp>
        <p:nvSpPr>
          <p:cNvPr id="6" name="Rectangle 5"/>
          <p:cNvSpPr/>
          <p:nvPr/>
        </p:nvSpPr>
        <p:spPr>
          <a:xfrm>
            <a:off x="1697603" y="3505608"/>
            <a:ext cx="2712601" cy="1754326"/>
          </a:xfrm>
          <a:prstGeom prst="rect">
            <a:avLst/>
          </a:prstGeom>
          <a:solidFill>
            <a:srgbClr val="FFFF00"/>
          </a:solid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Cannot </a:t>
            </a:r>
          </a:p>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angle 6"/>
          <p:cNvSpPr/>
          <p:nvPr/>
        </p:nvSpPr>
        <p:spPr>
          <a:xfrm>
            <a:off x="4558984" y="1429195"/>
            <a:ext cx="2712601" cy="1754326"/>
          </a:xfrm>
          <a:prstGeom prst="rect">
            <a:avLst/>
          </a:prstGeom>
          <a:solidFill>
            <a:srgbClr val="FFFF00"/>
          </a:solid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Cannot </a:t>
            </a:r>
          </a:p>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 +</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5766505" y="3043943"/>
            <a:ext cx="575800" cy="923330"/>
          </a:xfrm>
          <a:prstGeom prst="rect">
            <a:avLst/>
          </a:prstGeom>
          <a:solidFill>
            <a:srgbClr val="FFFF00"/>
          </a:solidFill>
        </p:spPr>
        <p:txBody>
          <a:bodyPr wrap="non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9" name="Rectangle 8"/>
          <p:cNvSpPr/>
          <p:nvPr/>
        </p:nvSpPr>
        <p:spPr>
          <a:xfrm>
            <a:off x="4410204" y="3785926"/>
            <a:ext cx="575800" cy="923330"/>
          </a:xfrm>
          <a:prstGeom prst="rect">
            <a:avLst/>
          </a:prstGeom>
          <a:solidFill>
            <a:srgbClr val="FFFF00"/>
          </a:solidFill>
        </p:spPr>
        <p:txBody>
          <a:bodyPr wrap="none" lIns="91440" tIns="45720" rIns="91440" bIns="45720">
            <a:spAutoFit/>
          </a:bodyP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rPr>
              <a:t>?</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0" name="Rectangle 9"/>
          <p:cNvSpPr/>
          <p:nvPr/>
        </p:nvSpPr>
        <p:spPr>
          <a:xfrm>
            <a:off x="4886775" y="3372226"/>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4896864" y="4346786"/>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angle 11"/>
          <p:cNvSpPr/>
          <p:nvPr/>
        </p:nvSpPr>
        <p:spPr>
          <a:xfrm>
            <a:off x="6571927" y="3423456"/>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p:cNvSpPr/>
          <p:nvPr/>
        </p:nvSpPr>
        <p:spPr>
          <a:xfrm>
            <a:off x="6539497" y="4382771"/>
            <a:ext cx="60785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46</a:t>
            </a:fld>
            <a:endParaRPr lang="en-US"/>
          </a:p>
        </p:txBody>
      </p:sp>
    </p:spTree>
    <p:extLst>
      <p:ext uri="{BB962C8B-B14F-4D97-AF65-F5344CB8AC3E}">
        <p14:creationId xmlns:p14="http://schemas.microsoft.com/office/powerpoint/2010/main" val="31706387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Balance in Arbitrary Networks</a:t>
            </a:r>
            <a:endParaRPr lang="en-US" dirty="0"/>
          </a:p>
        </p:txBody>
      </p:sp>
      <p:pic>
        <p:nvPicPr>
          <p:cNvPr id="5" name="Picture 4"/>
          <p:cNvPicPr>
            <a:picLocks noChangeAspect="1"/>
          </p:cNvPicPr>
          <p:nvPr/>
        </p:nvPicPr>
        <p:blipFill>
          <a:blip r:embed="rId2"/>
          <a:stretch>
            <a:fillRect/>
          </a:stretch>
        </p:blipFill>
        <p:spPr>
          <a:xfrm>
            <a:off x="2868864" y="1690688"/>
            <a:ext cx="6290684" cy="4818396"/>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47</a:t>
            </a:fld>
            <a:endParaRPr lang="en-US"/>
          </a:p>
        </p:txBody>
      </p:sp>
    </p:spTree>
    <p:extLst>
      <p:ext uri="{BB962C8B-B14F-4D97-AF65-F5344CB8AC3E}">
        <p14:creationId xmlns:p14="http://schemas.microsoft.com/office/powerpoint/2010/main" val="40753570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Balance in Arbitrary Networks (Disallowing negative cycles)</a:t>
            </a:r>
            <a:endParaRPr lang="en-US" dirty="0"/>
          </a:p>
        </p:txBody>
      </p:sp>
      <p:sp>
        <p:nvSpPr>
          <p:cNvPr id="3" name="Content Placeholder 2"/>
          <p:cNvSpPr>
            <a:spLocks noGrp="1"/>
          </p:cNvSpPr>
          <p:nvPr>
            <p:ph sz="half" idx="1"/>
          </p:nvPr>
        </p:nvSpPr>
        <p:spPr/>
        <p:txBody>
          <a:bodyPr/>
          <a:lstStyle/>
          <a:p>
            <a:r>
              <a:rPr lang="en-US" dirty="0" smtClean="0"/>
              <a:t>Two equivalent </a:t>
            </a:r>
            <a:r>
              <a:rPr lang="en-US" dirty="0" err="1" smtClean="0"/>
              <a:t>defintions</a:t>
            </a:r>
            <a:r>
              <a:rPr lang="en-US" dirty="0" smtClean="0"/>
              <a:t>:</a:t>
            </a:r>
          </a:p>
          <a:p>
            <a:pPr lvl="1"/>
            <a:r>
              <a:rPr lang="en-US" dirty="0" smtClean="0">
                <a:solidFill>
                  <a:srgbClr val="002060"/>
                </a:solidFill>
              </a:rPr>
              <a:t>Is it possible to fill in the remaining edges so that we have structural balance?</a:t>
            </a:r>
          </a:p>
          <a:p>
            <a:pPr lvl="1"/>
            <a:r>
              <a:rPr lang="en-US" dirty="0" smtClean="0">
                <a:solidFill>
                  <a:srgbClr val="002060"/>
                </a:solidFill>
              </a:rPr>
              <a:t>Is it possible to divide the nodes into two sets, so that all positive edges are within a set, and all negative edges between the sets? </a:t>
            </a:r>
            <a:endParaRPr lang="en-US" dirty="0">
              <a:solidFill>
                <a:srgbClr val="002060"/>
              </a:solidFill>
            </a:endParaRPr>
          </a:p>
        </p:txBody>
      </p:sp>
      <p:pic>
        <p:nvPicPr>
          <p:cNvPr id="5" name="Picture 4"/>
          <p:cNvPicPr>
            <a:picLocks noChangeAspect="1"/>
          </p:cNvPicPr>
          <p:nvPr/>
        </p:nvPicPr>
        <p:blipFill>
          <a:blip r:embed="rId2"/>
          <a:stretch>
            <a:fillRect/>
          </a:stretch>
        </p:blipFill>
        <p:spPr>
          <a:xfrm>
            <a:off x="6252410" y="1733227"/>
            <a:ext cx="5533333" cy="2838095"/>
          </a:xfrm>
          <a:prstGeom prst="rect">
            <a:avLst/>
          </a:prstGeom>
        </p:spPr>
      </p:pic>
      <p:pic>
        <p:nvPicPr>
          <p:cNvPr id="6" name="Picture 5"/>
          <p:cNvPicPr>
            <a:picLocks noChangeAspect="1"/>
          </p:cNvPicPr>
          <p:nvPr/>
        </p:nvPicPr>
        <p:blipFill>
          <a:blip r:embed="rId3"/>
          <a:stretch>
            <a:fillRect/>
          </a:stretch>
        </p:blipFill>
        <p:spPr>
          <a:xfrm>
            <a:off x="6252410" y="4414790"/>
            <a:ext cx="3272835" cy="2443210"/>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48</a:t>
            </a:fld>
            <a:endParaRPr lang="en-US"/>
          </a:p>
        </p:txBody>
      </p:sp>
    </p:spTree>
    <p:extLst>
      <p:ext uri="{BB962C8B-B14F-4D97-AF65-F5344CB8AC3E}">
        <p14:creationId xmlns:p14="http://schemas.microsoft.com/office/powerpoint/2010/main" val="2091003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Characterization	</a:t>
            </a:r>
            <a:endParaRPr lang="en-US" dirty="0"/>
          </a:p>
        </p:txBody>
      </p:sp>
      <p:sp>
        <p:nvSpPr>
          <p:cNvPr id="3" name="Content Placeholder 2"/>
          <p:cNvSpPr>
            <a:spLocks noGrp="1"/>
          </p:cNvSpPr>
          <p:nvPr>
            <p:ph sz="half" idx="1"/>
          </p:nvPr>
        </p:nvSpPr>
        <p:spPr/>
        <p:txBody>
          <a:bodyPr/>
          <a:lstStyle/>
          <a:p>
            <a:pPr marL="0" indent="0">
              <a:buNone/>
            </a:pPr>
            <a:r>
              <a:rPr lang="en-US" dirty="0" smtClean="0">
                <a:solidFill>
                  <a:srgbClr val="002060"/>
                </a:solidFill>
              </a:rPr>
              <a:t>Theorem: A signed graph is balanced if and only if it contains no cycle with an odd number of negative edges</a:t>
            </a:r>
            <a:endParaRPr lang="en-US" dirty="0">
              <a:solidFill>
                <a:srgbClr val="002060"/>
              </a:solidFill>
            </a:endParaRPr>
          </a:p>
        </p:txBody>
      </p:sp>
      <p:pic>
        <p:nvPicPr>
          <p:cNvPr id="5" name="Picture 4"/>
          <p:cNvPicPr>
            <a:picLocks noChangeAspect="1"/>
          </p:cNvPicPr>
          <p:nvPr/>
        </p:nvPicPr>
        <p:blipFill>
          <a:blip r:embed="rId2"/>
          <a:stretch>
            <a:fillRect/>
          </a:stretch>
        </p:blipFill>
        <p:spPr>
          <a:xfrm>
            <a:off x="6845751" y="848469"/>
            <a:ext cx="4552381" cy="3885714"/>
          </a:xfrm>
          <a:prstGeom prst="rect">
            <a:avLst/>
          </a:prstGeom>
        </p:spPr>
      </p:pic>
      <p:sp>
        <p:nvSpPr>
          <p:cNvPr id="6" name="Rectangle 5"/>
          <p:cNvSpPr/>
          <p:nvPr/>
        </p:nvSpPr>
        <p:spPr>
          <a:xfrm>
            <a:off x="6970354" y="4838245"/>
            <a:ext cx="4705134" cy="1200329"/>
          </a:xfrm>
          <a:prstGeom prst="rect">
            <a:avLst/>
          </a:prstGeom>
          <a:noFill/>
        </p:spPr>
        <p:txBody>
          <a:bodyPr wrap="none" lIns="91440" tIns="45720" rIns="91440" bIns="45720">
            <a:spAutoFit/>
          </a:bodyPr>
          <a:lstStyle/>
          <a:p>
            <a:r>
              <a:rPr lang="en-US" sz="3600" b="1" cap="none" spc="0" dirty="0" smtClean="0">
                <a:ln w="6600">
                  <a:solidFill>
                    <a:schemeClr val="accent2"/>
                  </a:solidFill>
                  <a:prstDash val="solid"/>
                </a:ln>
                <a:solidFill>
                  <a:srgbClr val="002060"/>
                </a:solidFill>
                <a:effectLst>
                  <a:outerShdw dist="38100" dir="2700000" algn="tl" rotWithShape="0">
                    <a:schemeClr val="accent2"/>
                  </a:outerShdw>
                </a:effectLst>
              </a:rPr>
              <a:t>Negative cycle:</a:t>
            </a:r>
          </a:p>
          <a:p>
            <a:r>
              <a:rPr lang="en-US" sz="3600" b="1" dirty="0" smtClean="0">
                <a:ln w="6600">
                  <a:solidFill>
                    <a:schemeClr val="accent2"/>
                  </a:solidFill>
                  <a:prstDash val="solid"/>
                </a:ln>
                <a:solidFill>
                  <a:srgbClr val="002060"/>
                </a:solidFill>
                <a:effectLst>
                  <a:outerShdw dist="38100" dir="2700000" algn="tl" rotWithShape="0">
                    <a:schemeClr val="accent2"/>
                  </a:outerShdw>
                </a:effectLst>
              </a:rPr>
              <a:t>No consistent labels</a:t>
            </a:r>
            <a:endParaRPr lang="en-US" sz="36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pic>
        <p:nvPicPr>
          <p:cNvPr id="7" name="Picture 6"/>
          <p:cNvPicPr>
            <a:picLocks noChangeAspect="1"/>
          </p:cNvPicPr>
          <p:nvPr/>
        </p:nvPicPr>
        <p:blipFill>
          <a:blip r:embed="rId3"/>
          <a:stretch>
            <a:fillRect/>
          </a:stretch>
        </p:blipFill>
        <p:spPr>
          <a:xfrm>
            <a:off x="963775" y="3534509"/>
            <a:ext cx="4729922" cy="3205950"/>
          </a:xfrm>
          <a:prstGeom prst="rect">
            <a:avLst/>
          </a:prstGeom>
        </p:spPr>
      </p:pic>
      <p:sp>
        <p:nvSpPr>
          <p:cNvPr id="8" name="TextBox 7"/>
          <p:cNvSpPr txBox="1"/>
          <p:nvPr/>
        </p:nvSpPr>
        <p:spPr>
          <a:xfrm>
            <a:off x="1095432" y="6274045"/>
            <a:ext cx="2233304" cy="369332"/>
          </a:xfrm>
          <a:prstGeom prst="rect">
            <a:avLst/>
          </a:prstGeom>
          <a:solidFill>
            <a:srgbClr val="FFFF00"/>
          </a:solidFill>
        </p:spPr>
        <p:txBody>
          <a:bodyPr wrap="none" rtlCol="0">
            <a:spAutoFit/>
          </a:bodyPr>
          <a:lstStyle/>
          <a:p>
            <a:r>
              <a:rPr lang="en-US" dirty="0" smtClean="0">
                <a:solidFill>
                  <a:srgbClr val="FF0000"/>
                </a:solidFill>
              </a:rPr>
              <a:t>Also negative cycle</a:t>
            </a:r>
            <a:endParaRPr lang="en-US" dirty="0">
              <a:solidFill>
                <a:srgbClr val="FF0000"/>
              </a:solidFill>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9" name="Slide Number Placeholder 8"/>
          <p:cNvSpPr>
            <a:spLocks noGrp="1"/>
          </p:cNvSpPr>
          <p:nvPr>
            <p:ph type="sldNum" sz="quarter" idx="12"/>
          </p:nvPr>
        </p:nvSpPr>
        <p:spPr/>
        <p:txBody>
          <a:bodyPr/>
          <a:lstStyle/>
          <a:p>
            <a:fld id="{172BB277-5B63-44FF-8B55-E9F47E215084}" type="slidenum">
              <a:rPr lang="en-US" smtClean="0"/>
              <a:t>49</a:t>
            </a:fld>
            <a:endParaRPr lang="en-US"/>
          </a:p>
        </p:txBody>
      </p:sp>
    </p:spTree>
    <p:extLst>
      <p:ext uri="{BB962C8B-B14F-4D97-AF65-F5344CB8AC3E}">
        <p14:creationId xmlns:p14="http://schemas.microsoft.com/office/powerpoint/2010/main" val="1890953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58" y="251329"/>
            <a:ext cx="10515600" cy="715157"/>
          </a:xfrm>
        </p:spPr>
        <p:txBody>
          <a:bodyPr>
            <a:normAutofit/>
          </a:bodyPr>
          <a:lstStyle/>
          <a:p>
            <a:r>
              <a:rPr lang="en-US" sz="3600" dirty="0" smtClean="0"/>
              <a:t>Loans amongst financial institutions</a:t>
            </a:r>
            <a:endParaRPr lang="en-US" sz="3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393" y="966486"/>
            <a:ext cx="6877512" cy="538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208394" y="2408349"/>
            <a:ext cx="2433680" cy="646331"/>
          </a:xfrm>
          <a:prstGeom prst="rect">
            <a:avLst/>
          </a:prstGeom>
          <a:solidFill>
            <a:srgbClr val="FFFF00"/>
          </a:solidFill>
        </p:spPr>
        <p:txBody>
          <a:bodyPr wrap="none" rtlCol="0">
            <a:spAutoFit/>
          </a:bodyPr>
          <a:lstStyle/>
          <a:p>
            <a:r>
              <a:rPr lang="en-US" dirty="0" smtClean="0"/>
              <a:t>Which Institution is </a:t>
            </a:r>
          </a:p>
          <a:p>
            <a:r>
              <a:rPr lang="en-US" dirty="0" smtClean="0"/>
              <a:t>more powerful?</a:t>
            </a:r>
            <a:endParaRPr lang="en-US" dirty="0"/>
          </a:p>
        </p:txBody>
      </p:sp>
      <p:sp>
        <p:nvSpPr>
          <p:cNvPr id="3" name="Footer Placeholder 2"/>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5</a:t>
            </a:fld>
            <a:endParaRPr lang="en-US"/>
          </a:p>
        </p:txBody>
      </p:sp>
    </p:spTree>
    <p:extLst>
      <p:ext uri="{BB962C8B-B14F-4D97-AF65-F5344CB8AC3E}">
        <p14:creationId xmlns:p14="http://schemas.microsoft.com/office/powerpoint/2010/main" val="37826577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364" y="-130721"/>
            <a:ext cx="10515600" cy="1325563"/>
          </a:xfrm>
        </p:spPr>
        <p:txBody>
          <a:bodyPr/>
          <a:lstStyle/>
          <a:p>
            <a:r>
              <a:rPr lang="en-US" dirty="0" smtClean="0"/>
              <a:t>Create Positive </a:t>
            </a:r>
            <a:r>
              <a:rPr lang="en-US" dirty="0" err="1" smtClean="0"/>
              <a:t>Supernodes</a:t>
            </a:r>
            <a:endParaRPr lang="en-US" dirty="0"/>
          </a:p>
        </p:txBody>
      </p:sp>
      <p:pic>
        <p:nvPicPr>
          <p:cNvPr id="6" name="Picture 5"/>
          <p:cNvPicPr>
            <a:picLocks noChangeAspect="1"/>
          </p:cNvPicPr>
          <p:nvPr/>
        </p:nvPicPr>
        <p:blipFill>
          <a:blip r:embed="rId2"/>
          <a:stretch>
            <a:fillRect/>
          </a:stretch>
        </p:blipFill>
        <p:spPr>
          <a:xfrm>
            <a:off x="329314" y="1592096"/>
            <a:ext cx="6290684" cy="4818396"/>
          </a:xfrm>
          <a:prstGeom prst="rect">
            <a:avLst/>
          </a:prstGeom>
        </p:spPr>
      </p:pic>
      <p:pic>
        <p:nvPicPr>
          <p:cNvPr id="5" name="Picture 4"/>
          <p:cNvPicPr>
            <a:picLocks noChangeAspect="1"/>
          </p:cNvPicPr>
          <p:nvPr/>
        </p:nvPicPr>
        <p:blipFill>
          <a:blip r:embed="rId3"/>
          <a:stretch>
            <a:fillRect/>
          </a:stretch>
        </p:blipFill>
        <p:spPr>
          <a:xfrm>
            <a:off x="5960092" y="1393469"/>
            <a:ext cx="5902594" cy="5215650"/>
          </a:xfrm>
          <a:prstGeom prst="rect">
            <a:avLst/>
          </a:prstGeom>
        </p:spPr>
      </p:pic>
      <p:sp>
        <p:nvSpPr>
          <p:cNvPr id="8" name="Rectangle 7"/>
          <p:cNvSpPr/>
          <p:nvPr/>
        </p:nvSpPr>
        <p:spPr>
          <a:xfrm>
            <a:off x="1061661" y="902454"/>
            <a:ext cx="8398453" cy="584775"/>
          </a:xfrm>
          <a:prstGeom prst="rect">
            <a:avLst/>
          </a:prstGeom>
          <a:noFill/>
        </p:spPr>
        <p:txBody>
          <a:bodyPr wrap="none" lIns="91440" tIns="45720" rIns="91440" bIns="45720">
            <a:spAutoFit/>
          </a:bodyPr>
          <a:lstStyle/>
          <a:p>
            <a:pPr algn="ctr"/>
            <a:r>
              <a:rPr lang="en-US"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Negative edges only between </a:t>
            </a:r>
            <a:r>
              <a:rPr lang="en-US" sz="32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supernodes</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50</a:t>
            </a:fld>
            <a:endParaRPr lang="en-US"/>
          </a:p>
        </p:txBody>
      </p:sp>
    </p:spTree>
    <p:extLst>
      <p:ext uri="{BB962C8B-B14F-4D97-AF65-F5344CB8AC3E}">
        <p14:creationId xmlns:p14="http://schemas.microsoft.com/office/powerpoint/2010/main" val="41709949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cycle in </a:t>
            </a:r>
            <a:r>
              <a:rPr lang="en-US" dirty="0" err="1" smtClean="0"/>
              <a:t>supernode</a:t>
            </a:r>
            <a:r>
              <a:rPr lang="en-US" dirty="0" smtClean="0"/>
              <a:t> graph gives negative cycle in original graph</a:t>
            </a:r>
            <a:endParaRPr lang="en-US" dirty="0"/>
          </a:p>
        </p:txBody>
      </p:sp>
      <p:sp>
        <p:nvSpPr>
          <p:cNvPr id="8" name="Rectangle 7"/>
          <p:cNvSpPr/>
          <p:nvPr/>
        </p:nvSpPr>
        <p:spPr>
          <a:xfrm>
            <a:off x="6802072" y="2636467"/>
            <a:ext cx="4669868" cy="2585323"/>
          </a:xfrm>
          <a:prstGeom prst="rect">
            <a:avLst/>
          </a:prstGeom>
          <a:noFill/>
        </p:spPr>
        <p:txBody>
          <a:bodyPr wrap="none" lIns="91440" tIns="45720" rIns="91440" bIns="45720">
            <a:spAutoFit/>
          </a:bodyPr>
          <a:lstStyle/>
          <a:p>
            <a:r>
              <a:rPr lang="en-US" sz="5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Same number</a:t>
            </a:r>
          </a:p>
          <a:p>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of negative</a:t>
            </a:r>
          </a:p>
          <a:p>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edges</a:t>
            </a:r>
            <a:endPar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3" name="Picture 2"/>
          <p:cNvPicPr>
            <a:picLocks noChangeAspect="1"/>
          </p:cNvPicPr>
          <p:nvPr/>
        </p:nvPicPr>
        <p:blipFill>
          <a:blip r:embed="rId2"/>
          <a:stretch>
            <a:fillRect/>
          </a:stretch>
        </p:blipFill>
        <p:spPr>
          <a:xfrm>
            <a:off x="838200" y="1690688"/>
            <a:ext cx="5723809" cy="4771429"/>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51</a:t>
            </a:fld>
            <a:endParaRPr lang="en-US"/>
          </a:p>
        </p:txBody>
      </p:sp>
    </p:spTree>
    <p:extLst>
      <p:ext uri="{BB962C8B-B14F-4D97-AF65-F5344CB8AC3E}">
        <p14:creationId xmlns:p14="http://schemas.microsoft.com/office/powerpoint/2010/main" val="29770178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cycle in </a:t>
            </a:r>
            <a:r>
              <a:rPr lang="en-US" dirty="0" err="1" smtClean="0"/>
              <a:t>supernode</a:t>
            </a:r>
            <a:r>
              <a:rPr lang="en-US" dirty="0" smtClean="0"/>
              <a:t> graph gives negative cycle in original graph</a:t>
            </a:r>
            <a:endParaRPr lang="en-US" dirty="0"/>
          </a:p>
        </p:txBody>
      </p:sp>
      <p:pic>
        <p:nvPicPr>
          <p:cNvPr id="7" name="Picture 6"/>
          <p:cNvPicPr>
            <a:picLocks noChangeAspect="1"/>
          </p:cNvPicPr>
          <p:nvPr/>
        </p:nvPicPr>
        <p:blipFill>
          <a:blip r:embed="rId2"/>
          <a:stretch>
            <a:fillRect/>
          </a:stretch>
        </p:blipFill>
        <p:spPr>
          <a:xfrm>
            <a:off x="635772" y="1690688"/>
            <a:ext cx="5710782" cy="4889400"/>
          </a:xfrm>
          <a:prstGeom prst="rect">
            <a:avLst/>
          </a:prstGeom>
        </p:spPr>
      </p:pic>
      <p:sp>
        <p:nvSpPr>
          <p:cNvPr id="8" name="Rectangle 7"/>
          <p:cNvSpPr/>
          <p:nvPr/>
        </p:nvSpPr>
        <p:spPr>
          <a:xfrm>
            <a:off x="6802072" y="2636467"/>
            <a:ext cx="4669868" cy="2585323"/>
          </a:xfrm>
          <a:prstGeom prst="rect">
            <a:avLst/>
          </a:prstGeom>
          <a:noFill/>
        </p:spPr>
        <p:txBody>
          <a:bodyPr wrap="none" lIns="91440" tIns="45720" rIns="91440" bIns="45720">
            <a:spAutoFit/>
          </a:bodyPr>
          <a:lstStyle/>
          <a:p>
            <a:r>
              <a:rPr lang="en-US" sz="54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Same number</a:t>
            </a:r>
          </a:p>
          <a:p>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of negative</a:t>
            </a:r>
          </a:p>
          <a:p>
            <a:r>
              <a:rPr lang="en-US"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edges</a:t>
            </a:r>
            <a:endPar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52</a:t>
            </a:fld>
            <a:endParaRPr lang="en-US"/>
          </a:p>
        </p:txBody>
      </p:sp>
    </p:spTree>
    <p:extLst>
      <p:ext uri="{BB962C8B-B14F-4D97-AF65-F5344CB8AC3E}">
        <p14:creationId xmlns:p14="http://schemas.microsoft.com/office/powerpoint/2010/main" val="2514532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negative odd cycle = The graph is bipartite</a:t>
            </a:r>
            <a:endParaRPr lang="en-US" dirty="0"/>
          </a:p>
        </p:txBody>
      </p:sp>
      <p:sp>
        <p:nvSpPr>
          <p:cNvPr id="3" name="Content Placeholder 2"/>
          <p:cNvSpPr>
            <a:spLocks noGrp="1"/>
          </p:cNvSpPr>
          <p:nvPr>
            <p:ph sz="half" idx="1"/>
          </p:nvPr>
        </p:nvSpPr>
        <p:spPr>
          <a:xfrm>
            <a:off x="332874" y="1831641"/>
            <a:ext cx="5181600" cy="4351338"/>
          </a:xfrm>
        </p:spPr>
        <p:txBody>
          <a:bodyPr>
            <a:normAutofit lnSpcReduction="10000"/>
          </a:bodyPr>
          <a:lstStyle/>
          <a:p>
            <a:r>
              <a:rPr lang="en-US" dirty="0" smtClean="0"/>
              <a:t>The BFS has a cross edge </a:t>
            </a:r>
            <a:r>
              <a:rPr lang="en-US" dirty="0" err="1" smtClean="0"/>
              <a:t>iff</a:t>
            </a:r>
            <a:r>
              <a:rPr lang="en-US" dirty="0" smtClean="0"/>
              <a:t> the graph is not bipartite</a:t>
            </a:r>
          </a:p>
          <a:p>
            <a:r>
              <a:rPr lang="en-US" dirty="0" smtClean="0"/>
              <a:t>If the graph is bipartite then we can add even layers to X, odd to Y, and all negative edges go between X and Y</a:t>
            </a:r>
          </a:p>
          <a:p>
            <a:r>
              <a:rPr lang="en-US" dirty="0" smtClean="0"/>
              <a:t>If the graph is not bipartite, there is a negative odd cycle (2*d+1)</a:t>
            </a:r>
          </a:p>
          <a:p>
            <a:endParaRPr lang="en-US" dirty="0"/>
          </a:p>
        </p:txBody>
      </p:sp>
      <p:pic>
        <p:nvPicPr>
          <p:cNvPr id="5" name="Picture 4"/>
          <p:cNvPicPr>
            <a:picLocks noChangeAspect="1"/>
          </p:cNvPicPr>
          <p:nvPr/>
        </p:nvPicPr>
        <p:blipFill>
          <a:blip r:embed="rId2"/>
          <a:stretch>
            <a:fillRect/>
          </a:stretch>
        </p:blipFill>
        <p:spPr>
          <a:xfrm>
            <a:off x="5739061" y="2011320"/>
            <a:ext cx="6032871" cy="3763837"/>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53</a:t>
            </a:fld>
            <a:endParaRPr lang="en-US"/>
          </a:p>
        </p:txBody>
      </p:sp>
    </p:spTree>
    <p:extLst>
      <p:ext uri="{BB962C8B-B14F-4D97-AF65-F5344CB8AC3E}">
        <p14:creationId xmlns:p14="http://schemas.microsoft.com/office/powerpoint/2010/main" val="9338288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586"/>
            <a:ext cx="10515600" cy="1325563"/>
          </a:xfrm>
        </p:spPr>
        <p:txBody>
          <a:bodyPr/>
          <a:lstStyle/>
          <a:p>
            <a:r>
              <a:rPr lang="en-US" dirty="0" smtClean="0"/>
              <a:t>Approximately Balanced Networks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84583" y="1318591"/>
                <a:ext cx="10127974" cy="4858372"/>
              </a:xfrm>
            </p:spPr>
            <p:txBody>
              <a:bodyPr>
                <a:normAutofit/>
              </a:bodyPr>
              <a:lstStyle/>
              <a:p>
                <a:r>
                  <a:rPr lang="en-US" sz="3200" dirty="0" smtClean="0"/>
                  <a:t>Theorem: </a:t>
                </a:r>
              </a:p>
              <a:p>
                <a:pPr marL="457200" lvl="1" indent="0">
                  <a:buNone/>
                </a:pPr>
                <a:r>
                  <a:rPr lang="en-US" sz="2800" dirty="0" smtClean="0">
                    <a:solidFill>
                      <a:srgbClr val="0070C0"/>
                    </a:solidFill>
                  </a:rPr>
                  <a:t>Let </a:t>
                </a:r>
                <a14:m>
                  <m:oMath xmlns:m="http://schemas.openxmlformats.org/officeDocument/2006/math">
                    <m:r>
                      <a:rPr lang="en-US" sz="2800" b="0" i="1" smtClean="0">
                        <a:solidFill>
                          <a:srgbClr val="0070C0"/>
                        </a:solidFill>
                        <a:latin typeface="Cambria Math" panose="02040503050406030204" pitchFamily="18" charset="0"/>
                      </a:rPr>
                      <m:t>𝜖</m:t>
                    </m:r>
                    <m:r>
                      <a:rPr lang="en-US" sz="2800" b="0" i="1" smtClean="0">
                        <a:solidFill>
                          <a:srgbClr val="0070C0"/>
                        </a:solidFill>
                        <a:latin typeface="Cambria Math" panose="02040503050406030204" pitchFamily="18" charset="0"/>
                      </a:rPr>
                      <m:t> </m:t>
                    </m:r>
                  </m:oMath>
                </a14:m>
                <a:r>
                  <a:rPr lang="en-US" sz="2800" dirty="0" smtClean="0">
                    <a:solidFill>
                      <a:srgbClr val="0070C0"/>
                    </a:solidFill>
                  </a:rPr>
                  <a:t>be any real </a:t>
                </a:r>
                <a14:m>
                  <m:oMath xmlns:m="http://schemas.openxmlformats.org/officeDocument/2006/math">
                    <m:r>
                      <a:rPr lang="en-US" sz="2800" b="0" i="1" smtClean="0">
                        <a:solidFill>
                          <a:srgbClr val="0070C0"/>
                        </a:solidFill>
                        <a:latin typeface="Cambria Math" panose="02040503050406030204" pitchFamily="18" charset="0"/>
                      </a:rPr>
                      <m:t>0≤</m:t>
                    </m:r>
                    <m:r>
                      <a:rPr lang="en-US" sz="2800" b="0" i="1" smtClean="0">
                        <a:solidFill>
                          <a:srgbClr val="0070C0"/>
                        </a:solidFill>
                        <a:latin typeface="Cambria Math" panose="02040503050406030204" pitchFamily="18" charset="0"/>
                      </a:rPr>
                      <m:t>𝜖</m:t>
                    </m:r>
                    <m:r>
                      <a:rPr lang="en-US" sz="2800" b="0" i="1" smtClean="0">
                        <a:solidFill>
                          <a:srgbClr val="0070C0"/>
                        </a:solidFill>
                        <a:latin typeface="Cambria Math" panose="02040503050406030204" pitchFamily="18" charset="0"/>
                      </a:rPr>
                      <m:t>&lt;1/8,</m:t>
                    </m:r>
                  </m:oMath>
                </a14:m>
                <a:r>
                  <a:rPr lang="en-US" sz="2800" dirty="0" smtClean="0">
                    <a:solidFill>
                      <a:srgbClr val="0070C0"/>
                    </a:solidFill>
                  </a:rPr>
                  <a:t> and let </a:t>
                </a:r>
                <a14:m>
                  <m:oMath xmlns:m="http://schemas.openxmlformats.org/officeDocument/2006/math">
                    <m:r>
                      <a:rPr lang="en-US" sz="2800" b="0" i="1" smtClean="0">
                        <a:solidFill>
                          <a:srgbClr val="0070C0"/>
                        </a:solidFill>
                        <a:latin typeface="Cambria Math" panose="02040503050406030204" pitchFamily="18" charset="0"/>
                      </a:rPr>
                      <m:t>𝛿</m:t>
                    </m:r>
                    <m:r>
                      <a:rPr lang="en-US" sz="2800" b="0" i="1" smtClean="0">
                        <a:solidFill>
                          <a:srgbClr val="0070C0"/>
                        </a:solidFill>
                        <a:latin typeface="Cambria Math" panose="02040503050406030204" pitchFamily="18" charset="0"/>
                      </a:rPr>
                      <m:t>=</m:t>
                    </m:r>
                    <m:sSup>
                      <m:sSupPr>
                        <m:ctrlPr>
                          <a:rPr lang="en-US" sz="2800" b="0" i="1" smtClean="0">
                            <a:solidFill>
                              <a:srgbClr val="0070C0"/>
                            </a:solidFill>
                            <a:latin typeface="Cambria Math"/>
                          </a:rPr>
                        </m:ctrlPr>
                      </m:sSupPr>
                      <m:e>
                        <m:r>
                          <a:rPr lang="en-US" sz="2800" b="0" i="1" smtClean="0">
                            <a:solidFill>
                              <a:srgbClr val="0070C0"/>
                            </a:solidFill>
                            <a:latin typeface="Cambria Math" panose="02040503050406030204" pitchFamily="18" charset="0"/>
                          </a:rPr>
                          <m:t>𝜖</m:t>
                        </m:r>
                      </m:e>
                      <m:sup>
                        <m:f>
                          <m:fPr>
                            <m:ctrlPr>
                              <a:rPr lang="en-US" sz="2800" b="0" i="1" smtClean="0">
                                <a:solidFill>
                                  <a:srgbClr val="0070C0"/>
                                </a:solidFill>
                                <a:latin typeface="Cambria Math"/>
                              </a:rPr>
                            </m:ctrlPr>
                          </m:fPr>
                          <m:num>
                            <m:r>
                              <a:rPr lang="en-US" sz="2800" b="0" i="1" smtClean="0">
                                <a:solidFill>
                                  <a:srgbClr val="0070C0"/>
                                </a:solidFill>
                                <a:latin typeface="Cambria Math" panose="02040503050406030204" pitchFamily="18" charset="0"/>
                              </a:rPr>
                              <m:t>1</m:t>
                            </m:r>
                          </m:num>
                          <m:den>
                            <m:r>
                              <a:rPr lang="en-US" sz="2800" b="0" i="1" smtClean="0">
                                <a:solidFill>
                                  <a:srgbClr val="0070C0"/>
                                </a:solidFill>
                                <a:latin typeface="Cambria Math" panose="02040503050406030204" pitchFamily="18" charset="0"/>
                              </a:rPr>
                              <m:t>3</m:t>
                            </m:r>
                          </m:den>
                        </m:f>
                      </m:sup>
                    </m:sSup>
                    <m:r>
                      <a:rPr lang="en-US" sz="2800" b="0" i="1" smtClean="0">
                        <a:solidFill>
                          <a:srgbClr val="0070C0"/>
                        </a:solidFill>
                        <a:latin typeface="Cambria Math" panose="02040503050406030204" pitchFamily="18" charset="0"/>
                      </a:rPr>
                      <m:t>.</m:t>
                    </m:r>
                  </m:oMath>
                </a14:m>
                <a:r>
                  <a:rPr lang="en-US" sz="2800" dirty="0" smtClean="0">
                    <a:solidFill>
                      <a:srgbClr val="0070C0"/>
                    </a:solidFill>
                  </a:rPr>
                  <a:t> </a:t>
                </a:r>
                <a:r>
                  <a:rPr lang="en-US" sz="2800" dirty="0" smtClean="0">
                    <a:solidFill>
                      <a:srgbClr val="FF0000"/>
                    </a:solidFill>
                  </a:rPr>
                  <a:t>If </a:t>
                </a:r>
                <a14:m>
                  <m:oMath xmlns:m="http://schemas.openxmlformats.org/officeDocument/2006/math">
                    <m:r>
                      <a:rPr lang="en-US" sz="2800" b="0" i="1" smtClean="0">
                        <a:solidFill>
                          <a:srgbClr val="FF0000"/>
                        </a:solidFill>
                        <a:latin typeface="Cambria Math" panose="02040503050406030204" pitchFamily="18" charset="0"/>
                      </a:rPr>
                      <m:t>≥1−</m:t>
                    </m:r>
                    <m:r>
                      <a:rPr lang="en-US" sz="2800" b="0" i="1" smtClean="0">
                        <a:solidFill>
                          <a:srgbClr val="FF0000"/>
                        </a:solidFill>
                        <a:latin typeface="Cambria Math" panose="02040503050406030204" pitchFamily="18" charset="0"/>
                      </a:rPr>
                      <m:t>𝜖</m:t>
                    </m:r>
                  </m:oMath>
                </a14:m>
                <a:r>
                  <a:rPr lang="en-US" sz="2800" dirty="0" smtClean="0">
                    <a:solidFill>
                      <a:srgbClr val="FF0000"/>
                    </a:solidFill>
                  </a:rPr>
                  <a:t> of the triangles in a complete labeled graph are balanced</a:t>
                </a:r>
                <a:r>
                  <a:rPr lang="en-US" sz="2800" dirty="0" smtClean="0">
                    <a:solidFill>
                      <a:srgbClr val="0070C0"/>
                    </a:solidFill>
                  </a:rPr>
                  <a:t> then either</a:t>
                </a:r>
              </a:p>
              <a:p>
                <a:pPr lvl="1"/>
                <a:r>
                  <a:rPr lang="en-US" sz="2800" dirty="0" smtClean="0">
                    <a:solidFill>
                      <a:srgbClr val="7030A0"/>
                    </a:solidFill>
                  </a:rPr>
                  <a:t>There is a set consisting of </a:t>
                </a:r>
                <a14:m>
                  <m:oMath xmlns:m="http://schemas.openxmlformats.org/officeDocument/2006/math">
                    <m:r>
                      <a:rPr lang="en-US" sz="2800" b="0" i="1" smtClean="0">
                        <a:solidFill>
                          <a:srgbClr val="7030A0"/>
                        </a:solidFill>
                        <a:latin typeface="Cambria Math" panose="02040503050406030204" pitchFamily="18" charset="0"/>
                      </a:rPr>
                      <m:t>1−</m:t>
                    </m:r>
                    <m:r>
                      <a:rPr lang="en-US" sz="2800" b="0" i="1" smtClean="0">
                        <a:solidFill>
                          <a:srgbClr val="7030A0"/>
                        </a:solidFill>
                        <a:latin typeface="Cambria Math" panose="02040503050406030204" pitchFamily="18" charset="0"/>
                      </a:rPr>
                      <m:t>𝛿</m:t>
                    </m:r>
                  </m:oMath>
                </a14:m>
                <a:r>
                  <a:rPr lang="en-US" sz="2800" dirty="0" smtClean="0">
                    <a:solidFill>
                      <a:srgbClr val="7030A0"/>
                    </a:solidFill>
                  </a:rPr>
                  <a:t> of the nodes where at least </a:t>
                </a:r>
                <a14:m>
                  <m:oMath xmlns:m="http://schemas.openxmlformats.org/officeDocument/2006/math">
                    <m:r>
                      <a:rPr lang="en-US" sz="2800" b="0" i="1" smtClean="0">
                        <a:solidFill>
                          <a:srgbClr val="7030A0"/>
                        </a:solidFill>
                        <a:latin typeface="Cambria Math" panose="02040503050406030204" pitchFamily="18" charset="0"/>
                      </a:rPr>
                      <m:t>1−</m:t>
                    </m:r>
                    <m:r>
                      <a:rPr lang="en-US" sz="2800" b="0" i="1" smtClean="0">
                        <a:solidFill>
                          <a:srgbClr val="7030A0"/>
                        </a:solidFill>
                        <a:latin typeface="Cambria Math" panose="02040503050406030204" pitchFamily="18" charset="0"/>
                      </a:rPr>
                      <m:t>𝛿</m:t>
                    </m:r>
                  </m:oMath>
                </a14:m>
                <a:r>
                  <a:rPr lang="en-US" sz="2800" dirty="0" smtClean="0">
                    <a:solidFill>
                      <a:srgbClr val="7030A0"/>
                    </a:solidFill>
                  </a:rPr>
                  <a:t> of the pairs are friends</a:t>
                </a:r>
                <a:r>
                  <a:rPr lang="en-US" sz="2800" dirty="0" smtClean="0">
                    <a:solidFill>
                      <a:srgbClr val="0070C0"/>
                    </a:solidFill>
                  </a:rPr>
                  <a:t>, or –</a:t>
                </a:r>
              </a:p>
              <a:p>
                <a:pPr lvl="1"/>
                <a:r>
                  <a:rPr lang="en-US" sz="2800" dirty="0" smtClean="0">
                    <a:solidFill>
                      <a:srgbClr val="7030A0"/>
                    </a:solidFill>
                  </a:rPr>
                  <a:t>The nodes can be divided into two sets X,Y, such that</a:t>
                </a:r>
              </a:p>
              <a:p>
                <a:pPr lvl="2"/>
                <a:r>
                  <a:rPr lang="en-US" sz="2400" dirty="0" smtClean="0">
                    <a:solidFill>
                      <a:srgbClr val="7030A0"/>
                    </a:solidFill>
                  </a:rPr>
                  <a:t>At least </a:t>
                </a:r>
                <a14:m>
                  <m:oMath xmlns:m="http://schemas.openxmlformats.org/officeDocument/2006/math">
                    <m:r>
                      <a:rPr lang="en-US" sz="2400" i="1">
                        <a:solidFill>
                          <a:srgbClr val="7030A0"/>
                        </a:solidFill>
                        <a:latin typeface="Cambria Math" panose="02040503050406030204" pitchFamily="18" charset="0"/>
                      </a:rPr>
                      <m:t>1−</m:t>
                    </m:r>
                    <m:r>
                      <a:rPr lang="en-US" sz="2400" i="1">
                        <a:solidFill>
                          <a:srgbClr val="7030A0"/>
                        </a:solidFill>
                        <a:latin typeface="Cambria Math" panose="02040503050406030204" pitchFamily="18" charset="0"/>
                      </a:rPr>
                      <m:t>𝛿</m:t>
                    </m:r>
                  </m:oMath>
                </a14:m>
                <a:r>
                  <a:rPr lang="en-US" sz="2400" dirty="0" smtClean="0">
                    <a:solidFill>
                      <a:srgbClr val="7030A0"/>
                    </a:solidFill>
                  </a:rPr>
                  <a:t> of the pairs in X like each other</a:t>
                </a:r>
              </a:p>
              <a:p>
                <a:pPr lvl="2"/>
                <a:r>
                  <a:rPr lang="en-US" sz="2400" dirty="0" smtClean="0">
                    <a:solidFill>
                      <a:srgbClr val="7030A0"/>
                    </a:solidFill>
                  </a:rPr>
                  <a:t>At least </a:t>
                </a:r>
                <a14:m>
                  <m:oMath xmlns:m="http://schemas.openxmlformats.org/officeDocument/2006/math">
                    <m:r>
                      <a:rPr lang="en-US" sz="2400" i="1">
                        <a:solidFill>
                          <a:srgbClr val="7030A0"/>
                        </a:solidFill>
                        <a:latin typeface="Cambria Math" panose="02040503050406030204" pitchFamily="18" charset="0"/>
                      </a:rPr>
                      <m:t>1−</m:t>
                    </m:r>
                    <m:r>
                      <a:rPr lang="en-US" sz="2400" i="1">
                        <a:solidFill>
                          <a:srgbClr val="7030A0"/>
                        </a:solidFill>
                        <a:latin typeface="Cambria Math" panose="02040503050406030204" pitchFamily="18" charset="0"/>
                      </a:rPr>
                      <m:t>𝛿</m:t>
                    </m:r>
                  </m:oMath>
                </a14:m>
                <a:r>
                  <a:rPr lang="en-US" sz="2400" dirty="0" smtClean="0">
                    <a:solidFill>
                      <a:srgbClr val="7030A0"/>
                    </a:solidFill>
                  </a:rPr>
                  <a:t> of the pairs in Y like each other</a:t>
                </a:r>
              </a:p>
              <a:p>
                <a:pPr lvl="2"/>
                <a:r>
                  <a:rPr lang="en-US" sz="2400" dirty="0" smtClean="0">
                    <a:solidFill>
                      <a:srgbClr val="7030A0"/>
                    </a:solidFill>
                  </a:rPr>
                  <a:t>At least </a:t>
                </a:r>
                <a14:m>
                  <m:oMath xmlns:m="http://schemas.openxmlformats.org/officeDocument/2006/math">
                    <m:r>
                      <a:rPr lang="en-US" sz="2400" i="1">
                        <a:solidFill>
                          <a:srgbClr val="7030A0"/>
                        </a:solidFill>
                        <a:latin typeface="Cambria Math" panose="02040503050406030204" pitchFamily="18" charset="0"/>
                      </a:rPr>
                      <m:t>1−</m:t>
                    </m:r>
                    <m:r>
                      <a:rPr lang="en-US" sz="2400" i="1">
                        <a:solidFill>
                          <a:srgbClr val="7030A0"/>
                        </a:solidFill>
                        <a:latin typeface="Cambria Math" panose="02040503050406030204" pitchFamily="18" charset="0"/>
                      </a:rPr>
                      <m:t>𝛿</m:t>
                    </m:r>
                  </m:oMath>
                </a14:m>
                <a:r>
                  <a:rPr lang="en-US" sz="2400" dirty="0" smtClean="0">
                    <a:solidFill>
                      <a:srgbClr val="7030A0"/>
                    </a:solidFill>
                  </a:rPr>
                  <a:t> of the pairs with one edge in X and the other in Y are enemies. </a:t>
                </a:r>
                <a:endParaRPr lang="en-US" sz="2400" dirty="0">
                  <a:solidFill>
                    <a:srgbClr val="7030A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84583" y="1318591"/>
                <a:ext cx="10127974" cy="4858372"/>
              </a:xfrm>
              <a:blipFill rotWithShape="0">
                <a:blip r:embed="rId2"/>
                <a:stretch>
                  <a:fillRect l="-1384" t="-2635" r="-2286"/>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54</a:t>
            </a:fld>
            <a:endParaRPr lang="en-US"/>
          </a:p>
        </p:txBody>
      </p:sp>
    </p:spTree>
    <p:extLst>
      <p:ext uri="{BB962C8B-B14F-4D97-AF65-F5344CB8AC3E}">
        <p14:creationId xmlns:p14="http://schemas.microsoft.com/office/powerpoint/2010/main" val="16659273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smtClean="0"/>
                  <a:t>The number of triangles is </a:t>
                </a:r>
                <a14:m>
                  <m:oMath xmlns:m="http://schemas.openxmlformats.org/officeDocument/2006/math">
                    <m:d>
                      <m:dPr>
                        <m:ctrlPr>
                          <a:rPr lang="en-US" i="1" smtClean="0">
                            <a:latin typeface="Cambria Math"/>
                          </a:rPr>
                        </m:ctrlPr>
                      </m:dPr>
                      <m:e>
                        <m:m>
                          <m:mPr>
                            <m:mcs>
                              <m:mc>
                                <m:mcPr>
                                  <m:count m:val="1"/>
                                  <m:mcJc m:val="center"/>
                                </m:mcPr>
                              </m:mc>
                            </m:mcs>
                            <m:ctrlPr>
                              <a:rPr lang="en-US" i="1" smtClean="0">
                                <a:latin typeface="Cambria Math"/>
                              </a:rPr>
                            </m:ctrlPr>
                          </m:mPr>
                          <m:mr>
                            <m:e>
                              <m:r>
                                <m:rPr>
                                  <m:brk m:alnAt="7"/>
                                </m:rPr>
                                <a:rPr lang="en-US" b="0" i="1" smtClean="0">
                                  <a:latin typeface="Cambria Math" panose="02040503050406030204" pitchFamily="18" charset="0"/>
                                </a:rPr>
                                <m:t>𝑛</m:t>
                              </m:r>
                            </m:e>
                          </m:mr>
                          <m:mr>
                            <m:e>
                              <m:r>
                                <a:rPr lang="en-US" b="0" i="1" smtClean="0">
                                  <a:latin typeface="Cambria Math" panose="02040503050406030204" pitchFamily="18" charset="0"/>
                                </a:rPr>
                                <m:t>3</m:t>
                              </m:r>
                            </m:e>
                          </m:mr>
                        </m:m>
                      </m:e>
                    </m:d>
                  </m:oMath>
                </a14:m>
                <a:r>
                  <a:rPr lang="en-US" dirty="0" smtClean="0"/>
                  <a:t>, number of unbalanced triangles </a:t>
                </a:r>
                <a14:m>
                  <m:oMath xmlns:m="http://schemas.openxmlformats.org/officeDocument/2006/math">
                    <m:r>
                      <a:rPr lang="en-US" b="0" i="1" smtClean="0">
                        <a:latin typeface="Cambria Math" panose="02040503050406030204" pitchFamily="18" charset="0"/>
                      </a:rPr>
                      <m:t>𝜖</m:t>
                    </m:r>
                    <m:d>
                      <m:dPr>
                        <m:ctrlPr>
                          <a:rPr lang="en-US" i="1">
                            <a:latin typeface="Cambria Math"/>
                          </a:rPr>
                        </m:ctrlPr>
                      </m:dPr>
                      <m:e>
                        <m:m>
                          <m:mPr>
                            <m:mcs>
                              <m:mc>
                                <m:mcPr>
                                  <m:count m:val="1"/>
                                  <m:mcJc m:val="center"/>
                                </m:mcPr>
                              </m:mc>
                            </m:mcs>
                            <m:ctrlPr>
                              <a:rPr lang="en-US" i="1">
                                <a:latin typeface="Cambria Math"/>
                              </a:rPr>
                            </m:ctrlPr>
                          </m:mPr>
                          <m:mr>
                            <m:e>
                              <m:r>
                                <m:rPr>
                                  <m:brk m:alnAt="7"/>
                                </m:rPr>
                                <a:rPr lang="en-US" i="1">
                                  <a:latin typeface="Cambria Math" panose="02040503050406030204" pitchFamily="18" charset="0"/>
                                </a:rPr>
                                <m:t>𝑛</m:t>
                              </m:r>
                            </m:e>
                          </m:mr>
                          <m:mr>
                            <m:e>
                              <m:r>
                                <a:rPr lang="en-US" i="1">
                                  <a:latin typeface="Cambria Math" panose="02040503050406030204" pitchFamily="18" charset="0"/>
                                </a:rPr>
                                <m:t>3</m:t>
                              </m:r>
                            </m:e>
                          </m:mr>
                        </m:m>
                      </m:e>
                    </m:d>
                  </m:oMath>
                </a14:m>
                <a:r>
                  <a:rPr lang="en-US" dirty="0" smtClean="0"/>
                  <a:t> </a:t>
                </a:r>
              </a:p>
              <a:p>
                <a:r>
                  <a:rPr lang="en-US" dirty="0" smtClean="0"/>
                  <a:t>Sum over all nodes of the number of unbalanced triangles that the node belongs to: </a:t>
                </a:r>
                <a14:m>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rPr>
                      <m:t>𝜖</m:t>
                    </m:r>
                    <m:d>
                      <m:dPr>
                        <m:ctrlPr>
                          <a:rPr lang="en-US" b="0" i="1" smtClean="0">
                            <a:latin typeface="Cambria Math"/>
                          </a:rPr>
                        </m:ctrlPr>
                      </m:dPr>
                      <m:e>
                        <m:m>
                          <m:mPr>
                            <m:mcs>
                              <m:mc>
                                <m:mcPr>
                                  <m:count m:val="1"/>
                                  <m:mcJc m:val="center"/>
                                </m:mcPr>
                              </m:mc>
                            </m:mcs>
                            <m:ctrlPr>
                              <a:rPr lang="en-US" b="0" i="1" smtClean="0">
                                <a:latin typeface="Cambria Math"/>
                              </a:rPr>
                            </m:ctrlPr>
                          </m:mPr>
                          <m:mr>
                            <m:e>
                              <m:r>
                                <m:rPr>
                                  <m:brk m:alnAt="7"/>
                                </m:rPr>
                                <a:rPr lang="en-US" b="0" i="1" smtClean="0">
                                  <a:latin typeface="Cambria Math" panose="02040503050406030204" pitchFamily="18" charset="0"/>
                                </a:rPr>
                                <m:t>𝑛</m:t>
                              </m:r>
                            </m:e>
                          </m:mr>
                          <m:mr>
                            <m:e>
                              <m:r>
                                <a:rPr lang="en-US" b="0" i="1" smtClean="0">
                                  <a:latin typeface="Cambria Math" panose="02040503050406030204" pitchFamily="18" charset="0"/>
                                </a:rPr>
                                <m:t>3</m:t>
                              </m:r>
                            </m:e>
                          </m:mr>
                        </m:m>
                      </m:e>
                    </m:d>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2118" t="-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r>
                  <a:rPr lang="en-US" dirty="0" smtClean="0"/>
                  <a:t>There must be a vertex that belongs to no more than </a:t>
                </a:r>
                <a14:m>
                  <m:oMath xmlns:m="http://schemas.openxmlformats.org/officeDocument/2006/math">
                    <m:f>
                      <m:fPr>
                        <m:ctrlPr>
                          <a:rPr lang="en-US" i="1" smtClean="0">
                            <a:latin typeface="Cambria Math"/>
                          </a:rPr>
                        </m:ctrlPr>
                      </m:fPr>
                      <m:num>
                        <m:r>
                          <a:rPr lang="en-US" i="1">
                            <a:latin typeface="Cambria Math" panose="02040503050406030204" pitchFamily="18" charset="0"/>
                          </a:rPr>
                          <m:t>3</m:t>
                        </m:r>
                        <m:r>
                          <a:rPr lang="en-US" i="1">
                            <a:latin typeface="Cambria Math" panose="02040503050406030204" pitchFamily="18" charset="0"/>
                          </a:rPr>
                          <m:t>𝜖</m:t>
                        </m:r>
                        <m:d>
                          <m:dPr>
                            <m:ctrlPr>
                              <a:rPr lang="en-US" i="1">
                                <a:latin typeface="Cambria Math"/>
                              </a:rPr>
                            </m:ctrlPr>
                          </m:dPr>
                          <m:e>
                            <m:m>
                              <m:mPr>
                                <m:mcs>
                                  <m:mc>
                                    <m:mcPr>
                                      <m:count m:val="1"/>
                                      <m:mcJc m:val="center"/>
                                    </m:mcPr>
                                  </m:mc>
                                </m:mcs>
                                <m:ctrlPr>
                                  <a:rPr lang="en-US" i="1">
                                    <a:latin typeface="Cambria Math"/>
                                  </a:rPr>
                                </m:ctrlPr>
                              </m:mPr>
                              <m:mr>
                                <m:e>
                                  <m:r>
                                    <m:rPr>
                                      <m:brk m:alnAt="7"/>
                                    </m:rPr>
                                    <a:rPr lang="en-US" i="1">
                                      <a:latin typeface="Cambria Math" panose="02040503050406030204" pitchFamily="18" charset="0"/>
                                    </a:rPr>
                                    <m:t>𝑛</m:t>
                                  </m:r>
                                </m:e>
                              </m:mr>
                              <m:mr>
                                <m:e>
                                  <m:r>
                                    <a:rPr lang="en-US" i="1">
                                      <a:latin typeface="Cambria Math" panose="02040503050406030204" pitchFamily="18" charset="0"/>
                                    </a:rPr>
                                    <m:t>3</m:t>
                                  </m:r>
                                </m:e>
                              </m:mr>
                            </m:m>
                          </m:e>
                        </m:d>
                      </m:num>
                      <m:den>
                        <m:r>
                          <a:rPr lang="en-US" b="0" i="1" smtClean="0">
                            <a:latin typeface="Cambria Math" panose="02040503050406030204" pitchFamily="18" charset="0"/>
                          </a:rPr>
                          <m:t>𝑛</m:t>
                        </m:r>
                      </m:den>
                    </m:f>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𝜖</m:t>
                        </m:r>
                        <m:d>
                          <m:dPr>
                            <m:ctrlPr>
                              <a:rPr lang="en-US" b="0" i="1" smtClean="0">
                                <a:latin typeface="Cambria Math"/>
                              </a:rPr>
                            </m:ctrlPr>
                          </m:dPr>
                          <m:e>
                            <m:r>
                              <a:rPr lang="en-US" b="0" i="1" smtClean="0">
                                <a:latin typeface="Cambria Math" panose="02040503050406030204" pitchFamily="18" charset="0"/>
                              </a:rPr>
                              <m:t>𝑛</m:t>
                            </m:r>
                            <m:r>
                              <a:rPr lang="en-US" b="0" i="1" smtClean="0">
                                <a:latin typeface="Cambria Math" panose="02040503050406030204" pitchFamily="18" charset="0"/>
                              </a:rPr>
                              <m:t>−1</m:t>
                            </m:r>
                          </m:e>
                        </m:d>
                        <m:d>
                          <m:dPr>
                            <m:ctrlPr>
                              <a:rPr lang="en-US" b="0" i="1" smtClean="0">
                                <a:latin typeface="Cambria Math"/>
                              </a:rPr>
                            </m:ctrlPr>
                          </m:dPr>
                          <m:e>
                            <m:r>
                              <a:rPr lang="en-US" b="0" i="1" smtClean="0">
                                <a:latin typeface="Cambria Math" panose="02040503050406030204" pitchFamily="18" charset="0"/>
                              </a:rPr>
                              <m:t>𝑛</m:t>
                            </m:r>
                            <m:r>
                              <a:rPr lang="en-US" b="0" i="1" smtClean="0">
                                <a:latin typeface="Cambria Math" panose="02040503050406030204" pitchFamily="18" charset="0"/>
                              </a:rPr>
                              <m:t>−2</m:t>
                            </m:r>
                          </m:e>
                        </m:d>
                      </m:num>
                      <m:den>
                        <m:r>
                          <a:rPr lang="en-US" b="0" i="1" smtClean="0">
                            <a:latin typeface="Cambria Math" panose="02040503050406030204" pitchFamily="18" charset="0"/>
                          </a:rPr>
                          <m:t>2</m:t>
                        </m:r>
                      </m:den>
                    </m:f>
                  </m:oMath>
                </a14:m>
                <a:r>
                  <a:rPr lang="en-US" dirty="0" smtClean="0"/>
                  <a:t> unbalanced triangles</a:t>
                </a:r>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rotWithShape="0">
                <a:blip r:embed="rId3"/>
                <a:stretch>
                  <a:fillRect l="-2118" t="-2381" r="-4353"/>
                </a:stretch>
              </a:blipFill>
            </p:spPr>
            <p:txBody>
              <a:bodyPr/>
              <a:lstStyle/>
              <a:p>
                <a:r>
                  <a:rPr lang="en-US">
                    <a:noFill/>
                  </a:rPr>
                  <a:t> </a:t>
                </a:r>
              </a:p>
            </p:txBody>
          </p:sp>
        </mc:Fallback>
      </mc:AlternateContent>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55</a:t>
            </a:fld>
            <a:endParaRPr lang="en-US"/>
          </a:p>
        </p:txBody>
      </p:sp>
    </p:spTree>
    <p:extLst>
      <p:ext uri="{BB962C8B-B14F-4D97-AF65-F5344CB8AC3E}">
        <p14:creationId xmlns:p14="http://schemas.microsoft.com/office/powerpoint/2010/main" val="32558360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20000"/>
              </a:bodyPr>
              <a:lstStyle/>
              <a:p>
                <a:r>
                  <a:rPr lang="en-US" dirty="0" smtClean="0"/>
                  <a:t>Every negative edge connecting 2 nodes on the left creates an unbalanced triangle</a:t>
                </a:r>
              </a:p>
              <a:p>
                <a:r>
                  <a:rPr lang="en-US" dirty="0" smtClean="0"/>
                  <a:t>Every negative edge connecting 2 nodes on the right creates an unbalanced triangle</a:t>
                </a:r>
              </a:p>
              <a:p>
                <a:r>
                  <a:rPr lang="en-US" dirty="0" smtClean="0"/>
                  <a:t>Every positive edge connecting a node on the right with a node on the left creates an unbalanced triangle</a:t>
                </a:r>
              </a:p>
              <a:p>
                <a:r>
                  <a:rPr lang="en-US" dirty="0" smtClean="0"/>
                  <a:t>In total, there are no more than </a:t>
                </a:r>
                <a14:m>
                  <m:oMath xmlns:m="http://schemas.openxmlformats.org/officeDocument/2006/math">
                    <m:f>
                      <m:fPr>
                        <m:ctrlPr>
                          <a:rPr lang="en-US" b="0" i="1" smtClean="0">
                            <a:latin typeface="Cambria Math"/>
                          </a:rPr>
                        </m:ctrlPr>
                      </m:fPr>
                      <m:num>
                        <m:r>
                          <a:rPr lang="en-US" b="0" i="1" smtClean="0">
                            <a:latin typeface="Cambria Math" panose="02040503050406030204" pitchFamily="18" charset="0"/>
                          </a:rPr>
                          <m:t>𝜖</m:t>
                        </m:r>
                        <m:sSup>
                          <m:sSupPr>
                            <m:ctrlPr>
                              <a:rPr lang="en-US" b="0" i="1" smtClean="0">
                                <a:latin typeface="Cambria Math"/>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oMath>
                </a14:m>
                <a:r>
                  <a:rPr lang="en-US" dirty="0" smtClean="0"/>
                  <a:t> of these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1882" t="-3641" r="-3176" b="-140"/>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286899" y="1186069"/>
            <a:ext cx="5721257" cy="3317254"/>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56</a:t>
            </a:fld>
            <a:endParaRPr lang="en-US"/>
          </a:p>
        </p:txBody>
      </p:sp>
    </p:spTree>
    <p:extLst>
      <p:ext uri="{BB962C8B-B14F-4D97-AF65-F5344CB8AC3E}">
        <p14:creationId xmlns:p14="http://schemas.microsoft.com/office/powerpoint/2010/main" val="20203346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Cont. Both sides non trivial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10000"/>
              </a:bodyPr>
              <a:lstStyle/>
              <a:p>
                <a:r>
                  <a:rPr lang="en-US" dirty="0" smtClean="0"/>
                  <a:t>In total, there are no more than </a:t>
                </a:r>
                <a14:m>
                  <m:oMath xmlns:m="http://schemas.openxmlformats.org/officeDocument/2006/math">
                    <m:r>
                      <a:rPr lang="en-US" i="1">
                        <a:latin typeface="Cambria Math" panose="02040503050406030204" pitchFamily="18" charset="0"/>
                      </a:rPr>
                      <m:t>𝜖</m:t>
                    </m:r>
                    <m:sSup>
                      <m:sSupPr>
                        <m:ctrlPr>
                          <a:rPr lang="en-US" i="1">
                            <a:latin typeface="Cambria Math"/>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b="0" i="1" smtClean="0">
                        <a:latin typeface="Cambria Math" panose="02040503050406030204" pitchFamily="18" charset="0"/>
                      </a:rPr>
                      <m:t>/2</m:t>
                    </m:r>
                  </m:oMath>
                </a14:m>
                <a:r>
                  <a:rPr lang="en-US" dirty="0"/>
                  <a:t> of </a:t>
                </a:r>
                <a:r>
                  <a:rPr lang="en-US" dirty="0" smtClean="0"/>
                  <a:t>these misclassified edges</a:t>
                </a:r>
              </a:p>
              <a:p>
                <a:r>
                  <a:rPr lang="en-US" dirty="0" smtClean="0"/>
                  <a:t>If (# left) &gt; </a:t>
                </a:r>
                <a14:m>
                  <m:oMath xmlns:m="http://schemas.openxmlformats.org/officeDocument/2006/math">
                    <m:d>
                      <m:dPr>
                        <m:ctrlPr>
                          <a:rPr lang="en-US" b="0" i="1" smtClean="0">
                            <a:latin typeface="Cambria Math"/>
                          </a:rPr>
                        </m:ctrlPr>
                      </m:dPr>
                      <m:e>
                        <m:r>
                          <a:rPr lang="en-US" b="0" i="1" smtClean="0">
                            <a:latin typeface="Cambria Math" panose="02040503050406030204" pitchFamily="18" charset="0"/>
                          </a:rPr>
                          <m:t>1−</m:t>
                        </m:r>
                        <m:r>
                          <a:rPr lang="en-US" b="0" i="1" smtClean="0">
                            <a:latin typeface="Cambria Math" panose="02040503050406030204" pitchFamily="18" charset="0"/>
                          </a:rPr>
                          <m:t>𝛿</m:t>
                        </m:r>
                      </m:e>
                    </m:d>
                    <m:r>
                      <a:rPr lang="en-US" b="0" i="1" smtClean="0">
                        <a:latin typeface="Cambria Math" panose="02040503050406030204" pitchFamily="18" charset="0"/>
                      </a:rPr>
                      <m:t>𝑛</m:t>
                    </m:r>
                    <m:r>
                      <a:rPr lang="en-US" b="0" i="1" smtClean="0">
                        <a:latin typeface="Cambria Math" panose="02040503050406030204" pitchFamily="18" charset="0"/>
                      </a:rPr>
                      <m:t>, </m:t>
                    </m:r>
                    <m:r>
                      <a:rPr lang="en-US" b="0" i="1" smtClean="0">
                        <a:latin typeface="Cambria Math" panose="02040503050406030204" pitchFamily="18" charset="0"/>
                      </a:rPr>
                      <m:t>𝛿</m:t>
                    </m:r>
                    <m:r>
                      <a:rPr lang="en-US" b="0" i="1" smtClean="0">
                        <a:latin typeface="Cambria Math" panose="02040503050406030204" pitchFamily="18" charset="0"/>
                      </a:rPr>
                      <m:t>&lt;</m:t>
                    </m:r>
                    <m:f>
                      <m:fPr>
                        <m:ctrlPr>
                          <a:rPr lang="en-US" b="0"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oMath>
                </a14:m>
                <a:r>
                  <a:rPr lang="en-US" dirty="0" smtClean="0"/>
                  <a:t> there are at least </a:t>
                </a:r>
                <a14:m>
                  <m:oMath xmlns:m="http://schemas.openxmlformats.org/officeDocument/2006/math">
                    <m:f>
                      <m:fPr>
                        <m:ctrlPr>
                          <a:rPr lang="en-US" b="0" i="1" smtClean="0">
                            <a:latin typeface="Cambria Math"/>
                          </a:rPr>
                        </m:ctrlPr>
                      </m:fPr>
                      <m:num>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4</m:t>
                        </m:r>
                      </m:den>
                    </m:f>
                  </m:oMath>
                </a14:m>
                <a:r>
                  <a:rPr lang="en-US" dirty="0" smtClean="0"/>
                  <a:t> edges on the left and only an </a:t>
                </a:r>
                <a14:m>
                  <m:oMath xmlns:m="http://schemas.openxmlformats.org/officeDocument/2006/math">
                    <m:r>
                      <a:rPr lang="en-US" b="0" i="1" smtClean="0">
                        <a:latin typeface="Cambria Math" panose="02040503050406030204" pitchFamily="18" charset="0"/>
                      </a:rPr>
                      <m:t>𝜖</m:t>
                    </m:r>
                    <m:r>
                      <a:rPr lang="en-US" b="0" i="1" smtClean="0">
                        <a:latin typeface="Cambria Math" panose="02040503050406030204" pitchFamily="18" charset="0"/>
                      </a:rPr>
                      <m:t>&lt;</m:t>
                    </m:r>
                    <m:r>
                      <a:rPr lang="en-US" b="0" i="1" smtClean="0">
                        <a:latin typeface="Cambria Math" panose="02040503050406030204" pitchFamily="18" charset="0"/>
                      </a:rPr>
                      <m:t>𝛿</m:t>
                    </m:r>
                  </m:oMath>
                </a14:m>
                <a:r>
                  <a:rPr lang="en-US" dirty="0" smtClean="0"/>
                  <a:t> fraction of them are bad</a:t>
                </a:r>
              </a:p>
              <a:p>
                <a:r>
                  <a:rPr lang="en-US" dirty="0" smtClean="0"/>
                  <a:t>If both sides are non-trivial, then the number of crossing edges is at least </a:t>
                </a:r>
                <a14:m>
                  <m:oMath xmlns:m="http://schemas.openxmlformats.org/officeDocument/2006/math">
                    <m:f>
                      <m:fPr>
                        <m:ctrlPr>
                          <a:rPr lang="en-US" b="0" i="1" smtClean="0">
                            <a:latin typeface="Cambria Math"/>
                          </a:rPr>
                        </m:ctrlPr>
                      </m:fPr>
                      <m:num>
                        <m:r>
                          <a:rPr lang="en-US" b="0" i="1" smtClean="0">
                            <a:latin typeface="Cambria Math" panose="02040503050406030204" pitchFamily="18" charset="0"/>
                          </a:rPr>
                          <m:t>𝛿</m:t>
                        </m:r>
                        <m:sSup>
                          <m:sSupPr>
                            <m:ctrlPr>
                              <a:rPr lang="en-US" b="0" i="1" smtClean="0">
                                <a:latin typeface="Cambria Math"/>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oMath>
                </a14:m>
                <a:r>
                  <a:rPr lang="en-US" dirty="0" smtClean="0"/>
                  <a:t> of which no more than </a:t>
                </a:r>
                <a14:m>
                  <m:oMath xmlns:m="http://schemas.openxmlformats.org/officeDocument/2006/math">
                    <m:r>
                      <a:rPr lang="en-US" i="1">
                        <a:latin typeface="Cambria Math" panose="02040503050406030204" pitchFamily="18" charset="0"/>
                      </a:rPr>
                      <m:t>𝜖</m:t>
                    </m:r>
                    <m:sSup>
                      <m:sSupPr>
                        <m:ctrlPr>
                          <a:rPr lang="en-US" i="1">
                            <a:latin typeface="Cambria Math"/>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/2</m:t>
                    </m:r>
                  </m:oMath>
                </a14:m>
                <a:r>
                  <a:rPr lang="en-US" dirty="0"/>
                  <a:t> </a:t>
                </a:r>
                <a:r>
                  <a:rPr lang="en-US" dirty="0" smtClean="0"/>
                  <a:t>are bad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1882" t="-2941" r="-2118" b="-2241"/>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402176" y="1232453"/>
            <a:ext cx="5789824" cy="335701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6891130" y="5387009"/>
                <a:ext cx="3069302" cy="586571"/>
              </a:xfrm>
              <a:prstGeom prst="rect">
                <a:avLst/>
              </a:prstGeom>
              <a:solidFill>
                <a:srgbClr val="FFFF00"/>
              </a:solidFill>
            </p:spPr>
            <p:txBody>
              <a:bodyPr wrap="none" rtlCol="0">
                <a:spAutoFit/>
              </a:bodyPr>
              <a:lstStyle/>
              <a:p>
                <a:r>
                  <a:rPr lang="en-US" sz="2400" dirty="0" smtClean="0">
                    <a:solidFill>
                      <a:srgbClr val="FF0000"/>
                    </a:solidFill>
                  </a:rPr>
                  <a:t>The ratio </a:t>
                </a:r>
                <a14:m>
                  <m:oMath xmlns:m="http://schemas.openxmlformats.org/officeDocument/2006/math">
                    <m:f>
                      <m:fPr>
                        <m:ctrlPr>
                          <a:rPr lang="en-US" sz="2400" b="0" i="1" smtClean="0">
                            <a:solidFill>
                              <a:srgbClr val="FF0000"/>
                            </a:solidFill>
                            <a:latin typeface="Cambria Math"/>
                          </a:rPr>
                        </m:ctrlPr>
                      </m:fPr>
                      <m:num>
                        <m:r>
                          <a:rPr lang="en-US" sz="2400" b="0" i="1" smtClean="0">
                            <a:solidFill>
                              <a:srgbClr val="FF0000"/>
                            </a:solidFill>
                            <a:latin typeface="Cambria Math" panose="02040503050406030204" pitchFamily="18" charset="0"/>
                          </a:rPr>
                          <m:t>𝜖</m:t>
                        </m:r>
                      </m:num>
                      <m:den>
                        <m:r>
                          <a:rPr lang="en-US" sz="2400" b="0" i="1" smtClean="0">
                            <a:solidFill>
                              <a:srgbClr val="FF0000"/>
                            </a:solidFill>
                            <a:latin typeface="Cambria Math" panose="02040503050406030204" pitchFamily="18" charset="0"/>
                          </a:rPr>
                          <m:t>𝛿</m:t>
                        </m:r>
                      </m:den>
                    </m:f>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a:rPr>
                        </m:ctrlPr>
                      </m:sSupPr>
                      <m:e>
                        <m:r>
                          <a:rPr lang="en-US" sz="2400" b="0" i="1" smtClean="0">
                            <a:solidFill>
                              <a:srgbClr val="FF0000"/>
                            </a:solidFill>
                            <a:latin typeface="Cambria Math" panose="02040503050406030204" pitchFamily="18" charset="0"/>
                          </a:rPr>
                          <m:t>𝛿</m:t>
                        </m:r>
                      </m:e>
                      <m:sup>
                        <m:r>
                          <a:rPr lang="en-US" sz="2400" b="0" i="1" smtClean="0">
                            <a:solidFill>
                              <a:srgbClr val="FF0000"/>
                            </a:solidFill>
                            <a:latin typeface="Cambria Math" panose="02040503050406030204" pitchFamily="18" charset="0"/>
                          </a:rPr>
                          <m:t>2</m:t>
                        </m:r>
                      </m:sup>
                    </m:sSup>
                    <m:r>
                      <a:rPr lang="en-US" sz="2400" b="0" i="1" smtClean="0">
                        <a:solidFill>
                          <a:srgbClr val="FF0000"/>
                        </a:solidFill>
                        <a:latin typeface="Cambria Math" panose="02040503050406030204" pitchFamily="18" charset="0"/>
                      </a:rPr>
                      <m:t>&lt;</m:t>
                    </m:r>
                    <m:r>
                      <a:rPr lang="en-US" sz="2400" b="0" i="1" smtClean="0">
                        <a:solidFill>
                          <a:srgbClr val="FF0000"/>
                        </a:solidFill>
                        <a:latin typeface="Cambria Math" panose="02040503050406030204" pitchFamily="18" charset="0"/>
                      </a:rPr>
                      <m:t>𝛿</m:t>
                    </m:r>
                  </m:oMath>
                </a14:m>
                <a:endParaRPr lang="en-US" sz="24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891130" y="5387009"/>
                <a:ext cx="3069302" cy="586571"/>
              </a:xfrm>
              <a:prstGeom prst="rect">
                <a:avLst/>
              </a:prstGeom>
              <a:blipFill rotWithShape="0">
                <a:blip r:embed="rId4"/>
                <a:stretch>
                  <a:fillRect l="-2976" b="-10417"/>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57</a:t>
            </a:fld>
            <a:endParaRPr lang="en-US"/>
          </a:p>
        </p:txBody>
      </p:sp>
    </p:spTree>
    <p:extLst>
      <p:ext uri="{BB962C8B-B14F-4D97-AF65-F5344CB8AC3E}">
        <p14:creationId xmlns:p14="http://schemas.microsoft.com/office/powerpoint/2010/main" val="17058177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Cont. Both sides non trivial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smtClean="0"/>
                  <a:t>Number of mislabeled edges on left and right? </a:t>
                </a:r>
              </a:p>
              <a:p>
                <a:r>
                  <a:rPr lang="en-US" dirty="0" smtClean="0"/>
                  <a:t>Total number of edges on left (right) at least </a:t>
                </a:r>
                <a14:m>
                  <m:oMath xmlns:m="http://schemas.openxmlformats.org/officeDocument/2006/math">
                    <m:f>
                      <m:fPr>
                        <m:ctrlPr>
                          <a:rPr lang="en-US" b="0" i="1" smtClean="0">
                            <a:latin typeface="Cambria Math"/>
                          </a:rPr>
                        </m:ctrlPr>
                      </m:fPr>
                      <m:num>
                        <m:sSup>
                          <m:sSupPr>
                            <m:ctrlPr>
                              <a:rPr lang="en-US" b="0" i="1" smtClean="0">
                                <a:latin typeface="Cambria Math"/>
                              </a:rPr>
                            </m:ctrlPr>
                          </m:sSupPr>
                          <m:e>
                            <m:r>
                              <a:rPr lang="en-US" b="0" i="1" smtClean="0">
                                <a:latin typeface="Cambria Math" panose="02040503050406030204" pitchFamily="18" charset="0"/>
                              </a:rPr>
                              <m:t>𝛿</m:t>
                            </m:r>
                          </m:e>
                          <m:sup>
                            <m:r>
                              <a:rPr lang="en-US" b="0" i="1" smtClean="0">
                                <a:latin typeface="Cambria Math" panose="02040503050406030204" pitchFamily="18" charset="0"/>
                              </a:rPr>
                              <m:t>2</m:t>
                            </m:r>
                          </m:sup>
                        </m:sSup>
                        <m:sSup>
                          <m:sSupPr>
                            <m:ctrlPr>
                              <a:rPr lang="en-US" b="0" i="1" smtClean="0">
                                <a:latin typeface="Cambria Math"/>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oMath>
                </a14:m>
                <a:endParaRPr lang="en-US" dirty="0" smtClean="0"/>
              </a:p>
              <a:p>
                <a:r>
                  <a:rPr lang="en-US" dirty="0" smtClean="0"/>
                  <a:t>No more than </a:t>
                </a:r>
                <a14:m>
                  <m:oMath xmlns:m="http://schemas.openxmlformats.org/officeDocument/2006/math">
                    <m:f>
                      <m:fPr>
                        <m:ctrlPr>
                          <a:rPr lang="en-US" b="0" i="1" smtClean="0">
                            <a:latin typeface="Cambria Math"/>
                          </a:rPr>
                        </m:ctrlPr>
                      </m:fPr>
                      <m:num>
                        <m:r>
                          <a:rPr lang="en-US" b="0" i="1" smtClean="0">
                            <a:latin typeface="Cambria Math" panose="02040503050406030204" pitchFamily="18" charset="0"/>
                          </a:rPr>
                          <m:t>𝜖</m:t>
                        </m:r>
                        <m:sSup>
                          <m:sSupPr>
                            <m:ctrlPr>
                              <a:rPr lang="en-US" b="0" i="1" smtClean="0">
                                <a:latin typeface="Cambria Math"/>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den>
                    </m:f>
                    <m:r>
                      <a:rPr lang="en-US" b="0" i="1" smtClean="0">
                        <a:latin typeface="Cambria Math" panose="02040503050406030204" pitchFamily="18" charset="0"/>
                      </a:rPr>
                      <m:t>  </m:t>
                    </m:r>
                  </m:oMath>
                </a14:m>
                <a:r>
                  <a:rPr lang="en-US" dirty="0" smtClean="0"/>
                  <a:t>are mislabeled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2118" t="-2381" r="-3294"/>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402176" y="1232453"/>
            <a:ext cx="5789824" cy="335701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6891130" y="5387009"/>
                <a:ext cx="2844625" cy="668837"/>
              </a:xfrm>
              <a:prstGeom prst="rect">
                <a:avLst/>
              </a:prstGeom>
              <a:solidFill>
                <a:srgbClr val="FFFF00"/>
              </a:solidFill>
            </p:spPr>
            <p:txBody>
              <a:bodyPr wrap="none" rtlCol="0">
                <a:spAutoFit/>
              </a:bodyPr>
              <a:lstStyle/>
              <a:p>
                <a:r>
                  <a:rPr lang="en-US" sz="2800" dirty="0" smtClean="0">
                    <a:solidFill>
                      <a:srgbClr val="FF0000"/>
                    </a:solidFill>
                  </a:rPr>
                  <a:t>The ratio </a:t>
                </a:r>
                <a14:m>
                  <m:oMath xmlns:m="http://schemas.openxmlformats.org/officeDocument/2006/math">
                    <m:f>
                      <m:fPr>
                        <m:ctrlPr>
                          <a:rPr lang="en-US" sz="2800" b="0" i="1" smtClean="0">
                            <a:solidFill>
                              <a:srgbClr val="FF0000"/>
                            </a:solidFill>
                            <a:latin typeface="Cambria Math"/>
                          </a:rPr>
                        </m:ctrlPr>
                      </m:fPr>
                      <m:num>
                        <m:r>
                          <a:rPr lang="en-US" sz="2800" b="0" i="1" smtClean="0">
                            <a:solidFill>
                              <a:srgbClr val="FF0000"/>
                            </a:solidFill>
                            <a:latin typeface="Cambria Math" panose="02040503050406030204" pitchFamily="18" charset="0"/>
                          </a:rPr>
                          <m:t>𝜖</m:t>
                        </m:r>
                      </m:num>
                      <m:den>
                        <m:sSup>
                          <m:sSupPr>
                            <m:ctrlPr>
                              <a:rPr lang="en-US" sz="2800" b="0" i="1" smtClean="0">
                                <a:solidFill>
                                  <a:srgbClr val="FF0000"/>
                                </a:solidFill>
                                <a:latin typeface="Cambria Math"/>
                              </a:rPr>
                            </m:ctrlPr>
                          </m:sSupPr>
                          <m:e>
                            <m:r>
                              <a:rPr lang="en-US" sz="2800" b="0" i="1" smtClean="0">
                                <a:solidFill>
                                  <a:srgbClr val="FF0000"/>
                                </a:solidFill>
                                <a:latin typeface="Cambria Math" panose="02040503050406030204" pitchFamily="18" charset="0"/>
                              </a:rPr>
                              <m:t>𝛿</m:t>
                            </m:r>
                          </m:e>
                          <m:sup>
                            <m:r>
                              <a:rPr lang="en-US" sz="2800" b="0" i="1" smtClean="0">
                                <a:solidFill>
                                  <a:srgbClr val="FF0000"/>
                                </a:solidFill>
                                <a:latin typeface="Cambria Math" panose="02040503050406030204" pitchFamily="18" charset="0"/>
                              </a:rPr>
                              <m:t>2</m:t>
                            </m:r>
                          </m:sup>
                        </m:sSup>
                      </m:den>
                    </m:f>
                    <m:r>
                      <a:rPr lang="en-US" sz="2800" b="0" i="1" smtClean="0">
                        <a:solidFill>
                          <a:srgbClr val="FF0000"/>
                        </a:solidFill>
                        <a:latin typeface="Cambria Math" panose="02040503050406030204" pitchFamily="18" charset="0"/>
                      </a:rPr>
                      <m:t>=</m:t>
                    </m:r>
                    <m:r>
                      <a:rPr lang="en-US" sz="2800" b="0" i="1" smtClean="0">
                        <a:solidFill>
                          <a:srgbClr val="FF0000"/>
                        </a:solidFill>
                        <a:latin typeface="Cambria Math" panose="02040503050406030204" pitchFamily="18" charset="0"/>
                      </a:rPr>
                      <m:t>𝛿</m:t>
                    </m:r>
                  </m:oMath>
                </a14:m>
                <a:endParaRPr lang="en-US" sz="28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891130" y="5387009"/>
                <a:ext cx="2844625" cy="668837"/>
              </a:xfrm>
              <a:prstGeom prst="rect">
                <a:avLst/>
              </a:prstGeom>
              <a:blipFill rotWithShape="0">
                <a:blip r:embed="rId4"/>
                <a:stretch>
                  <a:fillRect l="-4283" t="-1835" b="-11927"/>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58</a:t>
            </a:fld>
            <a:endParaRPr lang="en-US"/>
          </a:p>
        </p:txBody>
      </p:sp>
    </p:spTree>
    <p:extLst>
      <p:ext uri="{BB962C8B-B14F-4D97-AF65-F5344CB8AC3E}">
        <p14:creationId xmlns:p14="http://schemas.microsoft.com/office/powerpoint/2010/main" val="37864096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dirty="0">
                <a:solidFill>
                  <a:srgbClr val="FF0000"/>
                </a:solidFill>
              </a:rPr>
              <a:t>Signed Networks in Social </a:t>
            </a:r>
            <a:r>
              <a:rPr lang="en-US" dirty="0" smtClean="0">
                <a:solidFill>
                  <a:srgbClr val="FF0000"/>
                </a:solidFill>
              </a:rPr>
              <a:t>Media</a:t>
            </a:r>
            <a:r>
              <a:rPr lang="en-US" dirty="0" smtClean="0"/>
              <a:t>, Jure </a:t>
            </a:r>
            <a:r>
              <a:rPr lang="en-US" dirty="0" err="1" smtClean="0"/>
              <a:t>Leskovec</a:t>
            </a:r>
            <a:r>
              <a:rPr lang="en-US" dirty="0" smtClean="0"/>
              <a:t>, Daniel </a:t>
            </a:r>
            <a:r>
              <a:rPr lang="en-US" dirty="0" err="1" smtClean="0"/>
              <a:t>Huttenlocher</a:t>
            </a:r>
            <a:r>
              <a:rPr lang="en-US" dirty="0" smtClean="0"/>
              <a:t>, Jon </a:t>
            </a:r>
            <a:r>
              <a:rPr lang="en-US" dirty="0"/>
              <a:t>Kleinberg</a:t>
            </a:r>
          </a:p>
          <a:p>
            <a:endParaRPr lang="en-US" dirty="0"/>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59</a:t>
            </a:fld>
            <a:endParaRPr lang="en-US"/>
          </a:p>
        </p:txBody>
      </p:sp>
    </p:spTree>
    <p:extLst>
      <p:ext uri="{BB962C8B-B14F-4D97-AF65-F5344CB8AC3E}">
        <p14:creationId xmlns:p14="http://schemas.microsoft.com/office/powerpoint/2010/main" val="2685140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99281"/>
          </a:xfrm>
        </p:spPr>
        <p:txBody>
          <a:bodyPr>
            <a:normAutofit fontScale="90000"/>
          </a:bodyPr>
          <a:lstStyle/>
          <a:p>
            <a:r>
              <a:rPr lang="en-US" dirty="0" smtClean="0"/>
              <a:t>James Moody: Race, School Integration and Friendship Segregation in America, 2001</a:t>
            </a:r>
            <a:endParaRPr lang="en-US"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7693" y="2006221"/>
            <a:ext cx="8318500" cy="4306887"/>
          </a:xfrm>
          <a:noFill/>
        </p:spPr>
      </p:pic>
      <p:sp>
        <p:nvSpPr>
          <p:cNvPr id="8" name="TextBox 7"/>
          <p:cNvSpPr txBox="1"/>
          <p:nvPr/>
        </p:nvSpPr>
        <p:spPr>
          <a:xfrm>
            <a:off x="9208394" y="2408349"/>
            <a:ext cx="2068195" cy="1754326"/>
          </a:xfrm>
          <a:prstGeom prst="rect">
            <a:avLst/>
          </a:prstGeom>
          <a:solidFill>
            <a:srgbClr val="FFFF00"/>
          </a:solidFill>
        </p:spPr>
        <p:txBody>
          <a:bodyPr wrap="none" rtlCol="0">
            <a:spAutoFit/>
          </a:bodyPr>
          <a:lstStyle/>
          <a:p>
            <a:r>
              <a:rPr lang="en-US" dirty="0" smtClean="0"/>
              <a:t>Color = race</a:t>
            </a:r>
          </a:p>
          <a:p>
            <a:r>
              <a:rPr lang="en-US" dirty="0" smtClean="0"/>
              <a:t>Arc = friendship</a:t>
            </a:r>
          </a:p>
          <a:p>
            <a:r>
              <a:rPr lang="en-US" dirty="0" smtClean="0"/>
              <a:t>Height = age</a:t>
            </a:r>
          </a:p>
          <a:p>
            <a:endParaRPr lang="en-US" dirty="0"/>
          </a:p>
          <a:p>
            <a:r>
              <a:rPr lang="en-US" dirty="0" smtClean="0"/>
              <a:t>Measure effects </a:t>
            </a:r>
          </a:p>
          <a:p>
            <a:r>
              <a:rPr lang="en-US" dirty="0" smtClean="0"/>
              <a:t>and explain?</a:t>
            </a:r>
            <a:endParaRPr lang="en-US" dirty="0"/>
          </a:p>
        </p:txBody>
      </p:sp>
      <p:sp>
        <p:nvSpPr>
          <p:cNvPr id="2" name="Footer Placeholder 1"/>
          <p:cNvSpPr>
            <a:spLocks noGrp="1"/>
          </p:cNvSpPr>
          <p:nvPr>
            <p:ph type="ftr" sz="quarter" idx="4294967295"/>
          </p:nvPr>
        </p:nvSpPr>
        <p:spPr>
          <a:xfrm>
            <a:off x="4038600" y="6356350"/>
            <a:ext cx="4114800" cy="365125"/>
          </a:xfrm>
        </p:spPr>
        <p:txBody>
          <a:bodyPr/>
          <a:lstStyle/>
          <a:p>
            <a:endParaRPr lang="en-US" dirty="0"/>
          </a:p>
        </p:txBody>
      </p:sp>
      <p:sp>
        <p:nvSpPr>
          <p:cNvPr id="3" name="Slide Number Placeholder 2"/>
          <p:cNvSpPr>
            <a:spLocks noGrp="1"/>
          </p:cNvSpPr>
          <p:nvPr>
            <p:ph type="sldNum" sz="quarter" idx="12"/>
          </p:nvPr>
        </p:nvSpPr>
        <p:spPr/>
        <p:txBody>
          <a:bodyPr/>
          <a:lstStyle/>
          <a:p>
            <a:fld id="{172BB277-5B63-44FF-8B55-E9F47E215084}" type="slidenum">
              <a:rPr lang="en-US" smtClean="0"/>
              <a:t>6</a:t>
            </a:fld>
            <a:endParaRPr lang="en-US"/>
          </a:p>
        </p:txBody>
      </p:sp>
    </p:spTree>
    <p:extLst>
      <p:ext uri="{BB962C8B-B14F-4D97-AF65-F5344CB8AC3E}">
        <p14:creationId xmlns:p14="http://schemas.microsoft.com/office/powerpoint/2010/main" val="33532460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Matching Markets</a:t>
            </a:r>
            <a:endParaRPr lang="en-US" dirty="0"/>
          </a:p>
        </p:txBody>
      </p:sp>
      <p:sp>
        <p:nvSpPr>
          <p:cNvPr id="3" name="Content Placeholder 2"/>
          <p:cNvSpPr>
            <a:spLocks noGrp="1"/>
          </p:cNvSpPr>
          <p:nvPr>
            <p:ph sz="half" idx="1"/>
          </p:nvPr>
        </p:nvSpPr>
        <p:spPr>
          <a:xfrm>
            <a:off x="314826" y="1795546"/>
            <a:ext cx="4503821" cy="4351338"/>
          </a:xfrm>
        </p:spPr>
        <p:txBody>
          <a:bodyPr>
            <a:normAutofit fontScale="92500" lnSpcReduction="20000"/>
          </a:bodyPr>
          <a:lstStyle/>
          <a:p>
            <a:r>
              <a:rPr lang="en-US" dirty="0" smtClean="0"/>
              <a:t>Different people have different values for the various options</a:t>
            </a:r>
          </a:p>
          <a:p>
            <a:r>
              <a:rPr lang="en-US" dirty="0" smtClean="0"/>
              <a:t>The social welfare maximizing allocation is to find the allocation that maximizes the sum of values</a:t>
            </a:r>
          </a:p>
          <a:p>
            <a:r>
              <a:rPr lang="en-US" dirty="0" smtClean="0"/>
              <a:t>This is a maximal weighted matching problem</a:t>
            </a:r>
          </a:p>
          <a:p>
            <a:r>
              <a:rPr lang="en-US" dirty="0" smtClean="0"/>
              <a:t>Also solvable via min cost max flow (</a:t>
            </a:r>
            <a:r>
              <a:rPr lang="en-US" dirty="0" err="1" smtClean="0"/>
              <a:t>Polytime</a:t>
            </a:r>
            <a:r>
              <a:rPr lang="en-US" dirty="0" smtClean="0"/>
              <a:t>)</a:t>
            </a:r>
            <a:endParaRPr lang="en-US" dirty="0"/>
          </a:p>
        </p:txBody>
      </p:sp>
      <p:pic>
        <p:nvPicPr>
          <p:cNvPr id="5" name="Picture 4"/>
          <p:cNvPicPr>
            <a:picLocks noChangeAspect="1"/>
          </p:cNvPicPr>
          <p:nvPr/>
        </p:nvPicPr>
        <p:blipFill>
          <a:blip r:embed="rId2"/>
          <a:stretch>
            <a:fillRect/>
          </a:stretch>
        </p:blipFill>
        <p:spPr>
          <a:xfrm>
            <a:off x="4872788" y="1690688"/>
            <a:ext cx="7163981" cy="3963220"/>
          </a:xfrm>
          <a:prstGeom prst="rect">
            <a:avLst/>
          </a:prstGeom>
        </p:spPr>
      </p:pic>
      <p:sp>
        <p:nvSpPr>
          <p:cNvPr id="6" name="Rectangle 5"/>
          <p:cNvSpPr/>
          <p:nvPr/>
        </p:nvSpPr>
        <p:spPr>
          <a:xfrm>
            <a:off x="560464" y="5897799"/>
            <a:ext cx="11976355"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Problem: Set prices to maximize social welfare</a:t>
            </a:r>
            <a:endPar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60</a:t>
            </a:fld>
            <a:endParaRPr lang="en-US"/>
          </a:p>
        </p:txBody>
      </p:sp>
    </p:spTree>
    <p:extLst>
      <p:ext uri="{BB962C8B-B14F-4D97-AF65-F5344CB8AC3E}">
        <p14:creationId xmlns:p14="http://schemas.microsoft.com/office/powerpoint/2010/main" val="17737841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Matching Markets: Perfect </a:t>
            </a:r>
            <a:r>
              <a:rPr lang="en-US" dirty="0" err="1" smtClean="0"/>
              <a:t>Matchings</a:t>
            </a:r>
            <a:endParaRPr lang="en-US" dirty="0"/>
          </a:p>
        </p:txBody>
      </p:sp>
      <p:sp>
        <p:nvSpPr>
          <p:cNvPr id="3" name="Content Placeholder 2"/>
          <p:cNvSpPr>
            <a:spLocks noGrp="1"/>
          </p:cNvSpPr>
          <p:nvPr>
            <p:ph sz="half" idx="1"/>
          </p:nvPr>
        </p:nvSpPr>
        <p:spPr>
          <a:xfrm>
            <a:off x="838200" y="1825625"/>
            <a:ext cx="4341395" cy="4351338"/>
          </a:xfrm>
        </p:spPr>
        <p:txBody>
          <a:bodyPr/>
          <a:lstStyle/>
          <a:p>
            <a:r>
              <a:rPr lang="en-US" dirty="0" smtClean="0"/>
              <a:t>Edges: acceptable rooms</a:t>
            </a:r>
          </a:p>
          <a:p>
            <a:r>
              <a:rPr lang="en-US" dirty="0" smtClean="0"/>
              <a:t>A perfect matching:</a:t>
            </a:r>
          </a:p>
          <a:p>
            <a:pPr lvl="1"/>
            <a:r>
              <a:rPr lang="en-US" dirty="0" smtClean="0"/>
              <a:t>Everyone gets an acceptable room</a:t>
            </a:r>
          </a:p>
        </p:txBody>
      </p:sp>
      <p:pic>
        <p:nvPicPr>
          <p:cNvPr id="5" name="Picture 4"/>
          <p:cNvPicPr>
            <a:picLocks noChangeAspect="1"/>
          </p:cNvPicPr>
          <p:nvPr/>
        </p:nvPicPr>
        <p:blipFill>
          <a:blip r:embed="rId2"/>
          <a:stretch>
            <a:fillRect/>
          </a:stretch>
        </p:blipFill>
        <p:spPr>
          <a:xfrm>
            <a:off x="5402300" y="1825625"/>
            <a:ext cx="6579054" cy="4039770"/>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61</a:t>
            </a:fld>
            <a:endParaRPr lang="en-US"/>
          </a:p>
        </p:txBody>
      </p:sp>
    </p:spTree>
    <p:extLst>
      <p:ext uri="{BB962C8B-B14F-4D97-AF65-F5344CB8AC3E}">
        <p14:creationId xmlns:p14="http://schemas.microsoft.com/office/powerpoint/2010/main" val="23650648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perfect matching need not exist</a:t>
            </a:r>
            <a:endParaRPr lang="en-US" dirty="0"/>
          </a:p>
        </p:txBody>
      </p:sp>
      <p:sp>
        <p:nvSpPr>
          <p:cNvPr id="3" name="Content Placeholder 2"/>
          <p:cNvSpPr>
            <a:spLocks noGrp="1"/>
          </p:cNvSpPr>
          <p:nvPr>
            <p:ph sz="half" idx="1"/>
          </p:nvPr>
        </p:nvSpPr>
        <p:spPr>
          <a:xfrm>
            <a:off x="838200" y="1825625"/>
            <a:ext cx="3733800" cy="4351338"/>
          </a:xfrm>
        </p:spPr>
        <p:txBody>
          <a:bodyPr/>
          <a:lstStyle/>
          <a:p>
            <a:r>
              <a:rPr lang="en-US" dirty="0" smtClean="0"/>
              <a:t>Hall’s theorem: </a:t>
            </a:r>
          </a:p>
          <a:p>
            <a:pPr marL="457200" lvl="1" indent="0">
              <a:buNone/>
            </a:pPr>
            <a:r>
              <a:rPr lang="en-US" dirty="0" smtClean="0"/>
              <a:t>There is a perfect matching </a:t>
            </a:r>
            <a:r>
              <a:rPr lang="en-US" dirty="0" err="1" smtClean="0"/>
              <a:t>iff</a:t>
            </a:r>
            <a:r>
              <a:rPr lang="en-US" dirty="0" smtClean="0"/>
              <a:t> there is no constricted set</a:t>
            </a:r>
            <a:endParaRPr lang="en-US" dirty="0"/>
          </a:p>
        </p:txBody>
      </p:sp>
      <p:pic>
        <p:nvPicPr>
          <p:cNvPr id="5" name="Picture 4"/>
          <p:cNvPicPr>
            <a:picLocks noChangeAspect="1"/>
          </p:cNvPicPr>
          <p:nvPr/>
        </p:nvPicPr>
        <p:blipFill>
          <a:blip r:embed="rId2"/>
          <a:stretch>
            <a:fillRect/>
          </a:stretch>
        </p:blipFill>
        <p:spPr>
          <a:xfrm>
            <a:off x="4725454" y="1732799"/>
            <a:ext cx="7012273" cy="4692065"/>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62</a:t>
            </a:fld>
            <a:endParaRPr lang="en-US"/>
          </a:p>
        </p:txBody>
      </p:sp>
    </p:spTree>
    <p:extLst>
      <p:ext uri="{BB962C8B-B14F-4D97-AF65-F5344CB8AC3E}">
        <p14:creationId xmlns:p14="http://schemas.microsoft.com/office/powerpoint/2010/main" val="16379545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57" y="70352"/>
            <a:ext cx="10515600" cy="1325563"/>
          </a:xfrm>
        </p:spPr>
        <p:txBody>
          <a:bodyPr/>
          <a:lstStyle/>
          <a:p>
            <a:r>
              <a:rPr lang="en-US" dirty="0" smtClean="0"/>
              <a:t>Prices give “Preferred Seller” links</a:t>
            </a:r>
            <a:endParaRPr lang="en-US" dirty="0"/>
          </a:p>
        </p:txBody>
      </p:sp>
      <p:pic>
        <p:nvPicPr>
          <p:cNvPr id="5" name="Picture 4"/>
          <p:cNvPicPr>
            <a:picLocks noChangeAspect="1"/>
          </p:cNvPicPr>
          <p:nvPr/>
        </p:nvPicPr>
        <p:blipFill>
          <a:blip r:embed="rId2"/>
          <a:stretch>
            <a:fillRect/>
          </a:stretch>
        </p:blipFill>
        <p:spPr>
          <a:xfrm>
            <a:off x="4987089" y="1271131"/>
            <a:ext cx="6732469" cy="5295499"/>
          </a:xfrm>
          <a:prstGeom prst="rect">
            <a:avLst/>
          </a:prstGeom>
        </p:spPr>
      </p:pic>
      <p:sp>
        <p:nvSpPr>
          <p:cNvPr id="6" name="TextBox 5"/>
          <p:cNvSpPr txBox="1"/>
          <p:nvPr/>
        </p:nvSpPr>
        <p:spPr>
          <a:xfrm>
            <a:off x="252663" y="1528010"/>
            <a:ext cx="4354077" cy="1200329"/>
          </a:xfrm>
          <a:prstGeom prst="rect">
            <a:avLst/>
          </a:prstGeom>
          <a:solidFill>
            <a:srgbClr val="FFFF00"/>
          </a:solidFill>
        </p:spPr>
        <p:txBody>
          <a:bodyPr wrap="none" rtlCol="0">
            <a:spAutoFit/>
          </a:bodyPr>
          <a:lstStyle/>
          <a:p>
            <a:r>
              <a:rPr lang="en-US" sz="2400" dirty="0" smtClean="0">
                <a:solidFill>
                  <a:srgbClr val="FF0000"/>
                </a:solidFill>
              </a:rPr>
              <a:t>“Clearing the Market”</a:t>
            </a:r>
          </a:p>
          <a:p>
            <a:r>
              <a:rPr lang="en-US" sz="2400" dirty="0" smtClean="0">
                <a:solidFill>
                  <a:srgbClr val="FF0000"/>
                </a:solidFill>
              </a:rPr>
              <a:t>there is a perfect matching</a:t>
            </a:r>
          </a:p>
          <a:p>
            <a:r>
              <a:rPr lang="en-US" sz="2400" dirty="0" smtClean="0">
                <a:solidFill>
                  <a:srgbClr val="FF0000"/>
                </a:solidFill>
              </a:rPr>
              <a:t>in the preferred seller graph</a:t>
            </a:r>
            <a:endParaRPr lang="en-US" sz="2400"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63</a:t>
            </a:fld>
            <a:endParaRPr lang="en-US"/>
          </a:p>
        </p:txBody>
      </p:sp>
    </p:spTree>
    <p:extLst>
      <p:ext uri="{BB962C8B-B14F-4D97-AF65-F5344CB8AC3E}">
        <p14:creationId xmlns:p14="http://schemas.microsoft.com/office/powerpoint/2010/main" val="15472035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Optimality of Market Clearing Prices</a:t>
            </a:r>
            <a:endParaRPr lang="en-US" dirty="0"/>
          </a:p>
        </p:txBody>
      </p:sp>
      <p:sp>
        <p:nvSpPr>
          <p:cNvPr id="3" name="Content Placeholder 2"/>
          <p:cNvSpPr>
            <a:spLocks noGrp="1"/>
          </p:cNvSpPr>
          <p:nvPr>
            <p:ph sz="half" idx="1"/>
          </p:nvPr>
        </p:nvSpPr>
        <p:spPr>
          <a:xfrm>
            <a:off x="838200" y="1825625"/>
            <a:ext cx="5181600" cy="2210970"/>
          </a:xfrm>
        </p:spPr>
        <p:txBody>
          <a:bodyPr>
            <a:normAutofit fontScale="92500" lnSpcReduction="10000"/>
          </a:bodyPr>
          <a:lstStyle/>
          <a:p>
            <a:pPr marL="0" indent="0">
              <a:buNone/>
            </a:pPr>
            <a:r>
              <a:rPr lang="en-US" dirty="0" smtClean="0">
                <a:solidFill>
                  <a:srgbClr val="002060"/>
                </a:solidFill>
              </a:rPr>
              <a:t>Claim: For any set of Market Clearing prices, a perfect matching in the resulting preferred-seller graph has the maximum total valuation of any assignment of sellers to buyers</a:t>
            </a: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marL="0" indent="0">
              <a:buNone/>
            </a:pPr>
            <a:endParaRPr lang="en-US" dirty="0">
              <a:solidFill>
                <a:srgbClr val="002060"/>
              </a:solidFill>
            </a:endParaRP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172200" y="1825625"/>
                <a:ext cx="5432258" cy="4351338"/>
              </a:xfrm>
            </p:spPr>
            <p:txBody>
              <a:bodyPr>
                <a:normAutofit fontScale="92500" lnSpcReduction="10000"/>
              </a:bodyPr>
              <a:lstStyle/>
              <a:p>
                <a:r>
                  <a:rPr lang="en-US" dirty="0" smtClean="0"/>
                  <a:t>In a perfect matching every buyer gets a house that maximizes value – payment</a:t>
                </a:r>
              </a:p>
              <a:p>
                <a:r>
                  <a:rPr lang="en-US" dirty="0" smtClean="0"/>
                  <a:t>Taking this sum over all buyers we get </a:t>
                </a:r>
                <a:endParaRPr lang="en-US" b="0" i="1" dirty="0" smtClean="0">
                  <a:latin typeface="Cambria Math" panose="02040503050406030204" pitchFamily="18" charset="0"/>
                </a:endParaRPr>
              </a:p>
              <a:p>
                <a:pPr lvl="1"/>
                <a14:m>
                  <m:oMath xmlns:m="http://schemas.openxmlformats.org/officeDocument/2006/math">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𝑣</m:t>
                        </m:r>
                      </m:e>
                      <m:sub>
                        <m:r>
                          <a:rPr lang="en-US" b="0" i="1" smtClean="0">
                            <a:solidFill>
                              <a:srgbClr val="FF0000"/>
                            </a:solidFill>
                            <a:latin typeface="Cambria Math" panose="02040503050406030204" pitchFamily="18" charset="0"/>
                          </a:rPr>
                          <m:t>𝑖𝑗</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𝑝</m:t>
                        </m:r>
                      </m:e>
                      <m:sub>
                        <m:r>
                          <a:rPr lang="en-US" b="0" i="1" smtClean="0">
                            <a:solidFill>
                              <a:srgbClr val="FF0000"/>
                            </a:solidFill>
                            <a:latin typeface="Cambria Math" panose="02040503050406030204" pitchFamily="18" charset="0"/>
                          </a:rPr>
                          <m:t>𝑖𝑗</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𝑣</m:t>
                        </m:r>
                      </m:e>
                      <m:sub>
                        <m:r>
                          <a:rPr lang="en-US" b="0" i="1" smtClean="0">
                            <a:solidFill>
                              <a:srgbClr val="FF0000"/>
                            </a:solidFill>
                            <a:latin typeface="Cambria Math" panose="02040503050406030204" pitchFamily="18" charset="0"/>
                          </a:rPr>
                          <m:t>𝑖</m:t>
                        </m:r>
                        <m:sSup>
                          <m:sSupPr>
                            <m:ctrlPr>
                              <a:rPr lang="en-US" b="0" i="1" smtClean="0">
                                <a:solidFill>
                                  <a:srgbClr val="FF0000"/>
                                </a:solidFill>
                                <a:latin typeface="Cambria Math"/>
                              </a:rPr>
                            </m:ctrlPr>
                          </m:sSupPr>
                          <m:e>
                            <m:r>
                              <a:rPr lang="en-US" b="0" i="1" smtClean="0">
                                <a:solidFill>
                                  <a:srgbClr val="FF0000"/>
                                </a:solidFill>
                                <a:latin typeface="Cambria Math" panose="02040503050406030204" pitchFamily="18" charset="0"/>
                              </a:rPr>
                              <m:t>𝑗</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a:rPr>
                        </m:ctrlPr>
                      </m:sSubPr>
                      <m:e>
                        <m:r>
                          <a:rPr lang="en-US" b="0" i="1" smtClean="0">
                            <a:solidFill>
                              <a:srgbClr val="FF0000"/>
                            </a:solidFill>
                            <a:latin typeface="Cambria Math" panose="02040503050406030204" pitchFamily="18" charset="0"/>
                          </a:rPr>
                          <m:t>𝑝</m:t>
                        </m:r>
                      </m:e>
                      <m:sub>
                        <m:r>
                          <a:rPr lang="en-US" b="0" i="1" smtClean="0">
                            <a:solidFill>
                              <a:srgbClr val="FF0000"/>
                            </a:solidFill>
                            <a:latin typeface="Cambria Math" panose="02040503050406030204" pitchFamily="18" charset="0"/>
                          </a:rPr>
                          <m:t>𝑖</m:t>
                        </m:r>
                        <m:sSup>
                          <m:sSupPr>
                            <m:ctrlPr>
                              <a:rPr lang="en-US" b="0" i="1" smtClean="0">
                                <a:solidFill>
                                  <a:srgbClr val="FF0000"/>
                                </a:solidFill>
                                <a:latin typeface="Cambria Math"/>
                              </a:rPr>
                            </m:ctrlPr>
                          </m:sSupPr>
                          <m:e>
                            <m:r>
                              <a:rPr lang="en-US" b="0" i="1" smtClean="0">
                                <a:solidFill>
                                  <a:srgbClr val="FF0000"/>
                                </a:solidFill>
                                <a:latin typeface="Cambria Math" panose="02040503050406030204" pitchFamily="18" charset="0"/>
                              </a:rPr>
                              <m:t>𝑗</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m:t>
                        </m:r>
                      </m:sub>
                    </m:sSub>
                    <m:r>
                      <a:rPr lang="en-US" b="0" i="1" smtClean="0">
                        <a:solidFill>
                          <a:srgbClr val="FF0000"/>
                        </a:solidFill>
                        <a:latin typeface="Cambria Math" panose="02040503050406030204" pitchFamily="18" charset="0"/>
                      </a:rPr>
                      <m:t>) </m:t>
                    </m:r>
                  </m:oMath>
                </a14:m>
                <a:endParaRPr lang="en-US" dirty="0" smtClean="0">
                  <a:solidFill>
                    <a:srgbClr val="FF0000"/>
                  </a:solidFill>
                </a:endParaRPr>
              </a:p>
              <a:p>
                <a:pPr lvl="1"/>
                <a:r>
                  <a:rPr lang="en-US" dirty="0" smtClean="0">
                    <a:solidFill>
                      <a:srgbClr val="FF0000"/>
                    </a:solidFill>
                  </a:rPr>
                  <a:t>for any permutation j’ </a:t>
                </a:r>
              </a:p>
              <a:p>
                <a:r>
                  <a:rPr lang="en-US" dirty="0" smtClean="0"/>
                  <a:t>This means that the sum of valuations </a:t>
                </a:r>
                <a14:m>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𝑖𝑗</m:t>
                        </m:r>
                        <m:d>
                          <m:dPr>
                            <m:ctrlPr>
                              <a:rPr lang="en-US" b="0" i="1" smtClean="0">
                                <a:latin typeface="Cambria Math"/>
                              </a:rPr>
                            </m:ctrlPr>
                          </m:dPr>
                          <m:e>
                            <m:r>
                              <a:rPr lang="en-US" b="0" i="1" smtClean="0">
                                <a:latin typeface="Cambria Math" panose="02040503050406030204" pitchFamily="18" charset="0"/>
                              </a:rPr>
                              <m:t>𝑖</m:t>
                            </m:r>
                          </m:e>
                        </m:d>
                      </m:sub>
                    </m:sSub>
                    <m:r>
                      <a:rPr lang="en-US" b="0" i="1" smtClean="0">
                        <a:latin typeface="Cambria Math" panose="02040503050406030204" pitchFamily="18" charset="0"/>
                      </a:rPr>
                      <m:t> </m:t>
                    </m:r>
                  </m:oMath>
                </a14:m>
                <a:r>
                  <a:rPr lang="en-US" dirty="0" smtClean="0"/>
                  <a:t>is at least that of the sum of valuations of any other permutation </a:t>
                </a:r>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172200" y="1825625"/>
                <a:ext cx="5432258" cy="4351338"/>
              </a:xfrm>
              <a:blipFill rotWithShape="0">
                <a:blip r:embed="rId2"/>
                <a:stretch>
                  <a:fillRect l="-1796" t="-2941"/>
                </a:stretch>
              </a:blipFill>
            </p:spPr>
            <p:txBody>
              <a:bodyPr/>
              <a:lstStyle/>
              <a:p>
                <a:r>
                  <a:rPr lang="en-US">
                    <a:noFill/>
                  </a:rPr>
                  <a:t> </a:t>
                </a:r>
              </a:p>
            </p:txBody>
          </p:sp>
        </mc:Fallback>
      </mc:AlternateContent>
      <p:sp>
        <p:nvSpPr>
          <p:cNvPr id="6" name="Rectangle 5"/>
          <p:cNvSpPr/>
          <p:nvPr/>
        </p:nvSpPr>
        <p:spPr>
          <a:xfrm>
            <a:off x="1664237" y="4326903"/>
            <a:ext cx="3773789" cy="1754326"/>
          </a:xfrm>
          <a:prstGeom prst="rect">
            <a:avLst/>
          </a:prstGeom>
          <a:noFill/>
        </p:spPr>
        <p:txBody>
          <a:bodyPr wrap="none" lIns="91440" tIns="45720" rIns="91440" bIns="45720">
            <a:spAutoFit/>
          </a:bodyPr>
          <a:lstStyle/>
          <a:p>
            <a:pPr algn="ctr"/>
            <a:r>
              <a:rPr lang="en-US" sz="5400" b="1" dirty="0" err="1" smtClean="0">
                <a:ln w="6600">
                  <a:solidFill>
                    <a:schemeClr val="accent2"/>
                  </a:solidFill>
                  <a:prstDash val="solid"/>
                </a:ln>
                <a:solidFill>
                  <a:srgbClr val="FF0000"/>
                </a:solidFill>
                <a:effectLst>
                  <a:outerShdw dist="38100" dir="2700000" algn="tl" rotWithShape="0">
                    <a:schemeClr val="accent2"/>
                  </a:outerShdw>
                </a:effectLst>
              </a:rPr>
              <a:t>Walrasian</a:t>
            </a:r>
            <a:r>
              <a:rPr lang="en-US" sz="5400" b="1" dirty="0" smtClean="0">
                <a:ln w="6600">
                  <a:solidFill>
                    <a:schemeClr val="accent2"/>
                  </a:solidFill>
                  <a:prstDash val="solid"/>
                </a:ln>
                <a:solidFill>
                  <a:srgbClr val="FF0000"/>
                </a:solidFill>
                <a:effectLst>
                  <a:outerShdw dist="38100" dir="2700000" algn="tl" rotWithShape="0">
                    <a:schemeClr val="accent2"/>
                  </a:outerShdw>
                </a:effectLst>
              </a:rPr>
              <a:t> </a:t>
            </a:r>
          </a:p>
          <a:p>
            <a:pPr algn="ctr"/>
            <a:r>
              <a:rPr lang="en-US" sz="5400" b="1" dirty="0" smtClean="0">
                <a:ln w="6600">
                  <a:solidFill>
                    <a:schemeClr val="accent2"/>
                  </a:solidFill>
                  <a:prstDash val="solid"/>
                </a:ln>
                <a:solidFill>
                  <a:srgbClr val="FF0000"/>
                </a:solidFill>
                <a:effectLst>
                  <a:outerShdw dist="38100" dir="2700000" algn="tl" rotWithShape="0">
                    <a:schemeClr val="accent2"/>
                  </a:outerShdw>
                </a:effectLst>
              </a:rPr>
              <a:t>Equilibrium</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64</a:t>
            </a:fld>
            <a:endParaRPr lang="en-US"/>
          </a:p>
        </p:txBody>
      </p:sp>
    </p:spTree>
    <p:extLst>
      <p:ext uri="{BB962C8B-B14F-4D97-AF65-F5344CB8AC3E}">
        <p14:creationId xmlns:p14="http://schemas.microsoft.com/office/powerpoint/2010/main" val="15599854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679" y="130509"/>
            <a:ext cx="10515600" cy="1325563"/>
          </a:xfrm>
        </p:spPr>
        <p:txBody>
          <a:bodyPr>
            <a:normAutofit/>
          </a:bodyPr>
          <a:lstStyle/>
          <a:p>
            <a:r>
              <a:rPr lang="en-US" sz="3200" dirty="0" smtClean="0"/>
              <a:t>Repeatedly increase price of items in contention by a constricted set</a:t>
            </a:r>
            <a:endParaRPr lang="en-US" sz="3200" dirty="0"/>
          </a:p>
        </p:txBody>
      </p:sp>
      <p:sp>
        <p:nvSpPr>
          <p:cNvPr id="3" name="Content Placeholder 2"/>
          <p:cNvSpPr>
            <a:spLocks noGrp="1"/>
          </p:cNvSpPr>
          <p:nvPr>
            <p:ph sz="half" idx="1"/>
          </p:nvPr>
        </p:nvSpPr>
        <p:spPr>
          <a:xfrm>
            <a:off x="387016" y="1795546"/>
            <a:ext cx="4714373" cy="4351338"/>
          </a:xfrm>
        </p:spPr>
        <p:txBody>
          <a:bodyPr>
            <a:normAutofit fontScale="92500"/>
          </a:bodyPr>
          <a:lstStyle/>
          <a:p>
            <a:r>
              <a:rPr lang="en-US" dirty="0" smtClean="0">
                <a:solidFill>
                  <a:srgbClr val="0070C0"/>
                </a:solidFill>
              </a:rPr>
              <a:t>Construct preferred seller graph</a:t>
            </a:r>
          </a:p>
          <a:p>
            <a:r>
              <a:rPr lang="en-US" dirty="0" smtClean="0">
                <a:solidFill>
                  <a:srgbClr val="0070C0"/>
                </a:solidFill>
              </a:rPr>
              <a:t>If perfect matching – done</a:t>
            </a:r>
          </a:p>
          <a:p>
            <a:r>
              <a:rPr lang="en-US" dirty="0" smtClean="0">
                <a:solidFill>
                  <a:srgbClr val="0070C0"/>
                </a:solidFill>
              </a:rPr>
              <a:t>Find constricted set of buyers S and items N(S)</a:t>
            </a:r>
          </a:p>
          <a:p>
            <a:r>
              <a:rPr lang="en-US" dirty="0" smtClean="0">
                <a:solidFill>
                  <a:srgbClr val="0070C0"/>
                </a:solidFill>
              </a:rPr>
              <a:t>Each seller in N(S) increases prices</a:t>
            </a:r>
          </a:p>
          <a:p>
            <a:r>
              <a:rPr lang="en-US" dirty="0" smtClean="0">
                <a:solidFill>
                  <a:srgbClr val="0070C0"/>
                </a:solidFill>
              </a:rPr>
              <a:t>Normalize so minimal price is zero</a:t>
            </a:r>
          </a:p>
          <a:p>
            <a:r>
              <a:rPr lang="en-US" dirty="0" smtClean="0">
                <a:solidFill>
                  <a:srgbClr val="0070C0"/>
                </a:solidFill>
              </a:rPr>
              <a:t>Repeat</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5168785" y="1289751"/>
            <a:ext cx="6835501" cy="5746350"/>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65</a:t>
            </a:fld>
            <a:endParaRPr lang="en-US"/>
          </a:p>
        </p:txBody>
      </p:sp>
    </p:spTree>
    <p:extLst>
      <p:ext uri="{BB962C8B-B14F-4D97-AF65-F5344CB8AC3E}">
        <p14:creationId xmlns:p14="http://schemas.microsoft.com/office/powerpoint/2010/main" val="3262035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must come to an end</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solidFill>
                  <a:srgbClr val="0070C0"/>
                </a:solidFill>
              </a:rPr>
              <a:t>Potential of a buyer is the maximal payoff she can get from any seller</a:t>
            </a:r>
          </a:p>
          <a:p>
            <a:r>
              <a:rPr lang="en-US" dirty="0" smtClean="0">
                <a:solidFill>
                  <a:srgbClr val="0070C0"/>
                </a:solidFill>
              </a:rPr>
              <a:t>Potential of a seller is the current price she is charging</a:t>
            </a:r>
          </a:p>
          <a:p>
            <a:r>
              <a:rPr lang="en-US" dirty="0" smtClean="0">
                <a:solidFill>
                  <a:srgbClr val="0070C0"/>
                </a:solidFill>
              </a:rPr>
              <a:t>Potential energy of the system is the sum of all potentials</a:t>
            </a:r>
          </a:p>
          <a:p>
            <a:r>
              <a:rPr lang="en-US" dirty="0" smtClean="0">
                <a:solidFill>
                  <a:srgbClr val="0070C0"/>
                </a:solidFill>
              </a:rPr>
              <a:t>All </a:t>
            </a:r>
            <a:r>
              <a:rPr lang="en-US" dirty="0">
                <a:solidFill>
                  <a:srgbClr val="0070C0"/>
                </a:solidFill>
              </a:rPr>
              <a:t>sellers start with potential 0, all buyers start with potential equal to their maximal valuation</a:t>
            </a:r>
          </a:p>
          <a:p>
            <a:endParaRPr lang="en-US" dirty="0" smtClean="0"/>
          </a:p>
          <a:p>
            <a:endParaRPr lang="en-US" dirty="0"/>
          </a:p>
        </p:txBody>
      </p:sp>
      <p:sp>
        <p:nvSpPr>
          <p:cNvPr id="4" name="Content Placeholder 3"/>
          <p:cNvSpPr>
            <a:spLocks noGrp="1"/>
          </p:cNvSpPr>
          <p:nvPr>
            <p:ph sz="half" idx="2"/>
          </p:nvPr>
        </p:nvSpPr>
        <p:spPr/>
        <p:txBody>
          <a:bodyPr>
            <a:normAutofit fontScale="85000" lnSpcReduction="10000"/>
          </a:bodyPr>
          <a:lstStyle/>
          <a:p>
            <a:r>
              <a:rPr lang="en-US" dirty="0" smtClean="0">
                <a:solidFill>
                  <a:srgbClr val="00B0F0"/>
                </a:solidFill>
              </a:rPr>
              <a:t>The lowest price is always zero, so the buyer potential is always at least zero, seller potential is also positive</a:t>
            </a:r>
          </a:p>
          <a:p>
            <a:r>
              <a:rPr lang="en-US" dirty="0" smtClean="0">
                <a:solidFill>
                  <a:srgbClr val="00B0F0"/>
                </a:solidFill>
              </a:rPr>
              <a:t>Subtracting a constant from all prices does not change system potential</a:t>
            </a:r>
          </a:p>
          <a:p>
            <a:r>
              <a:rPr lang="en-US" dirty="0" smtClean="0">
                <a:solidFill>
                  <a:srgbClr val="FF0000"/>
                </a:solidFill>
              </a:rPr>
              <a:t>When the sellers in N(S) increase their price, their potential goes up, their buyers goes down, but there are more buyers</a:t>
            </a:r>
          </a:p>
          <a:p>
            <a:r>
              <a:rPr lang="en-US" dirty="0" smtClean="0">
                <a:solidFill>
                  <a:srgbClr val="FF0000"/>
                </a:solidFill>
              </a:rPr>
              <a:t>Potential goes down by at least 1.</a:t>
            </a:r>
            <a:endParaRPr lang="en-US" dirty="0">
              <a:solidFill>
                <a:srgbClr val="FF0000"/>
              </a:solidFill>
            </a:endParaRPr>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66</a:t>
            </a:fld>
            <a:endParaRPr lang="en-US"/>
          </a:p>
        </p:txBody>
      </p:sp>
    </p:spTree>
    <p:extLst>
      <p:ext uri="{BB962C8B-B14F-4D97-AF65-F5344CB8AC3E}">
        <p14:creationId xmlns:p14="http://schemas.microsoft.com/office/powerpoint/2010/main" val="5190448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Augmenting paths</a:t>
            </a:r>
            <a:endParaRPr lang="en-US" dirty="0"/>
          </a:p>
        </p:txBody>
      </p:sp>
      <p:pic>
        <p:nvPicPr>
          <p:cNvPr id="5" name="Content Placeholder 4"/>
          <p:cNvPicPr>
            <a:picLocks noGrp="1" noChangeAspect="1"/>
          </p:cNvPicPr>
          <p:nvPr>
            <p:ph sz="half" idx="1"/>
          </p:nvPr>
        </p:nvPicPr>
        <p:blipFill>
          <a:blip r:embed="rId2"/>
          <a:stretch>
            <a:fillRect/>
          </a:stretch>
        </p:blipFill>
        <p:spPr>
          <a:xfrm>
            <a:off x="6658949" y="1861720"/>
            <a:ext cx="3851165" cy="4351338"/>
          </a:xfrm>
          <a:prstGeom prst="rect">
            <a:avLst/>
          </a:prstGeom>
        </p:spPr>
      </p:pic>
      <p:sp>
        <p:nvSpPr>
          <p:cNvPr id="6" name="TextBox 5"/>
          <p:cNvSpPr txBox="1"/>
          <p:nvPr/>
        </p:nvSpPr>
        <p:spPr>
          <a:xfrm>
            <a:off x="535406" y="1919037"/>
            <a:ext cx="5963492" cy="1938992"/>
          </a:xfrm>
          <a:prstGeom prst="rect">
            <a:avLst/>
          </a:prstGeom>
          <a:solidFill>
            <a:srgbClr val="FFFF00"/>
          </a:solidFill>
        </p:spPr>
        <p:txBody>
          <a:bodyPr wrap="none" rtlCol="0">
            <a:spAutoFit/>
          </a:bodyPr>
          <a:lstStyle/>
          <a:p>
            <a:r>
              <a:rPr lang="en-US" sz="2000" dirty="0" smtClean="0">
                <a:solidFill>
                  <a:srgbClr val="FF0000"/>
                </a:solidFill>
              </a:rPr>
              <a:t>Starting with unmatched buyer,</a:t>
            </a:r>
          </a:p>
          <a:p>
            <a:r>
              <a:rPr lang="en-US" sz="2000" dirty="0" smtClean="0">
                <a:solidFill>
                  <a:srgbClr val="FF0000"/>
                </a:solidFill>
              </a:rPr>
              <a:t>Do BFS, alternating unmatched edges with </a:t>
            </a:r>
          </a:p>
          <a:p>
            <a:r>
              <a:rPr lang="en-US" sz="2000" dirty="0" smtClean="0">
                <a:solidFill>
                  <a:srgbClr val="FF0000"/>
                </a:solidFill>
              </a:rPr>
              <a:t>currently matched edges.</a:t>
            </a:r>
          </a:p>
          <a:p>
            <a:r>
              <a:rPr lang="en-US" sz="2000" dirty="0" smtClean="0">
                <a:solidFill>
                  <a:srgbClr val="FF0000"/>
                </a:solidFill>
              </a:rPr>
              <a:t>If you wind up with an unmatched seller (D) </a:t>
            </a:r>
          </a:p>
          <a:p>
            <a:r>
              <a:rPr lang="en-US" sz="2000" dirty="0" smtClean="0">
                <a:solidFill>
                  <a:srgbClr val="FF0000"/>
                </a:solidFill>
              </a:rPr>
              <a:t>this is an augmenting path and increases size of </a:t>
            </a:r>
          </a:p>
          <a:p>
            <a:r>
              <a:rPr lang="en-US" sz="2000" dirty="0" smtClean="0">
                <a:solidFill>
                  <a:srgbClr val="FF0000"/>
                </a:solidFill>
              </a:rPr>
              <a:t>Matching</a:t>
            </a:r>
            <a:endParaRPr lang="en-US" sz="2000"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67</a:t>
            </a:fld>
            <a:endParaRPr lang="en-US"/>
          </a:p>
        </p:txBody>
      </p:sp>
    </p:spTree>
    <p:extLst>
      <p:ext uri="{BB962C8B-B14F-4D97-AF65-F5344CB8AC3E}">
        <p14:creationId xmlns:p14="http://schemas.microsoft.com/office/powerpoint/2010/main" val="6360182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05" y="76367"/>
            <a:ext cx="10515600" cy="1325563"/>
          </a:xfrm>
        </p:spPr>
        <p:txBody>
          <a:bodyPr/>
          <a:lstStyle/>
          <a:p>
            <a:r>
              <a:rPr lang="en-US" dirty="0" smtClean="0"/>
              <a:t>If no augmenting paths </a:t>
            </a:r>
            <a:endParaRPr lang="en-US" dirty="0"/>
          </a:p>
        </p:txBody>
      </p:sp>
      <p:sp>
        <p:nvSpPr>
          <p:cNvPr id="3" name="Content Placeholder 2"/>
          <p:cNvSpPr>
            <a:spLocks noGrp="1"/>
          </p:cNvSpPr>
          <p:nvPr>
            <p:ph sz="half" idx="1"/>
          </p:nvPr>
        </p:nvSpPr>
        <p:spPr>
          <a:xfrm>
            <a:off x="838200" y="1825625"/>
            <a:ext cx="3751847" cy="4351338"/>
          </a:xfrm>
        </p:spPr>
        <p:txBody>
          <a:bodyPr/>
          <a:lstStyle/>
          <a:p>
            <a:r>
              <a:rPr lang="en-US" dirty="0" smtClean="0"/>
              <a:t>The buyers in this tree are a constricted set S. </a:t>
            </a:r>
          </a:p>
          <a:p>
            <a:r>
              <a:rPr lang="en-US" dirty="0" smtClean="0"/>
              <a:t>There is one more buyer than there are sellers</a:t>
            </a:r>
          </a:p>
          <a:p>
            <a:r>
              <a:rPr lang="en-US" dirty="0" smtClean="0"/>
              <a:t>Use the associated sellers N(S) and increase their prices.</a:t>
            </a:r>
            <a:endParaRPr lang="en-US" dirty="0"/>
          </a:p>
        </p:txBody>
      </p:sp>
      <p:pic>
        <p:nvPicPr>
          <p:cNvPr id="5" name="Picture 4"/>
          <p:cNvPicPr>
            <a:picLocks noChangeAspect="1"/>
          </p:cNvPicPr>
          <p:nvPr/>
        </p:nvPicPr>
        <p:blipFill>
          <a:blip r:embed="rId2"/>
          <a:stretch>
            <a:fillRect/>
          </a:stretch>
        </p:blipFill>
        <p:spPr>
          <a:xfrm>
            <a:off x="4840903" y="1027774"/>
            <a:ext cx="7190476" cy="5247619"/>
          </a:xfrm>
          <a:prstGeom prst="rect">
            <a:avLst/>
          </a:prstGeom>
        </p:spPr>
      </p:pic>
      <p:sp>
        <p:nvSpPr>
          <p:cNvPr id="6" name="Rectangle 5"/>
          <p:cNvSpPr/>
          <p:nvPr/>
        </p:nvSpPr>
        <p:spPr>
          <a:xfrm>
            <a:off x="8773249" y="942102"/>
            <a:ext cx="2055371"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Buyer</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p:cNvSpPr/>
          <p:nvPr/>
        </p:nvSpPr>
        <p:spPr>
          <a:xfrm>
            <a:off x="9520148" y="1761712"/>
            <a:ext cx="1880643" cy="707886"/>
          </a:xfrm>
          <a:prstGeom prst="rect">
            <a:avLst/>
          </a:prstGeom>
          <a:noFill/>
        </p:spPr>
        <p:txBody>
          <a:bodyPr wrap="none" lIns="91440" tIns="45720" rIns="91440" bIns="45720">
            <a:spAutoFit/>
          </a:bodyPr>
          <a:lstStyle/>
          <a:p>
            <a:pPr algn="ctr"/>
            <a:r>
              <a:rPr lang="en-US" sz="4000" dirty="0" smtClean="0">
                <a:ln w="0"/>
                <a:solidFill>
                  <a:schemeClr val="accent1"/>
                </a:solidFill>
                <a:effectLst>
                  <a:outerShdw blurRad="38100" dist="25400" dir="5400000" algn="ctr" rotWithShape="0">
                    <a:srgbClr val="6E747A">
                      <a:alpha val="43000"/>
                    </a:srgbClr>
                  </a:outerShdw>
                </a:effectLst>
              </a:rPr>
              <a:t>Sellers</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8" name="Slide Number Placeholder 7"/>
          <p:cNvSpPr>
            <a:spLocks noGrp="1"/>
          </p:cNvSpPr>
          <p:nvPr>
            <p:ph type="sldNum" sz="quarter" idx="12"/>
          </p:nvPr>
        </p:nvSpPr>
        <p:spPr/>
        <p:txBody>
          <a:bodyPr/>
          <a:lstStyle/>
          <a:p>
            <a:fld id="{172BB277-5B63-44FF-8B55-E9F47E215084}" type="slidenum">
              <a:rPr lang="en-US" smtClean="0"/>
              <a:t>68</a:t>
            </a:fld>
            <a:endParaRPr lang="en-US"/>
          </a:p>
        </p:txBody>
      </p:sp>
    </p:spTree>
    <p:extLst>
      <p:ext uri="{BB962C8B-B14F-4D97-AF65-F5344CB8AC3E}">
        <p14:creationId xmlns:p14="http://schemas.microsoft.com/office/powerpoint/2010/main" val="17349357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Walrasian</a:t>
            </a:r>
            <a:r>
              <a:rPr lang="en-US" dirty="0" smtClean="0"/>
              <a:t> </a:t>
            </a:r>
            <a:r>
              <a:rPr lang="en-US" dirty="0" err="1" smtClean="0"/>
              <a:t>Equlibria</a:t>
            </a:r>
            <a:r>
              <a:rPr lang="en-US" dirty="0" smtClean="0"/>
              <a:t> exist in more general settings</a:t>
            </a:r>
            <a:endParaRPr lang="en-US" dirty="0"/>
          </a:p>
        </p:txBody>
      </p:sp>
      <p:sp>
        <p:nvSpPr>
          <p:cNvPr id="3" name="Content Placeholder 2"/>
          <p:cNvSpPr>
            <a:spLocks noGrp="1"/>
          </p:cNvSpPr>
          <p:nvPr>
            <p:ph sz="half" idx="1"/>
          </p:nvPr>
        </p:nvSpPr>
        <p:spPr/>
        <p:txBody>
          <a:bodyPr/>
          <a:lstStyle/>
          <a:p>
            <a:r>
              <a:rPr lang="en-US" dirty="0" smtClean="0"/>
              <a:t>Generally, when things are substitutes</a:t>
            </a:r>
          </a:p>
          <a:p>
            <a:r>
              <a:rPr lang="en-US" dirty="0" smtClean="0"/>
              <a:t>There are many generalizations (going to Rome after </a:t>
            </a:r>
            <a:r>
              <a:rPr lang="en-US" dirty="0" err="1" smtClean="0"/>
              <a:t>Erice</a:t>
            </a:r>
            <a:r>
              <a:rPr lang="en-US" dirty="0" smtClean="0"/>
              <a:t> to talk to Stefano </a:t>
            </a:r>
            <a:r>
              <a:rPr lang="en-US" dirty="0" err="1" smtClean="0"/>
              <a:t>Leonardi</a:t>
            </a:r>
            <a:r>
              <a:rPr lang="en-US" dirty="0" smtClean="0"/>
              <a:t> and Michal Feldman about extensions).</a:t>
            </a:r>
            <a:endParaRPr lang="en-US" dirty="0"/>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69</a:t>
            </a:fld>
            <a:endParaRPr lang="en-US"/>
          </a:p>
        </p:txBody>
      </p:sp>
    </p:spTree>
    <p:extLst>
      <p:ext uri="{BB962C8B-B14F-4D97-AF65-F5344CB8AC3E}">
        <p14:creationId xmlns:p14="http://schemas.microsoft.com/office/powerpoint/2010/main" val="344240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 of an Epidemic</a:t>
            </a:r>
            <a:endParaRPr lang="en-US"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43650" y="1939389"/>
            <a:ext cx="6364287" cy="4114800"/>
          </a:xfrm>
          <a:noFill/>
        </p:spPr>
      </p:pic>
      <p:sp>
        <p:nvSpPr>
          <p:cNvPr id="6" name="TextBox 5"/>
          <p:cNvSpPr txBox="1"/>
          <p:nvPr/>
        </p:nvSpPr>
        <p:spPr>
          <a:xfrm>
            <a:off x="9697792" y="2865549"/>
            <a:ext cx="2036135" cy="646331"/>
          </a:xfrm>
          <a:prstGeom prst="rect">
            <a:avLst/>
          </a:prstGeom>
          <a:solidFill>
            <a:srgbClr val="FFFF00"/>
          </a:solidFill>
        </p:spPr>
        <p:txBody>
          <a:bodyPr wrap="none" rtlCol="0">
            <a:spAutoFit/>
          </a:bodyPr>
          <a:lstStyle/>
          <a:p>
            <a:r>
              <a:rPr lang="en-US" dirty="0" smtClean="0"/>
              <a:t>Cascading Effect</a:t>
            </a:r>
          </a:p>
          <a:p>
            <a:r>
              <a:rPr lang="en-US" dirty="0" smtClean="0"/>
              <a:t>Viral Marketing?</a:t>
            </a:r>
            <a:endParaRPr lang="en-US" dirty="0"/>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7</a:t>
            </a:fld>
            <a:endParaRPr lang="en-US"/>
          </a:p>
        </p:txBody>
      </p:sp>
    </p:spTree>
    <p:extLst>
      <p:ext uri="{BB962C8B-B14F-4D97-AF65-F5344CB8AC3E}">
        <p14:creationId xmlns:p14="http://schemas.microsoft.com/office/powerpoint/2010/main" val="35171699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311" y="290890"/>
            <a:ext cx="3914274" cy="3890084"/>
          </a:xfrm>
        </p:spPr>
        <p:txBody>
          <a:bodyPr>
            <a:normAutofit/>
          </a:bodyPr>
          <a:lstStyle/>
          <a:p>
            <a:r>
              <a:rPr lang="en-US" sz="4000" dirty="0" smtClean="0">
                <a:solidFill>
                  <a:srgbClr val="0070C0"/>
                </a:solidFill>
              </a:rPr>
              <a:t>VCG for Matching Markets</a:t>
            </a:r>
            <a:br>
              <a:rPr lang="en-US" sz="4000" dirty="0" smtClean="0">
                <a:solidFill>
                  <a:srgbClr val="0070C0"/>
                </a:solidFill>
              </a:rPr>
            </a:br>
            <a:r>
              <a:rPr lang="en-US" sz="4000" dirty="0" smtClean="0">
                <a:solidFill>
                  <a:srgbClr val="0070C0"/>
                </a:solidFill>
              </a:rPr>
              <a:t>(In the context of ad slots)</a:t>
            </a:r>
            <a:endParaRPr lang="en-US" sz="4000" dirty="0">
              <a:solidFill>
                <a:srgbClr val="0070C0"/>
              </a:solidFill>
            </a:endParaRPr>
          </a:p>
        </p:txBody>
      </p:sp>
      <p:pic>
        <p:nvPicPr>
          <p:cNvPr id="5" name="Picture 4"/>
          <p:cNvPicPr>
            <a:picLocks noChangeAspect="1"/>
          </p:cNvPicPr>
          <p:nvPr/>
        </p:nvPicPr>
        <p:blipFill>
          <a:blip r:embed="rId2"/>
          <a:stretch>
            <a:fillRect/>
          </a:stretch>
        </p:blipFill>
        <p:spPr>
          <a:xfrm>
            <a:off x="5681029" y="597695"/>
            <a:ext cx="5895238" cy="6047619"/>
          </a:xfrm>
          <a:prstGeom prst="rect">
            <a:avLst/>
          </a:prstGeom>
        </p:spPr>
      </p:pic>
      <p:sp>
        <p:nvSpPr>
          <p:cNvPr id="6" name="TextBox 5"/>
          <p:cNvSpPr txBox="1"/>
          <p:nvPr/>
        </p:nvSpPr>
        <p:spPr>
          <a:xfrm>
            <a:off x="583532" y="4307305"/>
            <a:ext cx="4370107" cy="1323439"/>
          </a:xfrm>
          <a:prstGeom prst="rect">
            <a:avLst/>
          </a:prstGeom>
          <a:solidFill>
            <a:srgbClr val="FFFF00"/>
          </a:solidFill>
        </p:spPr>
        <p:txBody>
          <a:bodyPr wrap="none" rtlCol="0">
            <a:spAutoFit/>
          </a:bodyPr>
          <a:lstStyle/>
          <a:p>
            <a:r>
              <a:rPr lang="en-US" sz="2000" dirty="0" smtClean="0">
                <a:solidFill>
                  <a:srgbClr val="FF0000"/>
                </a:solidFill>
              </a:rPr>
              <a:t>VCG prices are the minimal</a:t>
            </a:r>
          </a:p>
          <a:p>
            <a:r>
              <a:rPr lang="en-US" sz="2000" dirty="0" err="1" smtClean="0">
                <a:solidFill>
                  <a:srgbClr val="FF0000"/>
                </a:solidFill>
              </a:rPr>
              <a:t>Walrasian</a:t>
            </a:r>
            <a:r>
              <a:rPr lang="en-US" sz="2000" dirty="0" smtClean="0">
                <a:solidFill>
                  <a:srgbClr val="FF0000"/>
                </a:solidFill>
              </a:rPr>
              <a:t> prices, and are dominant</a:t>
            </a:r>
          </a:p>
          <a:p>
            <a:r>
              <a:rPr lang="en-US" sz="2000" dirty="0" smtClean="0">
                <a:solidFill>
                  <a:srgbClr val="FF0000"/>
                </a:solidFill>
              </a:rPr>
              <a:t>strategy incentive compatible for </a:t>
            </a:r>
          </a:p>
          <a:p>
            <a:r>
              <a:rPr lang="en-US" sz="2000" dirty="0" smtClean="0">
                <a:solidFill>
                  <a:srgbClr val="FF0000"/>
                </a:solidFill>
              </a:rPr>
              <a:t>the buyers</a:t>
            </a:r>
            <a:endParaRPr lang="en-US" sz="2000"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70</a:t>
            </a:fld>
            <a:endParaRPr lang="en-US"/>
          </a:p>
        </p:txBody>
      </p:sp>
    </p:spTree>
    <p:extLst>
      <p:ext uri="{BB962C8B-B14F-4D97-AF65-F5344CB8AC3E}">
        <p14:creationId xmlns:p14="http://schemas.microsoft.com/office/powerpoint/2010/main" val="34339284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Markets with Intermediaries</a:t>
            </a:r>
            <a:endParaRPr lang="en-US" dirty="0"/>
          </a:p>
        </p:txBody>
      </p:sp>
      <p:sp>
        <p:nvSpPr>
          <p:cNvPr id="3" name="Content Placeholder 2"/>
          <p:cNvSpPr>
            <a:spLocks noGrp="1"/>
          </p:cNvSpPr>
          <p:nvPr>
            <p:ph sz="half" idx="1"/>
          </p:nvPr>
        </p:nvSpPr>
        <p:spPr>
          <a:xfrm>
            <a:off x="838200" y="1825625"/>
            <a:ext cx="3865327" cy="4351338"/>
          </a:xfrm>
        </p:spPr>
        <p:txBody>
          <a:bodyPr/>
          <a:lstStyle/>
          <a:p>
            <a:r>
              <a:rPr lang="en-US" dirty="0" smtClean="0"/>
              <a:t>Suppliers S </a:t>
            </a:r>
          </a:p>
          <a:p>
            <a:r>
              <a:rPr lang="en-US" dirty="0" smtClean="0"/>
              <a:t>Buyers B</a:t>
            </a:r>
          </a:p>
          <a:p>
            <a:r>
              <a:rPr lang="en-US" dirty="0" smtClean="0"/>
              <a:t>Intermediaries T</a:t>
            </a:r>
          </a:p>
          <a:p>
            <a:r>
              <a:rPr lang="en-US" dirty="0" smtClean="0"/>
              <a:t>Geographic restrictions on who can approach what intermediary</a:t>
            </a:r>
          </a:p>
        </p:txBody>
      </p:sp>
      <p:pic>
        <p:nvPicPr>
          <p:cNvPr id="5" name="Picture 4"/>
          <p:cNvPicPr>
            <a:picLocks noChangeAspect="1"/>
          </p:cNvPicPr>
          <p:nvPr/>
        </p:nvPicPr>
        <p:blipFill>
          <a:blip r:embed="rId2"/>
          <a:stretch>
            <a:fillRect/>
          </a:stretch>
        </p:blipFill>
        <p:spPr>
          <a:xfrm>
            <a:off x="4703527" y="1567960"/>
            <a:ext cx="6923809" cy="4866667"/>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71</a:t>
            </a:fld>
            <a:endParaRPr lang="en-US"/>
          </a:p>
        </p:txBody>
      </p:sp>
    </p:spTree>
    <p:extLst>
      <p:ext uri="{BB962C8B-B14F-4D97-AF65-F5344CB8AC3E}">
        <p14:creationId xmlns:p14="http://schemas.microsoft.com/office/powerpoint/2010/main" val="18648708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Markets with Intermediaries</a:t>
            </a:r>
            <a:endParaRPr lang="en-US" dirty="0"/>
          </a:p>
        </p:txBody>
      </p:sp>
      <p:sp>
        <p:nvSpPr>
          <p:cNvPr id="3" name="Content Placeholder 2"/>
          <p:cNvSpPr>
            <a:spLocks noGrp="1"/>
          </p:cNvSpPr>
          <p:nvPr>
            <p:ph sz="half" idx="1"/>
          </p:nvPr>
        </p:nvSpPr>
        <p:spPr/>
        <p:txBody>
          <a:bodyPr>
            <a:normAutofit fontScale="92500"/>
          </a:bodyPr>
          <a:lstStyle/>
          <a:p>
            <a:r>
              <a:rPr lang="en-US" dirty="0" smtClean="0"/>
              <a:t>Sellers have inherent value (assume zero throughout)</a:t>
            </a:r>
          </a:p>
          <a:p>
            <a:r>
              <a:rPr lang="en-US" dirty="0" smtClean="0"/>
              <a:t>Buyers have inherent value</a:t>
            </a:r>
          </a:p>
          <a:p>
            <a:r>
              <a:rPr lang="en-US" dirty="0" smtClean="0"/>
              <a:t>Sellers will always sell to trader who offers higher price</a:t>
            </a:r>
          </a:p>
          <a:p>
            <a:r>
              <a:rPr lang="en-US" dirty="0" smtClean="0"/>
              <a:t>Buyers will always buy from trader who offers lower price</a:t>
            </a:r>
          </a:p>
          <a:p>
            <a:r>
              <a:rPr lang="en-US" dirty="0" smtClean="0"/>
              <a:t>Seeking Nash </a:t>
            </a:r>
            <a:r>
              <a:rPr lang="en-US" dirty="0" err="1" smtClean="0"/>
              <a:t>Equlibria</a:t>
            </a:r>
            <a:r>
              <a:rPr lang="en-US" dirty="0" smtClean="0"/>
              <a:t> amongst traders</a:t>
            </a:r>
            <a:endParaRPr lang="en-US" dirty="0"/>
          </a:p>
        </p:txBody>
      </p:sp>
      <p:pic>
        <p:nvPicPr>
          <p:cNvPr id="5" name="Picture 4"/>
          <p:cNvPicPr>
            <a:picLocks noChangeAspect="1"/>
          </p:cNvPicPr>
          <p:nvPr/>
        </p:nvPicPr>
        <p:blipFill>
          <a:blip r:embed="rId2"/>
          <a:stretch>
            <a:fillRect/>
          </a:stretch>
        </p:blipFill>
        <p:spPr>
          <a:xfrm>
            <a:off x="6360444" y="2102471"/>
            <a:ext cx="4993355" cy="4058580"/>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72</a:t>
            </a:fld>
            <a:endParaRPr lang="en-US"/>
          </a:p>
        </p:txBody>
      </p:sp>
    </p:spTree>
    <p:extLst>
      <p:ext uri="{BB962C8B-B14F-4D97-AF65-F5344CB8AC3E}">
        <p14:creationId xmlns:p14="http://schemas.microsoft.com/office/powerpoint/2010/main" val="13632578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Nash </a:t>
            </a:r>
            <a:r>
              <a:rPr lang="en-US" dirty="0" err="1" smtClean="0"/>
              <a:t>Equlibria</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Too much to discuss in detail here</a:t>
            </a:r>
          </a:p>
          <a:p>
            <a:r>
              <a:rPr lang="en-US" dirty="0" smtClean="0"/>
              <a:t>Every agent (trader in our context) sets prices to maximize her own profit subject to the prices set by the others</a:t>
            </a:r>
          </a:p>
          <a:p>
            <a:r>
              <a:rPr lang="en-US" dirty="0" smtClean="0"/>
              <a:t>We consider only pure Nash </a:t>
            </a:r>
            <a:r>
              <a:rPr lang="en-US" dirty="0" err="1" smtClean="0"/>
              <a:t>Equlibria</a:t>
            </a:r>
            <a:r>
              <a:rPr lang="en-US" dirty="0" smtClean="0"/>
              <a:t> (not randomized strategies)</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Dominant Strategy: It is always in the interest of the agent to do something irrespective of what the other’s do. Dominant strategy equilibria is a special case of Nash Equilibria</a:t>
            </a:r>
          </a:p>
          <a:p>
            <a:r>
              <a:rPr lang="en-US" dirty="0" smtClean="0">
                <a:solidFill>
                  <a:srgbClr val="FF0000"/>
                </a:solidFill>
              </a:rPr>
              <a:t>It is not necessarily in the best interest of the buyer and sellers to reveal their true values</a:t>
            </a:r>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73</a:t>
            </a:fld>
            <a:endParaRPr lang="en-US"/>
          </a:p>
        </p:txBody>
      </p:sp>
    </p:spTree>
    <p:extLst>
      <p:ext uri="{BB962C8B-B14F-4D97-AF65-F5344CB8AC3E}">
        <p14:creationId xmlns:p14="http://schemas.microsoft.com/office/powerpoint/2010/main" val="20824891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Pricing: Not Nash equilibria</a:t>
            </a:r>
            <a:endParaRPr lang="en-US" dirty="0"/>
          </a:p>
        </p:txBody>
      </p:sp>
      <p:pic>
        <p:nvPicPr>
          <p:cNvPr id="5" name="Picture 4"/>
          <p:cNvPicPr>
            <a:picLocks noChangeAspect="1"/>
          </p:cNvPicPr>
          <p:nvPr/>
        </p:nvPicPr>
        <p:blipFill>
          <a:blip r:embed="rId2"/>
          <a:stretch>
            <a:fillRect/>
          </a:stretch>
        </p:blipFill>
        <p:spPr>
          <a:xfrm>
            <a:off x="334552" y="1729287"/>
            <a:ext cx="7195622" cy="3212180"/>
          </a:xfrm>
          <a:prstGeom prst="rect">
            <a:avLst/>
          </a:prstGeom>
        </p:spPr>
      </p:pic>
      <p:pic>
        <p:nvPicPr>
          <p:cNvPr id="6" name="Picture 5"/>
          <p:cNvPicPr>
            <a:picLocks noChangeAspect="1"/>
          </p:cNvPicPr>
          <p:nvPr/>
        </p:nvPicPr>
        <p:blipFill>
          <a:blip r:embed="rId3"/>
          <a:stretch>
            <a:fillRect/>
          </a:stretch>
        </p:blipFill>
        <p:spPr>
          <a:xfrm>
            <a:off x="7886700" y="1729287"/>
            <a:ext cx="4080172" cy="3289376"/>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74</a:t>
            </a:fld>
            <a:endParaRPr lang="en-US"/>
          </a:p>
        </p:txBody>
      </p:sp>
    </p:spTree>
    <p:extLst>
      <p:ext uri="{BB962C8B-B14F-4D97-AF65-F5344CB8AC3E}">
        <p14:creationId xmlns:p14="http://schemas.microsoft.com/office/powerpoint/2010/main" val="4064328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Monopoly and Perfect Competition</a:t>
            </a:r>
            <a:endParaRPr lang="en-US" dirty="0"/>
          </a:p>
        </p:txBody>
      </p:sp>
      <p:pic>
        <p:nvPicPr>
          <p:cNvPr id="5" name="Picture 4"/>
          <p:cNvPicPr>
            <a:picLocks noChangeAspect="1"/>
          </p:cNvPicPr>
          <p:nvPr/>
        </p:nvPicPr>
        <p:blipFill>
          <a:blip r:embed="rId2"/>
          <a:stretch>
            <a:fillRect/>
          </a:stretch>
        </p:blipFill>
        <p:spPr>
          <a:xfrm>
            <a:off x="5698851" y="3199107"/>
            <a:ext cx="6304762" cy="3371429"/>
          </a:xfrm>
          <a:prstGeom prst="rect">
            <a:avLst/>
          </a:prstGeom>
        </p:spPr>
      </p:pic>
      <p:pic>
        <p:nvPicPr>
          <p:cNvPr id="6" name="Picture 5"/>
          <p:cNvPicPr>
            <a:picLocks noChangeAspect="1"/>
          </p:cNvPicPr>
          <p:nvPr/>
        </p:nvPicPr>
        <p:blipFill>
          <a:blip r:embed="rId3"/>
          <a:stretch>
            <a:fillRect/>
          </a:stretch>
        </p:blipFill>
        <p:spPr>
          <a:xfrm>
            <a:off x="369353" y="1490622"/>
            <a:ext cx="6171429" cy="2038095"/>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75</a:t>
            </a:fld>
            <a:endParaRPr lang="en-US"/>
          </a:p>
        </p:txBody>
      </p:sp>
    </p:spTree>
    <p:extLst>
      <p:ext uri="{BB962C8B-B14F-4D97-AF65-F5344CB8AC3E}">
        <p14:creationId xmlns:p14="http://schemas.microsoft.com/office/powerpoint/2010/main" val="32041598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Equilibria</a:t>
            </a:r>
            <a:endParaRPr lang="en-US" dirty="0"/>
          </a:p>
        </p:txBody>
      </p:sp>
      <p:pic>
        <p:nvPicPr>
          <p:cNvPr id="5" name="Picture 4"/>
          <p:cNvPicPr>
            <a:picLocks noChangeAspect="1"/>
          </p:cNvPicPr>
          <p:nvPr/>
        </p:nvPicPr>
        <p:blipFill>
          <a:blip r:embed="rId2"/>
          <a:stretch>
            <a:fillRect/>
          </a:stretch>
        </p:blipFill>
        <p:spPr>
          <a:xfrm>
            <a:off x="1093416" y="1610713"/>
            <a:ext cx="4771429" cy="3780952"/>
          </a:xfrm>
          <a:prstGeom prst="rect">
            <a:avLst/>
          </a:prstGeom>
        </p:spPr>
      </p:pic>
      <p:pic>
        <p:nvPicPr>
          <p:cNvPr id="6" name="Picture 5"/>
          <p:cNvPicPr>
            <a:picLocks noChangeAspect="1"/>
          </p:cNvPicPr>
          <p:nvPr/>
        </p:nvPicPr>
        <p:blipFill>
          <a:blip r:embed="rId3"/>
          <a:stretch>
            <a:fillRect/>
          </a:stretch>
        </p:blipFill>
        <p:spPr>
          <a:xfrm>
            <a:off x="6733648" y="1591665"/>
            <a:ext cx="3609524" cy="3819048"/>
          </a:xfrm>
          <a:prstGeom prst="rect">
            <a:avLst/>
          </a:prstGeom>
        </p:spPr>
      </p:pic>
      <p:sp>
        <p:nvSpPr>
          <p:cNvPr id="7" name="TextBox 6"/>
          <p:cNvSpPr txBox="1"/>
          <p:nvPr/>
        </p:nvSpPr>
        <p:spPr>
          <a:xfrm>
            <a:off x="6733648" y="5606716"/>
            <a:ext cx="4310795" cy="830997"/>
          </a:xfrm>
          <a:prstGeom prst="rect">
            <a:avLst/>
          </a:prstGeom>
          <a:solidFill>
            <a:srgbClr val="FFFF00"/>
          </a:solidFill>
        </p:spPr>
        <p:txBody>
          <a:bodyPr wrap="none" rtlCol="0">
            <a:spAutoFit/>
          </a:bodyPr>
          <a:lstStyle/>
          <a:p>
            <a:r>
              <a:rPr lang="en-US" sz="2400" dirty="0" smtClean="0">
                <a:solidFill>
                  <a:srgbClr val="FF0000"/>
                </a:solidFill>
              </a:rPr>
              <a:t>Implicit Perfect Competition</a:t>
            </a:r>
          </a:p>
          <a:p>
            <a:r>
              <a:rPr lang="en-US" sz="2400" dirty="0" smtClean="0">
                <a:solidFill>
                  <a:srgbClr val="FF0000"/>
                </a:solidFill>
              </a:rPr>
              <a:t>No trader makes any profit</a:t>
            </a:r>
            <a:endParaRPr lang="en-US" sz="2400"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76</a:t>
            </a:fld>
            <a:endParaRPr lang="en-US"/>
          </a:p>
        </p:txBody>
      </p:sp>
    </p:spTree>
    <p:extLst>
      <p:ext uri="{BB962C8B-B14F-4D97-AF65-F5344CB8AC3E}">
        <p14:creationId xmlns:p14="http://schemas.microsoft.com/office/powerpoint/2010/main" val="12898718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105" y="359109"/>
            <a:ext cx="10515600" cy="1325563"/>
          </a:xfrm>
        </p:spPr>
        <p:txBody>
          <a:bodyPr/>
          <a:lstStyle/>
          <a:p>
            <a:r>
              <a:rPr lang="en-US" dirty="0" smtClean="0"/>
              <a:t>Is there an Equilibria where a trader makes a profit? </a:t>
            </a:r>
            <a:endParaRPr lang="en-US" dirty="0"/>
          </a:p>
        </p:txBody>
      </p:sp>
      <p:pic>
        <p:nvPicPr>
          <p:cNvPr id="5" name="Content Placeholder 4"/>
          <p:cNvPicPr>
            <a:picLocks noGrp="1" noChangeAspect="1"/>
          </p:cNvPicPr>
          <p:nvPr>
            <p:ph sz="half" idx="1"/>
          </p:nvPr>
        </p:nvPicPr>
        <p:blipFill>
          <a:blip r:embed="rId2"/>
          <a:stretch>
            <a:fillRect/>
          </a:stretch>
        </p:blipFill>
        <p:spPr>
          <a:xfrm>
            <a:off x="891062" y="3810418"/>
            <a:ext cx="10156874" cy="2530225"/>
          </a:xfrm>
          <a:prstGeom prst="rect">
            <a:avLst/>
          </a:prstGeom>
        </p:spPr>
      </p:pic>
      <p:sp>
        <p:nvSpPr>
          <p:cNvPr id="6" name="TextBox 5"/>
          <p:cNvSpPr txBox="1"/>
          <p:nvPr/>
        </p:nvSpPr>
        <p:spPr>
          <a:xfrm>
            <a:off x="1233237" y="2201779"/>
            <a:ext cx="9126216" cy="707886"/>
          </a:xfrm>
          <a:prstGeom prst="rect">
            <a:avLst/>
          </a:prstGeom>
          <a:solidFill>
            <a:srgbClr val="FFFF00"/>
          </a:solidFill>
        </p:spPr>
        <p:txBody>
          <a:bodyPr wrap="none" rtlCol="0">
            <a:spAutoFit/>
          </a:bodyPr>
          <a:lstStyle/>
          <a:p>
            <a:r>
              <a:rPr lang="en-US" sz="2000" dirty="0" smtClean="0">
                <a:solidFill>
                  <a:srgbClr val="FF0000"/>
                </a:solidFill>
              </a:rPr>
              <a:t>In the bottom equilibria it must be that x=y=0, nothing else is in equilibria</a:t>
            </a:r>
          </a:p>
          <a:p>
            <a:r>
              <a:rPr lang="en-US" sz="2000" dirty="0" smtClean="0">
                <a:solidFill>
                  <a:srgbClr val="FF0000"/>
                </a:solidFill>
              </a:rPr>
              <a:t>This is despite the fact that both traders have a monopoly on their sellers</a:t>
            </a:r>
            <a:endParaRPr lang="en-US" sz="2000" dirty="0">
              <a:solidFill>
                <a:srgbClr val="FF0000"/>
              </a:solidFill>
            </a:endParaRPr>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77</a:t>
            </a:fld>
            <a:endParaRPr lang="en-US"/>
          </a:p>
        </p:txBody>
      </p:sp>
    </p:spTree>
    <p:extLst>
      <p:ext uri="{BB962C8B-B14F-4D97-AF65-F5344CB8AC3E}">
        <p14:creationId xmlns:p14="http://schemas.microsoft.com/office/powerpoint/2010/main" val="7751659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Welfare, Trader profits,  and Equilibria</a:t>
            </a:r>
            <a:endParaRPr lang="en-US" dirty="0"/>
          </a:p>
        </p:txBody>
      </p:sp>
      <p:sp>
        <p:nvSpPr>
          <p:cNvPr id="3" name="Content Placeholder 2"/>
          <p:cNvSpPr>
            <a:spLocks noGrp="1"/>
          </p:cNvSpPr>
          <p:nvPr>
            <p:ph sz="half" idx="1"/>
          </p:nvPr>
        </p:nvSpPr>
        <p:spPr/>
        <p:txBody>
          <a:bodyPr/>
          <a:lstStyle/>
          <a:p>
            <a:r>
              <a:rPr lang="en-US" dirty="0" err="1" smtClean="0">
                <a:solidFill>
                  <a:srgbClr val="002060"/>
                </a:solidFill>
              </a:rPr>
              <a:t>Blume</a:t>
            </a:r>
            <a:r>
              <a:rPr lang="en-US" dirty="0" smtClean="0">
                <a:solidFill>
                  <a:srgbClr val="002060"/>
                </a:solidFill>
              </a:rPr>
              <a:t>, Easley, Kleinberg and </a:t>
            </a:r>
            <a:r>
              <a:rPr lang="en-US" dirty="0" err="1" smtClean="0">
                <a:solidFill>
                  <a:srgbClr val="002060"/>
                </a:solidFill>
              </a:rPr>
              <a:t>Tardos</a:t>
            </a:r>
            <a:r>
              <a:rPr lang="en-US" dirty="0" smtClean="0">
                <a:solidFill>
                  <a:srgbClr val="002060"/>
                </a:solidFill>
              </a:rPr>
              <a:t>: Trading Networks with Price setting agents, 2007</a:t>
            </a:r>
            <a:r>
              <a:rPr lang="en-US" dirty="0" smtClean="0"/>
              <a:t>:</a:t>
            </a:r>
          </a:p>
          <a:p>
            <a:pPr lvl="1"/>
            <a:r>
              <a:rPr lang="en-US" dirty="0" smtClean="0">
                <a:solidFill>
                  <a:srgbClr val="00B0F0"/>
                </a:solidFill>
              </a:rPr>
              <a:t>In every trading network there is an equilibria (pure)</a:t>
            </a:r>
          </a:p>
          <a:p>
            <a:pPr lvl="1"/>
            <a:r>
              <a:rPr lang="en-US" dirty="0" smtClean="0">
                <a:solidFill>
                  <a:srgbClr val="00B0F0"/>
                </a:solidFill>
              </a:rPr>
              <a:t>Every equilibria achieves a flow of goods that gives the social optimum</a:t>
            </a:r>
            <a:endParaRPr lang="en-US" dirty="0">
              <a:solidFill>
                <a:srgbClr val="FF0000"/>
              </a:solidFill>
            </a:endParaRPr>
          </a:p>
        </p:txBody>
      </p:sp>
      <p:sp>
        <p:nvSpPr>
          <p:cNvPr id="4" name="Content Placeholder 3"/>
          <p:cNvSpPr>
            <a:spLocks noGrp="1"/>
          </p:cNvSpPr>
          <p:nvPr>
            <p:ph sz="half" idx="2"/>
          </p:nvPr>
        </p:nvSpPr>
        <p:spPr/>
        <p:txBody>
          <a:bodyPr/>
          <a:lstStyle/>
          <a:p>
            <a:pPr lvl="1"/>
            <a:r>
              <a:rPr lang="en-US" dirty="0" smtClean="0">
                <a:solidFill>
                  <a:srgbClr val="00B0F0"/>
                </a:solidFill>
              </a:rPr>
              <a:t>Trader T makes a profit in some equilibria </a:t>
            </a:r>
            <a:r>
              <a:rPr lang="en-US" dirty="0" err="1" smtClean="0">
                <a:solidFill>
                  <a:srgbClr val="00B0F0"/>
                </a:solidFill>
              </a:rPr>
              <a:t>iff</a:t>
            </a:r>
            <a:r>
              <a:rPr lang="en-US" dirty="0" smtClean="0">
                <a:solidFill>
                  <a:srgbClr val="00B0F0"/>
                </a:solidFill>
              </a:rPr>
              <a:t> T has an edge e to a seller or buyer such that deleting e would change the value of the social optimum, </a:t>
            </a:r>
            <a:r>
              <a:rPr lang="en-US" dirty="0" smtClean="0">
                <a:solidFill>
                  <a:srgbClr val="FF0000"/>
                </a:solidFill>
              </a:rPr>
              <a:t>THIS IS NOT THE SAME AS SAYING DELETING T WOULD CHANGE SOCIAL OPTIMUM</a:t>
            </a:r>
            <a:endParaRPr lang="en-US" dirty="0">
              <a:solidFill>
                <a:srgbClr val="FF0000"/>
              </a:solidFill>
            </a:endParaRPr>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78</a:t>
            </a:fld>
            <a:endParaRPr lang="en-US"/>
          </a:p>
        </p:txBody>
      </p:sp>
    </p:spTree>
    <p:extLst>
      <p:ext uri="{BB962C8B-B14F-4D97-AF65-F5344CB8AC3E}">
        <p14:creationId xmlns:p14="http://schemas.microsoft.com/office/powerpoint/2010/main" val="11242814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Bargaining in Networks</a:t>
            </a:r>
            <a:endParaRPr lang="en-US" dirty="0"/>
          </a:p>
        </p:txBody>
      </p:sp>
      <p:sp>
        <p:nvSpPr>
          <p:cNvPr id="3" name="Content Placeholder 2"/>
          <p:cNvSpPr>
            <a:spLocks noGrp="1"/>
          </p:cNvSpPr>
          <p:nvPr>
            <p:ph sz="half" idx="1"/>
          </p:nvPr>
        </p:nvSpPr>
        <p:spPr/>
        <p:txBody>
          <a:bodyPr/>
          <a:lstStyle/>
          <a:p>
            <a:r>
              <a:rPr lang="en-US" dirty="0" smtClean="0"/>
              <a:t>Every edge represents a possible “arrangement” making a profit of one.</a:t>
            </a:r>
          </a:p>
          <a:p>
            <a:r>
              <a:rPr lang="en-US" dirty="0" smtClean="0"/>
              <a:t>Every agent can take part in at most one “arrangement” </a:t>
            </a:r>
          </a:p>
          <a:p>
            <a:r>
              <a:rPr lang="en-US" dirty="0" smtClean="0"/>
              <a:t>How should they split the profits? </a:t>
            </a:r>
          </a:p>
          <a:p>
            <a:r>
              <a:rPr lang="en-US" dirty="0" smtClean="0">
                <a:solidFill>
                  <a:srgbClr val="FF0000"/>
                </a:solidFill>
              </a:rPr>
              <a:t>Seems like B should be better off than others, ??</a:t>
            </a:r>
          </a:p>
        </p:txBody>
      </p:sp>
      <p:pic>
        <p:nvPicPr>
          <p:cNvPr id="5" name="Picture 4"/>
          <p:cNvPicPr>
            <a:picLocks noChangeAspect="1"/>
          </p:cNvPicPr>
          <p:nvPr/>
        </p:nvPicPr>
        <p:blipFill>
          <a:blip r:embed="rId2"/>
          <a:stretch>
            <a:fillRect/>
          </a:stretch>
        </p:blipFill>
        <p:spPr>
          <a:xfrm>
            <a:off x="7206120" y="1772335"/>
            <a:ext cx="3314286" cy="2952381"/>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79</a:t>
            </a:fld>
            <a:endParaRPr lang="en-US"/>
          </a:p>
        </p:txBody>
      </p:sp>
    </p:spTree>
    <p:extLst>
      <p:ext uri="{BB962C8B-B14F-4D97-AF65-F5344CB8AC3E}">
        <p14:creationId xmlns:p14="http://schemas.microsoft.com/office/powerpoint/2010/main" val="3915635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048" y="81790"/>
            <a:ext cx="10515600" cy="1325563"/>
          </a:xfrm>
        </p:spPr>
        <p:txBody>
          <a:bodyPr>
            <a:noAutofit/>
          </a:bodyPr>
          <a:lstStyle/>
          <a:p>
            <a:r>
              <a:rPr lang="en-US" sz="2800" dirty="0" smtClean="0"/>
              <a:t>Berman, Moody, </a:t>
            </a:r>
            <a:r>
              <a:rPr lang="en-US" sz="2800" dirty="0" err="1" smtClean="0"/>
              <a:t>Stovel</a:t>
            </a:r>
            <a:r>
              <a:rPr lang="en-US" sz="2800" dirty="0" smtClean="0"/>
              <a:t>: Chains of Affection: The structure of adolescent romantic and sexual networks, 2004</a:t>
            </a:r>
            <a:endParaRPr lang="en-US" sz="28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383" y="1407353"/>
            <a:ext cx="7416824" cy="527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635285" y="2382592"/>
            <a:ext cx="3036409" cy="1200329"/>
          </a:xfrm>
          <a:prstGeom prst="rect">
            <a:avLst/>
          </a:prstGeom>
          <a:solidFill>
            <a:srgbClr val="FFFF00"/>
          </a:solidFill>
        </p:spPr>
        <p:txBody>
          <a:bodyPr wrap="none" rtlCol="0">
            <a:spAutoFit/>
          </a:bodyPr>
          <a:lstStyle/>
          <a:p>
            <a:r>
              <a:rPr lang="en-US" dirty="0" smtClean="0"/>
              <a:t>For non-bipartite random</a:t>
            </a:r>
          </a:p>
          <a:p>
            <a:r>
              <a:rPr lang="en-US" dirty="0" smtClean="0"/>
              <a:t>Graphs G(</a:t>
            </a:r>
            <a:r>
              <a:rPr lang="en-US" dirty="0" err="1" smtClean="0"/>
              <a:t>n,p</a:t>
            </a:r>
            <a:r>
              <a:rPr lang="en-US" dirty="0" smtClean="0"/>
              <a:t>) with np&gt;1, </a:t>
            </a:r>
          </a:p>
          <a:p>
            <a:r>
              <a:rPr lang="en-US" dirty="0" smtClean="0"/>
              <a:t>there is a giant component</a:t>
            </a:r>
          </a:p>
          <a:p>
            <a:r>
              <a:rPr lang="en-US" dirty="0" err="1"/>
              <a:t>Erdős</a:t>
            </a:r>
            <a:r>
              <a:rPr lang="en-US" dirty="0"/>
              <a:t> and </a:t>
            </a:r>
            <a:r>
              <a:rPr lang="en-US" dirty="0" err="1" smtClean="0"/>
              <a:t>Rényi</a:t>
            </a:r>
            <a:r>
              <a:rPr lang="en-US" dirty="0" smtClean="0"/>
              <a:t> 1960</a:t>
            </a:r>
            <a:endParaRPr lang="en-US" dirty="0"/>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8</a:t>
            </a:fld>
            <a:endParaRPr lang="en-US"/>
          </a:p>
        </p:txBody>
      </p:sp>
    </p:spTree>
    <p:extLst>
      <p:ext uri="{BB962C8B-B14F-4D97-AF65-F5344CB8AC3E}">
        <p14:creationId xmlns:p14="http://schemas.microsoft.com/office/powerpoint/2010/main" val="20764854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should power be divided? </a:t>
            </a:r>
            <a:endParaRPr lang="en-US" dirty="0"/>
          </a:p>
        </p:txBody>
      </p:sp>
      <p:pic>
        <p:nvPicPr>
          <p:cNvPr id="5" name="Content Placeholder 4"/>
          <p:cNvPicPr>
            <a:picLocks noGrp="1" noChangeAspect="1"/>
          </p:cNvPicPr>
          <p:nvPr>
            <p:ph sz="half" idx="2"/>
          </p:nvPr>
        </p:nvPicPr>
        <p:blipFill>
          <a:blip r:embed="rId2"/>
          <a:stretch>
            <a:fillRect/>
          </a:stretch>
        </p:blipFill>
        <p:spPr>
          <a:xfrm>
            <a:off x="1534941" y="1354304"/>
            <a:ext cx="8288844" cy="2663585"/>
          </a:xfrm>
          <a:prstGeom prst="rect">
            <a:avLst/>
          </a:prstGeom>
        </p:spPr>
      </p:pic>
      <p:pic>
        <p:nvPicPr>
          <p:cNvPr id="7" name="Picture 6"/>
          <p:cNvPicPr>
            <a:picLocks noChangeAspect="1"/>
          </p:cNvPicPr>
          <p:nvPr/>
        </p:nvPicPr>
        <p:blipFill>
          <a:blip r:embed="rId3"/>
          <a:stretch>
            <a:fillRect/>
          </a:stretch>
        </p:blipFill>
        <p:spPr>
          <a:xfrm>
            <a:off x="1623257" y="4124481"/>
            <a:ext cx="3952381" cy="2495238"/>
          </a:xfrm>
          <a:prstGeom prst="rect">
            <a:avLst/>
          </a:prstGeom>
        </p:spPr>
      </p:pic>
      <p:pic>
        <p:nvPicPr>
          <p:cNvPr id="8" name="Picture 7"/>
          <p:cNvPicPr>
            <a:picLocks noChangeAspect="1"/>
          </p:cNvPicPr>
          <p:nvPr/>
        </p:nvPicPr>
        <p:blipFill>
          <a:blip r:embed="rId4"/>
          <a:stretch>
            <a:fillRect/>
          </a:stretch>
        </p:blipFill>
        <p:spPr>
          <a:xfrm>
            <a:off x="6424278" y="4411943"/>
            <a:ext cx="2676190" cy="1800000"/>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80</a:t>
            </a:fld>
            <a:endParaRPr lang="en-US"/>
          </a:p>
        </p:txBody>
      </p:sp>
    </p:spTree>
    <p:extLst>
      <p:ext uri="{BB962C8B-B14F-4D97-AF65-F5344CB8AC3E}">
        <p14:creationId xmlns:p14="http://schemas.microsoft.com/office/powerpoint/2010/main" val="22546663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Bargaining with outside options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solidFill>
                  <a:srgbClr val="0070C0"/>
                </a:solidFill>
              </a:rPr>
              <a:t>A “thinks” that she already has x in her pocket, B “thinks” that she already has y in her pocket</a:t>
            </a:r>
          </a:p>
          <a:p>
            <a:r>
              <a:rPr lang="en-US" dirty="0" smtClean="0">
                <a:solidFill>
                  <a:srgbClr val="0070C0"/>
                </a:solidFill>
              </a:rPr>
              <a:t>They are willing to split 1-x-y, say ½ and ½ (I will explain why this seems to make sense)</a:t>
            </a:r>
          </a:p>
          <a:p>
            <a:r>
              <a:rPr lang="en-US" dirty="0" smtClean="0">
                <a:solidFill>
                  <a:srgbClr val="0070C0"/>
                </a:solidFill>
              </a:rPr>
              <a:t>A get x + (1-x-y)/2, but this only makes sense if (1-x-y)&gt;0. B likewise.</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6671337" y="1970829"/>
            <a:ext cx="5238095" cy="2495238"/>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81</a:t>
            </a:fld>
            <a:endParaRPr lang="en-US"/>
          </a:p>
        </p:txBody>
      </p:sp>
    </p:spTree>
    <p:extLst>
      <p:ext uri="{BB962C8B-B14F-4D97-AF65-F5344CB8AC3E}">
        <p14:creationId xmlns:p14="http://schemas.microsoft.com/office/powerpoint/2010/main" val="18405291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Stable and Unstable outcomes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3585" y="1572962"/>
                <a:ext cx="3836068" cy="4351338"/>
              </a:xfrm>
            </p:spPr>
            <p:txBody>
              <a:bodyPr>
                <a:normAutofit fontScale="92500" lnSpcReduction="20000"/>
              </a:bodyPr>
              <a:lstStyle/>
              <a:p>
                <a:r>
                  <a:rPr lang="en-US" dirty="0" smtClean="0"/>
                  <a:t>Unstable: </a:t>
                </a:r>
                <a:r>
                  <a:rPr lang="en-US" dirty="0" smtClean="0">
                    <a:solidFill>
                      <a:srgbClr val="FF0000"/>
                    </a:solidFill>
                  </a:rPr>
                  <a:t>No node can propose and offer that makes both parties better off</a:t>
                </a:r>
              </a:p>
              <a:p>
                <a:r>
                  <a:rPr lang="en-US" dirty="0" smtClean="0">
                    <a:solidFill>
                      <a:srgbClr val="0070C0"/>
                    </a:solidFill>
                  </a:rPr>
                  <a:t>In (a), B can propose </a:t>
                </a:r>
                <a14:m>
                  <m:oMath xmlns:m="http://schemas.openxmlformats.org/officeDocument/2006/math">
                    <m:r>
                      <a:rPr lang="en-US" b="0" i="1" smtClean="0">
                        <a:solidFill>
                          <a:srgbClr val="0070C0"/>
                        </a:solidFill>
                        <a:latin typeface="Cambria Math" panose="02040503050406030204" pitchFamily="18" charset="0"/>
                      </a:rPr>
                      <m:t>𝜖</m:t>
                    </m:r>
                    <m:r>
                      <a:rPr lang="en-US" b="0" i="1" smtClean="0">
                        <a:solidFill>
                          <a:srgbClr val="0070C0"/>
                        </a:solidFill>
                        <a:latin typeface="Cambria Math" panose="02040503050406030204" pitchFamily="18" charset="0"/>
                      </a:rPr>
                      <m:t> </m:t>
                    </m:r>
                  </m:oMath>
                </a14:m>
                <a:r>
                  <a:rPr lang="en-US" dirty="0" smtClean="0">
                    <a:solidFill>
                      <a:srgbClr val="0070C0"/>
                    </a:solidFill>
                  </a:rPr>
                  <a:t>to C, take for herself </a:t>
                </a:r>
                <a14:m>
                  <m:oMath xmlns:m="http://schemas.openxmlformats.org/officeDocument/2006/math">
                    <m:r>
                      <a:rPr lang="en-US" b="0" i="1" smtClean="0">
                        <a:solidFill>
                          <a:srgbClr val="0070C0"/>
                        </a:solidFill>
                        <a:latin typeface="Cambria Math" panose="02040503050406030204" pitchFamily="18" charset="0"/>
                      </a:rPr>
                      <m:t>1−</m:t>
                    </m:r>
                    <m:r>
                      <a:rPr lang="en-US" b="0" i="1" smtClean="0">
                        <a:solidFill>
                          <a:srgbClr val="0070C0"/>
                        </a:solidFill>
                        <a:latin typeface="Cambria Math" panose="02040503050406030204" pitchFamily="18" charset="0"/>
                      </a:rPr>
                      <m:t>𝜖</m:t>
                    </m:r>
                  </m:oMath>
                </a14:m>
                <a:r>
                  <a:rPr lang="en-US" dirty="0" smtClean="0">
                    <a:solidFill>
                      <a:srgbClr val="0070C0"/>
                    </a:solidFill>
                  </a:rPr>
                  <a:t>, and both B and C are better off.</a:t>
                </a:r>
              </a:p>
              <a:p>
                <a:r>
                  <a:rPr lang="en-US" dirty="0" smtClean="0">
                    <a:solidFill>
                      <a:srgbClr val="0070C0"/>
                    </a:solidFill>
                  </a:rPr>
                  <a:t>In (c) B can propose to C to take slightly more than ¼, and will take slightly less than ¾ for herself</a:t>
                </a:r>
                <a:endParaRPr lang="en-US"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3585" y="1572962"/>
                <a:ext cx="3836068" cy="4351338"/>
              </a:xfrm>
              <a:blipFill rotWithShape="0">
                <a:blip r:embed="rId2"/>
                <a:stretch>
                  <a:fillRect l="-2385" t="-3641" r="-4610" b="-1120"/>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4788016" y="1438538"/>
            <a:ext cx="7200000" cy="4209524"/>
          </a:xfrm>
          <a:prstGeom prst="rect">
            <a:avLst/>
          </a:prstGeom>
        </p:spPr>
      </p:pic>
      <p:sp>
        <p:nvSpPr>
          <p:cNvPr id="6" name="TextBox 5"/>
          <p:cNvSpPr txBox="1"/>
          <p:nvPr/>
        </p:nvSpPr>
        <p:spPr>
          <a:xfrm>
            <a:off x="1164314" y="6063916"/>
            <a:ext cx="10642657" cy="461665"/>
          </a:xfrm>
          <a:prstGeom prst="rect">
            <a:avLst/>
          </a:prstGeom>
          <a:solidFill>
            <a:srgbClr val="FFFF00"/>
          </a:solidFill>
        </p:spPr>
        <p:txBody>
          <a:bodyPr wrap="none" rtlCol="0">
            <a:spAutoFit/>
          </a:bodyPr>
          <a:lstStyle/>
          <a:p>
            <a:r>
              <a:rPr lang="en-US" sz="2400" dirty="0" smtClean="0">
                <a:solidFill>
                  <a:srgbClr val="FF0000"/>
                </a:solidFill>
              </a:rPr>
              <a:t>Instability is an edge not in the matching with values </a:t>
            </a:r>
            <a:r>
              <a:rPr lang="en-US" sz="2400" dirty="0" err="1" smtClean="0">
                <a:solidFill>
                  <a:srgbClr val="FF0000"/>
                </a:solidFill>
              </a:rPr>
              <a:t>x,y</a:t>
            </a:r>
            <a:r>
              <a:rPr lang="en-US" sz="2400" dirty="0" smtClean="0">
                <a:solidFill>
                  <a:srgbClr val="FF0000"/>
                </a:solidFill>
              </a:rPr>
              <a:t>, such that </a:t>
            </a:r>
            <a:r>
              <a:rPr lang="en-US" sz="2400" dirty="0" err="1" smtClean="0">
                <a:solidFill>
                  <a:srgbClr val="FF0000"/>
                </a:solidFill>
              </a:rPr>
              <a:t>x+y</a:t>
            </a:r>
            <a:r>
              <a:rPr lang="en-US" sz="2400" dirty="0" smtClean="0">
                <a:solidFill>
                  <a:srgbClr val="FF0000"/>
                </a:solidFill>
              </a:rPr>
              <a:t>&lt;1</a:t>
            </a:r>
            <a:endParaRPr lang="en-US" sz="2400" dirty="0">
              <a:solidFill>
                <a:srgbClr val="FF0000"/>
              </a:solidFill>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82</a:t>
            </a:fld>
            <a:endParaRPr lang="en-US"/>
          </a:p>
        </p:txBody>
      </p:sp>
    </p:spTree>
    <p:extLst>
      <p:ext uri="{BB962C8B-B14F-4D97-AF65-F5344CB8AC3E}">
        <p14:creationId xmlns:p14="http://schemas.microsoft.com/office/powerpoint/2010/main" val="12640891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Balanced and Unbalanced outcomes</a:t>
            </a:r>
            <a:endParaRPr lang="en-US" dirty="0"/>
          </a:p>
        </p:txBody>
      </p:sp>
      <p:sp>
        <p:nvSpPr>
          <p:cNvPr id="3" name="Content Placeholder 2"/>
          <p:cNvSpPr>
            <a:spLocks noGrp="1"/>
          </p:cNvSpPr>
          <p:nvPr>
            <p:ph sz="half" idx="1"/>
          </p:nvPr>
        </p:nvSpPr>
        <p:spPr/>
        <p:txBody>
          <a:bodyPr>
            <a:normAutofit fontScale="92500"/>
          </a:bodyPr>
          <a:lstStyle/>
          <a:p>
            <a:r>
              <a:rPr lang="en-US" dirty="0" smtClean="0"/>
              <a:t>In 1</a:t>
            </a:r>
            <a:r>
              <a:rPr lang="en-US" baseline="30000" dirty="0" smtClean="0"/>
              <a:t>st</a:t>
            </a:r>
            <a:r>
              <a:rPr lang="en-US" dirty="0" smtClean="0"/>
              <a:t> example B and C are talking too little of the surplus (1-1/2)</a:t>
            </a:r>
          </a:p>
          <a:p>
            <a:r>
              <a:rPr lang="en-US" dirty="0" smtClean="0"/>
              <a:t>In 3</a:t>
            </a:r>
            <a:r>
              <a:rPr lang="en-US" baseline="30000" dirty="0" smtClean="0"/>
              <a:t>rd</a:t>
            </a:r>
            <a:r>
              <a:rPr lang="en-US" dirty="0" smtClean="0"/>
              <a:t> example B and C are </a:t>
            </a:r>
            <a:r>
              <a:rPr lang="en-US" dirty="0" err="1" smtClean="0"/>
              <a:t>takeing</a:t>
            </a:r>
            <a:r>
              <a:rPr lang="en-US" dirty="0" smtClean="0"/>
              <a:t> too much</a:t>
            </a:r>
          </a:p>
          <a:p>
            <a:r>
              <a:rPr lang="en-US" dirty="0" smtClean="0"/>
              <a:t>Balanced Outcome: for each edge in the matching, the split of the money represents the Nash Bargaining outcome for the two nodes given the best outside option for these nodes</a:t>
            </a:r>
            <a:endParaRPr lang="en-US" dirty="0"/>
          </a:p>
        </p:txBody>
      </p:sp>
      <p:pic>
        <p:nvPicPr>
          <p:cNvPr id="5" name="Picture 4"/>
          <p:cNvPicPr>
            <a:picLocks noChangeAspect="1"/>
          </p:cNvPicPr>
          <p:nvPr/>
        </p:nvPicPr>
        <p:blipFill>
          <a:blip r:embed="rId2"/>
          <a:stretch>
            <a:fillRect/>
          </a:stretch>
        </p:blipFill>
        <p:spPr>
          <a:xfrm>
            <a:off x="6552260" y="1744579"/>
            <a:ext cx="5019048" cy="4985286"/>
          </a:xfrm>
          <a:prstGeom prst="rect">
            <a:avLst/>
          </a:prstGeom>
        </p:spPr>
      </p:pic>
      <p:sp>
        <p:nvSpPr>
          <p:cNvPr id="7" name="TextBox 6"/>
          <p:cNvSpPr txBox="1"/>
          <p:nvPr/>
        </p:nvSpPr>
        <p:spPr>
          <a:xfrm>
            <a:off x="439558" y="6176963"/>
            <a:ext cx="5846472" cy="461665"/>
          </a:xfrm>
          <a:prstGeom prst="rect">
            <a:avLst/>
          </a:prstGeom>
          <a:solidFill>
            <a:srgbClr val="FFFF00"/>
          </a:solidFill>
        </p:spPr>
        <p:txBody>
          <a:bodyPr wrap="none" rtlCol="0">
            <a:spAutoFit/>
          </a:bodyPr>
          <a:lstStyle/>
          <a:p>
            <a:r>
              <a:rPr lang="en-US" sz="2400" dirty="0" smtClean="0">
                <a:solidFill>
                  <a:srgbClr val="FF0000"/>
                </a:solidFill>
              </a:rPr>
              <a:t>Every Balanced outcome must be stable</a:t>
            </a:r>
            <a:endParaRPr lang="en-US" sz="2400" dirty="0">
              <a:solidFill>
                <a:srgbClr val="FF0000"/>
              </a:solidFill>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83</a:t>
            </a:fld>
            <a:endParaRPr lang="en-US"/>
          </a:p>
        </p:txBody>
      </p:sp>
    </p:spTree>
    <p:extLst>
      <p:ext uri="{BB962C8B-B14F-4D97-AF65-F5344CB8AC3E}">
        <p14:creationId xmlns:p14="http://schemas.microsoft.com/office/powerpoint/2010/main" val="19318772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Stem Graph</a:t>
            </a:r>
            <a:endParaRPr lang="en-US" dirty="0"/>
          </a:p>
        </p:txBody>
      </p:sp>
      <p:pic>
        <p:nvPicPr>
          <p:cNvPr id="5" name="Picture 4"/>
          <p:cNvPicPr>
            <a:picLocks noChangeAspect="1"/>
          </p:cNvPicPr>
          <p:nvPr/>
        </p:nvPicPr>
        <p:blipFill>
          <a:blip r:embed="rId2"/>
          <a:stretch>
            <a:fillRect/>
          </a:stretch>
        </p:blipFill>
        <p:spPr>
          <a:xfrm>
            <a:off x="1694784" y="1988932"/>
            <a:ext cx="6661147" cy="4198399"/>
          </a:xfrm>
          <a:prstGeom prst="rect">
            <a:avLst/>
          </a:prstGeom>
        </p:spPr>
      </p:pic>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84</a:t>
            </a:fld>
            <a:endParaRPr lang="en-US"/>
          </a:p>
        </p:txBody>
      </p:sp>
    </p:spTree>
    <p:extLst>
      <p:ext uri="{BB962C8B-B14F-4D97-AF65-F5344CB8AC3E}">
        <p14:creationId xmlns:p14="http://schemas.microsoft.com/office/powerpoint/2010/main" val="23100615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12" y="106639"/>
            <a:ext cx="10515600" cy="1325563"/>
          </a:xfrm>
        </p:spPr>
        <p:txBody>
          <a:bodyPr/>
          <a:lstStyle/>
          <a:p>
            <a:r>
              <a:rPr lang="en-US" dirty="0" err="1" smtClean="0"/>
              <a:t>MedicalTests</a:t>
            </a:r>
            <a:endParaRPr lang="en-US" dirty="0"/>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85</a:t>
            </a:fld>
            <a:endParaRPr lang="en-US"/>
          </a:p>
        </p:txBody>
      </p:sp>
      <p:sp>
        <p:nvSpPr>
          <p:cNvPr id="6" name="TextBox 5"/>
          <p:cNvSpPr txBox="1"/>
          <p:nvPr/>
        </p:nvSpPr>
        <p:spPr>
          <a:xfrm>
            <a:off x="4943192" y="446097"/>
            <a:ext cx="5504507" cy="1200329"/>
          </a:xfrm>
          <a:prstGeom prst="rect">
            <a:avLst/>
          </a:prstGeom>
          <a:solidFill>
            <a:srgbClr val="FFFF00"/>
          </a:solidFill>
        </p:spPr>
        <p:txBody>
          <a:bodyPr wrap="square" rtlCol="0">
            <a:spAutoFit/>
          </a:bodyPr>
          <a:lstStyle/>
          <a:p>
            <a:r>
              <a:rPr lang="en-US" sz="2400" dirty="0"/>
              <a:t>HIV Test error = 1% of the time</a:t>
            </a:r>
          </a:p>
          <a:p>
            <a:r>
              <a:rPr lang="en-US" sz="2400" dirty="0"/>
              <a:t>Test says you are HIV positive. </a:t>
            </a:r>
          </a:p>
          <a:p>
            <a:r>
              <a:rPr lang="en-US" sz="2400" dirty="0"/>
              <a:t>Are you sick? </a:t>
            </a:r>
          </a:p>
        </p:txBody>
      </p:sp>
      <p:sp>
        <p:nvSpPr>
          <p:cNvPr id="7" name="Rectangle 6"/>
          <p:cNvSpPr/>
          <p:nvPr/>
        </p:nvSpPr>
        <p:spPr>
          <a:xfrm>
            <a:off x="404389" y="2211463"/>
            <a:ext cx="4240039" cy="4401205"/>
          </a:xfrm>
          <a:prstGeom prst="rect">
            <a:avLst/>
          </a:prstGeom>
        </p:spPr>
        <p:txBody>
          <a:bodyPr wrap="square">
            <a:spAutoFit/>
          </a:bodyPr>
          <a:lstStyle/>
          <a:p>
            <a:r>
              <a:rPr lang="en-US" sz="2000" i="1" dirty="0" smtClean="0">
                <a:solidFill>
                  <a:srgbClr val="FF0000"/>
                </a:solidFill>
              </a:rPr>
              <a:t>“The </a:t>
            </a:r>
            <a:r>
              <a:rPr lang="en-US" sz="2000" i="1" dirty="0">
                <a:solidFill>
                  <a:srgbClr val="FF0000"/>
                </a:solidFill>
              </a:rPr>
              <a:t>probability that one of these women has breast cancer is 0.8 percent.  If a woman has breast cancer, the probability is 90 percent that she will have a positive mammogram.  If a woman does </a:t>
            </a:r>
            <a:r>
              <a:rPr lang="en-US" sz="2000" dirty="0">
                <a:solidFill>
                  <a:srgbClr val="FF0000"/>
                </a:solidFill>
              </a:rPr>
              <a:t>not</a:t>
            </a:r>
            <a:r>
              <a:rPr lang="en-US" sz="2000" i="1" dirty="0">
                <a:solidFill>
                  <a:srgbClr val="FF0000"/>
                </a:solidFill>
              </a:rPr>
              <a:t> have breast cancer, the probability is 7 percent that she will still have a positive mammogram.  Imagine a woman who has a positive mammogram.  What is the probability that she actually has breast cancer</a:t>
            </a:r>
            <a:r>
              <a:rPr lang="en-US" sz="2000" i="1" dirty="0" smtClean="0">
                <a:solidFill>
                  <a:srgbClr val="FF0000"/>
                </a:solidFill>
              </a:rPr>
              <a:t>?”</a:t>
            </a:r>
            <a:endParaRPr lang="en-US" sz="2000" dirty="0">
              <a:solidFill>
                <a:srgbClr val="FF0000"/>
              </a:solidFill>
            </a:endParaRPr>
          </a:p>
        </p:txBody>
      </p:sp>
      <p:sp>
        <p:nvSpPr>
          <p:cNvPr id="8" name="Rectangle 7"/>
          <p:cNvSpPr/>
          <p:nvPr/>
        </p:nvSpPr>
        <p:spPr>
          <a:xfrm>
            <a:off x="5048816" y="2369744"/>
            <a:ext cx="6096000" cy="3447098"/>
          </a:xfrm>
          <a:prstGeom prst="rect">
            <a:avLst/>
          </a:prstGeom>
        </p:spPr>
        <p:txBody>
          <a:bodyPr>
            <a:spAutoFit/>
          </a:bodyPr>
          <a:lstStyle/>
          <a:p>
            <a:r>
              <a:rPr lang="en-US" sz="2000" dirty="0">
                <a:solidFill>
                  <a:srgbClr val="0070C0"/>
                </a:solidFill>
              </a:rPr>
              <a:t>When </a:t>
            </a:r>
            <a:r>
              <a:rPr lang="en-US" sz="2000" dirty="0" err="1">
                <a:solidFill>
                  <a:srgbClr val="0070C0"/>
                </a:solidFill>
              </a:rPr>
              <a:t>Gigerenzer</a:t>
            </a:r>
            <a:r>
              <a:rPr lang="en-US" sz="2000" dirty="0">
                <a:solidFill>
                  <a:srgbClr val="0070C0"/>
                </a:solidFill>
              </a:rPr>
              <a:t> asked </a:t>
            </a:r>
            <a:r>
              <a:rPr lang="en-US" sz="2000" dirty="0" smtClean="0">
                <a:solidFill>
                  <a:srgbClr val="0070C0"/>
                </a:solidFill>
              </a:rPr>
              <a:t>25 German </a:t>
            </a:r>
            <a:r>
              <a:rPr lang="en-US" sz="2000" dirty="0">
                <a:solidFill>
                  <a:srgbClr val="0070C0"/>
                </a:solidFill>
              </a:rPr>
              <a:t>doctors the </a:t>
            </a:r>
            <a:r>
              <a:rPr lang="en-US" sz="2000" dirty="0" smtClean="0">
                <a:solidFill>
                  <a:srgbClr val="0070C0"/>
                </a:solidFill>
              </a:rPr>
              <a:t>question</a:t>
            </a:r>
            <a:r>
              <a:rPr lang="en-US" sz="2000" dirty="0">
                <a:solidFill>
                  <a:srgbClr val="0070C0"/>
                </a:solidFill>
              </a:rPr>
              <a:t>, their estimates whipsawed from 1 percent to 90 percent.   Eight of them thought the chances were 10 percent or less, </a:t>
            </a:r>
            <a:r>
              <a:rPr lang="en-US" sz="2000" dirty="0" smtClean="0">
                <a:solidFill>
                  <a:srgbClr val="0070C0"/>
                </a:solidFill>
              </a:rPr>
              <a:t>9 </a:t>
            </a:r>
            <a:r>
              <a:rPr lang="en-US" sz="2000" dirty="0">
                <a:solidFill>
                  <a:srgbClr val="0070C0"/>
                </a:solidFill>
              </a:rPr>
              <a:t>more said 90 percent, and the remaining 8 guessed somewhere between 50 and 80 percent.  </a:t>
            </a:r>
            <a:endParaRPr lang="en-US" sz="2000" dirty="0" smtClean="0">
              <a:solidFill>
                <a:srgbClr val="0070C0"/>
              </a:solidFill>
            </a:endParaRPr>
          </a:p>
          <a:p>
            <a:r>
              <a:rPr lang="en-US" sz="2000" dirty="0" smtClean="0">
                <a:solidFill>
                  <a:srgbClr val="0070C0"/>
                </a:solidFill>
              </a:rPr>
              <a:t>As </a:t>
            </a:r>
            <a:r>
              <a:rPr lang="en-US" sz="2000" dirty="0">
                <a:solidFill>
                  <a:srgbClr val="0070C0"/>
                </a:solidFill>
              </a:rPr>
              <a:t>for the American doctors, 95 out of 100 estimated the woman’s probability of having breast cancer to be somewhere around 75 percent.</a:t>
            </a:r>
          </a:p>
          <a:p>
            <a:r>
              <a:rPr lang="en-US" sz="2000" dirty="0">
                <a:solidFill>
                  <a:srgbClr val="0070C0"/>
                </a:solidFill>
              </a:rPr>
              <a:t>The right answer is 9 percent.</a:t>
            </a:r>
          </a:p>
        </p:txBody>
      </p:sp>
    </p:spTree>
    <p:extLst>
      <p:ext uri="{BB962C8B-B14F-4D97-AF65-F5344CB8AC3E}">
        <p14:creationId xmlns:p14="http://schemas.microsoft.com/office/powerpoint/2010/main" val="39258875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 Rule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200" y="1825625"/>
                <a:ext cx="10397150" cy="4351338"/>
              </a:xfrm>
            </p:spPr>
            <p:txBody>
              <a:bodyPr/>
              <a:lstStyle/>
              <a:p>
                <a14:m>
                  <m:oMath xmlns:m="http://schemas.openxmlformats.org/officeDocument/2006/math">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𝐴</m:t>
                            </m:r>
                          </m:e>
                          <m:e>
                            <m:r>
                              <a:rPr lang="en-US" b="0" i="1" smtClean="0">
                                <a:latin typeface="Cambria Math"/>
                              </a:rPr>
                              <m:t>𝐵</m:t>
                            </m:r>
                          </m:e>
                        </m:d>
                      </m:e>
                    </m:func>
                    <m:r>
                      <a:rPr lang="en-US" b="0" i="1" smtClean="0">
                        <a:latin typeface="Cambria Math"/>
                      </a:rPr>
                      <m:t>=</m:t>
                    </m:r>
                    <m:f>
                      <m:fPr>
                        <m:ctrlPr>
                          <a:rPr lang="en-US" b="0" i="1" smtClean="0">
                            <a:latin typeface="Cambria Math"/>
                          </a:rPr>
                        </m:ctrlPr>
                      </m:fPr>
                      <m:num>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𝐴</m:t>
                                </m:r>
                                <m:r>
                                  <a:rPr lang="en-US" b="0" i="1" smtClean="0">
                                    <a:latin typeface="Cambria Math"/>
                                  </a:rPr>
                                  <m:t>∩</m:t>
                                </m:r>
                                <m:r>
                                  <a:rPr lang="en-US" b="0" i="1" smtClean="0">
                                    <a:latin typeface="Cambria Math"/>
                                  </a:rPr>
                                  <m:t>𝐵</m:t>
                                </m:r>
                              </m:e>
                            </m:d>
                          </m:e>
                        </m:func>
                      </m:num>
                      <m:den>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𝐵</m:t>
                                </m:r>
                              </m:e>
                            </m:d>
                          </m:e>
                        </m:func>
                      </m:den>
                    </m:f>
                  </m:oMath>
                </a14:m>
                <a:endParaRPr lang="en-US" b="0" dirty="0" smtClean="0"/>
              </a:p>
              <a:p>
                <a14:m>
                  <m:oMath xmlns:m="http://schemas.openxmlformats.org/officeDocument/2006/math">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𝐵</m:t>
                            </m:r>
                          </m:e>
                          <m:e>
                            <m:r>
                              <a:rPr lang="en-US" b="0" i="1" smtClean="0">
                                <a:latin typeface="Cambria Math"/>
                              </a:rPr>
                              <m:t>𝐴</m:t>
                            </m:r>
                          </m:e>
                        </m:d>
                      </m:e>
                    </m:func>
                    <m:r>
                      <a:rPr lang="en-US" b="0" i="1" smtClean="0">
                        <a:latin typeface="Cambria Math"/>
                      </a:rPr>
                      <m:t>=</m:t>
                    </m:r>
                    <m:f>
                      <m:fPr>
                        <m:ctrlPr>
                          <a:rPr lang="en-US" b="0" i="1" smtClean="0">
                            <a:latin typeface="Cambria Math"/>
                          </a:rPr>
                        </m:ctrlPr>
                      </m:fPr>
                      <m:num>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𝐴</m:t>
                                </m:r>
                                <m:r>
                                  <a:rPr lang="en-US" b="0" i="1" smtClean="0">
                                    <a:latin typeface="Cambria Math"/>
                                  </a:rPr>
                                  <m:t>∩</m:t>
                                </m:r>
                                <m:r>
                                  <a:rPr lang="en-US" b="0" i="1" smtClean="0">
                                    <a:latin typeface="Cambria Math"/>
                                  </a:rPr>
                                  <m:t>𝐵</m:t>
                                </m:r>
                              </m:e>
                            </m:d>
                          </m:e>
                        </m:func>
                      </m:num>
                      <m:den>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𝐴</m:t>
                                </m:r>
                              </m:e>
                            </m:d>
                          </m:e>
                        </m:func>
                      </m:den>
                    </m:f>
                  </m:oMath>
                </a14:m>
                <a:endParaRPr lang="en-US" b="0" dirty="0" smtClean="0"/>
              </a:p>
              <a:p>
                <a14:m>
                  <m:oMath xmlns:m="http://schemas.openxmlformats.org/officeDocument/2006/math">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𝐴</m:t>
                            </m:r>
                          </m:e>
                          <m:e>
                            <m:r>
                              <a:rPr lang="en-US" b="0" i="1" smtClean="0">
                                <a:latin typeface="Cambria Math"/>
                              </a:rPr>
                              <m:t>𝐵</m:t>
                            </m:r>
                          </m:e>
                        </m:d>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𝐵</m:t>
                            </m:r>
                          </m:e>
                        </m:d>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𝐴</m:t>
                            </m:r>
                            <m:r>
                              <a:rPr lang="en-US" b="0" i="1" smtClean="0">
                                <a:latin typeface="Cambria Math"/>
                              </a:rPr>
                              <m:t>∩</m:t>
                            </m:r>
                            <m:r>
                              <a:rPr lang="en-US" b="0" i="1" smtClean="0">
                                <a:latin typeface="Cambria Math"/>
                              </a:rPr>
                              <m:t>𝐵</m:t>
                            </m:r>
                          </m:e>
                        </m:d>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𝐵</m:t>
                            </m:r>
                          </m:e>
                          <m:e>
                            <m:r>
                              <a:rPr lang="en-US" b="0" i="1" smtClean="0">
                                <a:latin typeface="Cambria Math"/>
                              </a:rPr>
                              <m:t>𝐴</m:t>
                            </m:r>
                          </m:e>
                        </m:d>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𝐴</m:t>
                            </m:r>
                          </m:e>
                        </m:d>
                      </m:e>
                    </m:func>
                  </m:oMath>
                </a14:m>
                <a:endParaRPr lang="en-US" b="0" dirty="0" smtClean="0"/>
              </a:p>
              <a:p>
                <a14:m>
                  <m:oMath xmlns:m="http://schemas.openxmlformats.org/officeDocument/2006/math">
                    <m:func>
                      <m:funcPr>
                        <m:ctrlPr>
                          <a:rPr lang="en-US" b="0" i="1" smtClean="0">
                            <a:solidFill>
                              <a:srgbClr val="FF0000"/>
                            </a:solidFill>
                            <a:latin typeface="Cambria Math"/>
                          </a:rPr>
                        </m:ctrlPr>
                      </m:funcPr>
                      <m:fName>
                        <m:r>
                          <m:rPr>
                            <m:sty m:val="p"/>
                          </m:rPr>
                          <a:rPr lang="en-US" b="0" i="0" smtClean="0">
                            <a:solidFill>
                              <a:srgbClr val="FF0000"/>
                            </a:solidFill>
                            <a:latin typeface="Cambria Math"/>
                          </a:rPr>
                          <m:t>Pr</m:t>
                        </m:r>
                      </m:fName>
                      <m:e>
                        <m:d>
                          <m:dPr>
                            <m:begChr m:val="["/>
                            <m:endChr m:val="]"/>
                            <m:ctrlPr>
                              <a:rPr lang="en-US" b="0" i="1" smtClean="0">
                                <a:solidFill>
                                  <a:srgbClr val="FF0000"/>
                                </a:solidFill>
                                <a:latin typeface="Cambria Math"/>
                              </a:rPr>
                            </m:ctrlPr>
                          </m:dPr>
                          <m:e>
                            <m:r>
                              <a:rPr lang="en-US" b="0" i="1" smtClean="0">
                                <a:solidFill>
                                  <a:srgbClr val="FF0000"/>
                                </a:solidFill>
                                <a:latin typeface="Cambria Math"/>
                              </a:rPr>
                              <m:t>𝐴</m:t>
                            </m:r>
                          </m:e>
                          <m:e>
                            <m:r>
                              <a:rPr lang="en-US" b="0" i="1" smtClean="0">
                                <a:solidFill>
                                  <a:srgbClr val="FF0000"/>
                                </a:solidFill>
                                <a:latin typeface="Cambria Math"/>
                              </a:rPr>
                              <m:t>𝐵</m:t>
                            </m:r>
                          </m:e>
                        </m:d>
                      </m:e>
                    </m:func>
                    <m:r>
                      <a:rPr lang="en-US" b="0" i="1" smtClean="0">
                        <a:solidFill>
                          <a:srgbClr val="FF0000"/>
                        </a:solidFill>
                        <a:latin typeface="Cambria Math"/>
                      </a:rPr>
                      <m:t>=</m:t>
                    </m:r>
                    <m:f>
                      <m:fPr>
                        <m:ctrlPr>
                          <a:rPr lang="en-US" b="0" i="1" smtClean="0">
                            <a:solidFill>
                              <a:srgbClr val="FF0000"/>
                            </a:solidFill>
                            <a:latin typeface="Cambria Math"/>
                          </a:rPr>
                        </m:ctrlPr>
                      </m:fPr>
                      <m:num>
                        <m:func>
                          <m:funcPr>
                            <m:ctrlPr>
                              <a:rPr lang="en-US" i="1">
                                <a:solidFill>
                                  <a:srgbClr val="FF0000"/>
                                </a:solidFill>
                                <a:latin typeface="Cambria Math"/>
                              </a:rPr>
                            </m:ctrlPr>
                          </m:funcPr>
                          <m:fName>
                            <m:r>
                              <m:rPr>
                                <m:sty m:val="p"/>
                              </m:rPr>
                              <a:rPr lang="en-US">
                                <a:solidFill>
                                  <a:srgbClr val="FF0000"/>
                                </a:solidFill>
                                <a:latin typeface="Cambria Math"/>
                              </a:rPr>
                              <m:t>Pr</m:t>
                            </m:r>
                          </m:fName>
                          <m:e>
                            <m:d>
                              <m:dPr>
                                <m:begChr m:val="["/>
                                <m:endChr m:val="]"/>
                                <m:ctrlPr>
                                  <a:rPr lang="en-US" i="1">
                                    <a:solidFill>
                                      <a:srgbClr val="FF0000"/>
                                    </a:solidFill>
                                    <a:latin typeface="Cambria Math"/>
                                  </a:rPr>
                                </m:ctrlPr>
                              </m:dPr>
                              <m:e>
                                <m:r>
                                  <a:rPr lang="en-US" i="1">
                                    <a:solidFill>
                                      <a:srgbClr val="FF0000"/>
                                    </a:solidFill>
                                    <a:latin typeface="Cambria Math"/>
                                  </a:rPr>
                                  <m:t>𝐴</m:t>
                                </m:r>
                              </m:e>
                            </m:d>
                          </m:e>
                        </m:func>
                        <m:r>
                          <a:rPr lang="en-US" i="1">
                            <a:solidFill>
                              <a:srgbClr val="FF0000"/>
                            </a:solidFill>
                            <a:latin typeface="Cambria Math"/>
                          </a:rPr>
                          <m:t>⋅</m:t>
                        </m:r>
                        <m:func>
                          <m:funcPr>
                            <m:ctrlPr>
                              <a:rPr lang="en-US" b="0" i="1" smtClean="0">
                                <a:solidFill>
                                  <a:srgbClr val="FF0000"/>
                                </a:solidFill>
                                <a:latin typeface="Cambria Math"/>
                              </a:rPr>
                            </m:ctrlPr>
                          </m:funcPr>
                          <m:fName>
                            <m:r>
                              <m:rPr>
                                <m:sty m:val="p"/>
                              </m:rPr>
                              <a:rPr lang="en-US" b="0" i="0" smtClean="0">
                                <a:solidFill>
                                  <a:srgbClr val="FF0000"/>
                                </a:solidFill>
                                <a:latin typeface="Cambria Math"/>
                              </a:rPr>
                              <m:t>Pr</m:t>
                            </m:r>
                          </m:fName>
                          <m:e>
                            <m:d>
                              <m:dPr>
                                <m:begChr m:val="["/>
                                <m:endChr m:val="]"/>
                                <m:ctrlPr>
                                  <a:rPr lang="en-US" b="0" i="1" smtClean="0">
                                    <a:solidFill>
                                      <a:srgbClr val="FF0000"/>
                                    </a:solidFill>
                                    <a:latin typeface="Cambria Math"/>
                                  </a:rPr>
                                </m:ctrlPr>
                              </m:dPr>
                              <m:e>
                                <m:r>
                                  <a:rPr lang="en-US" b="0" i="1" smtClean="0">
                                    <a:solidFill>
                                      <a:srgbClr val="FF0000"/>
                                    </a:solidFill>
                                    <a:latin typeface="Cambria Math"/>
                                  </a:rPr>
                                  <m:t>𝐵</m:t>
                                </m:r>
                              </m:e>
                              <m:e>
                                <m:r>
                                  <a:rPr lang="en-US" b="0" i="1" smtClean="0">
                                    <a:solidFill>
                                      <a:srgbClr val="FF0000"/>
                                    </a:solidFill>
                                    <a:latin typeface="Cambria Math"/>
                                  </a:rPr>
                                  <m:t>𝐴</m:t>
                                </m:r>
                              </m:e>
                            </m:d>
                          </m:e>
                        </m:func>
                      </m:num>
                      <m:den>
                        <m:r>
                          <m:rPr>
                            <m:sty m:val="p"/>
                          </m:rPr>
                          <a:rPr lang="en-US" b="0" i="0" smtClean="0">
                            <a:solidFill>
                              <a:srgbClr val="FF0000"/>
                            </a:solidFill>
                            <a:latin typeface="Cambria Math"/>
                          </a:rPr>
                          <m:t>Pr</m:t>
                        </m:r>
                        <m:r>
                          <a:rPr lang="en-US" b="0" i="1" smtClean="0">
                            <a:solidFill>
                              <a:srgbClr val="FF0000"/>
                            </a:solidFill>
                            <a:latin typeface="Cambria Math"/>
                          </a:rPr>
                          <m:t>⁡[</m:t>
                        </m:r>
                        <m:r>
                          <a:rPr lang="en-US" b="0" i="1" smtClean="0">
                            <a:solidFill>
                              <a:srgbClr val="FF0000"/>
                            </a:solidFill>
                            <a:latin typeface="Cambria Math"/>
                          </a:rPr>
                          <m:t>𝐵</m:t>
                        </m:r>
                        <m:r>
                          <a:rPr lang="en-US" b="0" i="1" smtClean="0">
                            <a:solidFill>
                              <a:srgbClr val="FF0000"/>
                            </a:solidFill>
                            <a:latin typeface="Cambria Math"/>
                          </a:rPr>
                          <m:t>]</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200" y="1825625"/>
                <a:ext cx="10397150" cy="4351338"/>
              </a:xfrm>
              <a:blipFill rotWithShape="1">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86</a:t>
            </a:fld>
            <a:endParaRPr lang="en-US"/>
          </a:p>
        </p:txBody>
      </p:sp>
    </p:spTree>
    <p:extLst>
      <p:ext uri="{BB962C8B-B14F-4D97-AF65-F5344CB8AC3E}">
        <p14:creationId xmlns:p14="http://schemas.microsoft.com/office/powerpoint/2010/main" val="39352000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313" y="130016"/>
            <a:ext cx="10515600" cy="1325563"/>
          </a:xfrm>
        </p:spPr>
        <p:txBody>
          <a:bodyPr/>
          <a:lstStyle/>
          <a:p>
            <a:r>
              <a:rPr lang="en-US" dirty="0" smtClean="0"/>
              <a:t>Bayes Rule</a:t>
            </a:r>
            <a:endParaRPr lang="en-US" dirty="0"/>
          </a:p>
        </p:txBody>
      </p:sp>
      <p:sp>
        <p:nvSpPr>
          <p:cNvPr id="3" name="Content Placeholder 2"/>
          <p:cNvSpPr>
            <a:spLocks noGrp="1"/>
          </p:cNvSpPr>
          <p:nvPr>
            <p:ph sz="half" idx="1"/>
          </p:nvPr>
        </p:nvSpPr>
        <p:spPr>
          <a:xfrm>
            <a:off x="1082643" y="1508755"/>
            <a:ext cx="6295931" cy="1587530"/>
          </a:xfrm>
          <a:solidFill>
            <a:srgbClr val="FFFF00"/>
          </a:solidFill>
        </p:spPr>
        <p:txBody>
          <a:bodyPr>
            <a:normAutofit fontScale="92500" lnSpcReduction="20000"/>
          </a:bodyPr>
          <a:lstStyle/>
          <a:p>
            <a:r>
              <a:rPr lang="en-US" dirty="0" smtClean="0"/>
              <a:t>80% taxicabs Black</a:t>
            </a:r>
          </a:p>
          <a:p>
            <a:r>
              <a:rPr lang="en-US" dirty="0" smtClean="0"/>
              <a:t>20% taxicabs Yellow</a:t>
            </a:r>
          </a:p>
          <a:p>
            <a:r>
              <a:rPr lang="en-US" dirty="0" smtClean="0"/>
              <a:t>Eyewitness error = 20% of the time</a:t>
            </a:r>
          </a:p>
          <a:p>
            <a:r>
              <a:rPr lang="en-US" dirty="0" smtClean="0"/>
              <a:t>Eyewitness says cab is yellows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857815" y="3331675"/>
                <a:ext cx="10277948" cy="2860895"/>
              </a:xfrm>
            </p:spPr>
            <p:txBody>
              <a:bodyPr>
                <a:normAutofit fontScale="92500" lnSpcReduction="20000"/>
              </a:bodyPr>
              <a:lstStyle/>
              <a:p>
                <a:r>
                  <a:rPr lang="en-US" dirty="0" smtClean="0"/>
                  <a:t>What is the probability that the cab is Yellow? </a:t>
                </a:r>
              </a:p>
              <a:p>
                <a14:m>
                  <m:oMath xmlns:m="http://schemas.openxmlformats.org/officeDocument/2006/math">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𝑡𝑟𝑢𝑒</m:t>
                            </m:r>
                            <m:r>
                              <a:rPr lang="en-US" b="0" i="1" smtClean="0">
                                <a:latin typeface="Cambria Math"/>
                              </a:rPr>
                              <m:t>=</m:t>
                            </m:r>
                            <m:r>
                              <a:rPr lang="en-US" b="0" i="1" smtClean="0">
                                <a:latin typeface="Cambria Math"/>
                              </a:rPr>
                              <m:t>𝑌</m:t>
                            </m:r>
                            <m:r>
                              <a:rPr lang="en-US" b="0" i="1" smtClean="0">
                                <a:latin typeface="Cambria Math"/>
                              </a:rPr>
                              <m:t>|</m:t>
                            </m:r>
                            <m:r>
                              <a:rPr lang="en-US" b="0" i="1" smtClean="0">
                                <a:latin typeface="Cambria Math"/>
                              </a:rPr>
                              <m:t>𝑟𝑒𝑝𝑜𝑟𝑡</m:t>
                            </m:r>
                            <m:r>
                              <a:rPr lang="en-US" b="0" i="1" smtClean="0">
                                <a:latin typeface="Cambria Math"/>
                              </a:rPr>
                              <m:t>=</m:t>
                            </m:r>
                            <m:r>
                              <a:rPr lang="en-US" b="0" i="1" smtClean="0">
                                <a:latin typeface="Cambria Math"/>
                              </a:rPr>
                              <m:t>𝑌</m:t>
                            </m:r>
                          </m:e>
                        </m:d>
                      </m:e>
                    </m:func>
                    <m:r>
                      <a:rPr lang="en-US" b="0" i="0" smtClean="0">
                        <a:latin typeface="Cambria Math"/>
                      </a:rPr>
                      <m:t>=</m:t>
                    </m:r>
                    <m:r>
                      <m:rPr>
                        <m:sty m:val="p"/>
                      </m:rPr>
                      <a:rPr lang="en-US" b="0" i="0" smtClean="0">
                        <a:latin typeface="Cambria Math"/>
                      </a:rPr>
                      <m:t>Pr</m:t>
                    </m:r>
                    <m:d>
                      <m:dPr>
                        <m:begChr m:val="["/>
                        <m:endChr m:val="]"/>
                        <m:ctrlPr>
                          <a:rPr lang="en-US" b="0" i="1" smtClean="0">
                            <a:latin typeface="Cambria Math"/>
                          </a:rPr>
                        </m:ctrlPr>
                      </m:dPr>
                      <m:e>
                        <m:r>
                          <m:rPr>
                            <m:sty m:val="p"/>
                          </m:rPr>
                          <a:rPr lang="en-US" b="0" i="0" smtClean="0">
                            <a:latin typeface="Cambria Math"/>
                          </a:rPr>
                          <m:t>true</m:t>
                        </m:r>
                        <m:r>
                          <a:rPr lang="en-US" b="0" i="0" smtClean="0">
                            <a:latin typeface="Cambria Math"/>
                          </a:rPr>
                          <m:t>=</m:t>
                        </m:r>
                        <m:r>
                          <m:rPr>
                            <m:sty m:val="p"/>
                          </m:rPr>
                          <a:rPr lang="en-US" b="0" i="0" smtClean="0">
                            <a:latin typeface="Cambria Math"/>
                          </a:rPr>
                          <m:t>Y</m:t>
                        </m:r>
                      </m:e>
                    </m:d>
                    <m:r>
                      <a:rPr lang="en-US" b="0" i="1" smtClean="0">
                        <a:latin typeface="Cambria Math"/>
                      </a:rPr>
                      <m:t>⋅</m:t>
                    </m:r>
                    <m:f>
                      <m:fPr>
                        <m:ctrlPr>
                          <a:rPr lang="en-US" b="0" i="1" smtClean="0">
                            <a:latin typeface="Cambria Math"/>
                          </a:rPr>
                        </m:ctrlPr>
                      </m:fPr>
                      <m:num>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𝑟𝑒𝑝𝑜𝑟𝑡</m:t>
                                </m:r>
                                <m:r>
                                  <a:rPr lang="en-US" b="0" i="1" smtClean="0">
                                    <a:latin typeface="Cambria Math"/>
                                  </a:rPr>
                                  <m:t>=</m:t>
                                </m:r>
                                <m:r>
                                  <a:rPr lang="en-US" b="0" i="1" smtClean="0">
                                    <a:latin typeface="Cambria Math"/>
                                  </a:rPr>
                                  <m:t>𝑌</m:t>
                                </m:r>
                              </m:e>
                              <m:e>
                                <m:r>
                                  <a:rPr lang="en-US" b="0" i="1" smtClean="0">
                                    <a:latin typeface="Cambria Math"/>
                                  </a:rPr>
                                  <m:t>𝑡𝑟𝑢𝑒</m:t>
                                </m:r>
                                <m:r>
                                  <a:rPr lang="en-US" b="0" i="1" smtClean="0">
                                    <a:latin typeface="Cambria Math"/>
                                  </a:rPr>
                                  <m:t>=</m:t>
                                </m:r>
                                <m:r>
                                  <a:rPr lang="en-US" b="0" i="1" smtClean="0">
                                    <a:latin typeface="Cambria Math"/>
                                  </a:rPr>
                                  <m:t>𝑌</m:t>
                                </m:r>
                              </m:e>
                            </m:d>
                          </m:e>
                        </m:func>
                      </m:num>
                      <m:den>
                        <m:r>
                          <m:rPr>
                            <m:sty m:val="p"/>
                          </m:rPr>
                          <a:rPr lang="en-US" b="0" i="0" smtClean="0">
                            <a:latin typeface="Cambria Math"/>
                          </a:rPr>
                          <m:t>Pr</m:t>
                        </m:r>
                        <m:r>
                          <a:rPr lang="en-US" b="0" i="1" smtClean="0">
                            <a:latin typeface="Cambria Math"/>
                          </a:rPr>
                          <m:t>⁡[</m:t>
                        </m:r>
                        <m:r>
                          <a:rPr lang="en-US" b="0" i="1" smtClean="0">
                            <a:latin typeface="Cambria Math"/>
                          </a:rPr>
                          <m:t>𝑟𝑒𝑝𝑜𝑟𝑡</m:t>
                        </m:r>
                        <m:r>
                          <a:rPr lang="en-US" b="0" i="1" smtClean="0">
                            <a:latin typeface="Cambria Math"/>
                          </a:rPr>
                          <m:t>=</m:t>
                        </m:r>
                        <m:r>
                          <a:rPr lang="en-US" b="0" i="1" smtClean="0">
                            <a:latin typeface="Cambria Math"/>
                          </a:rPr>
                          <m:t>𝑌</m:t>
                        </m:r>
                        <m:r>
                          <a:rPr lang="en-US" b="0" i="1" smtClean="0">
                            <a:latin typeface="Cambria Math"/>
                          </a:rPr>
                          <m:t>]</m:t>
                        </m:r>
                      </m:den>
                    </m:f>
                  </m:oMath>
                </a14:m>
                <a:endParaRPr lang="en-US" b="0" dirty="0" smtClean="0"/>
              </a:p>
              <a:p>
                <a14:m>
                  <m:oMath xmlns:m="http://schemas.openxmlformats.org/officeDocument/2006/math">
                    <m:func>
                      <m:funcPr>
                        <m:ctrlPr>
                          <a:rPr lang="en-US" i="1">
                            <a:latin typeface="Cambria Math"/>
                          </a:rPr>
                        </m:ctrlPr>
                      </m:funcPr>
                      <m:fName>
                        <m:r>
                          <m:rPr>
                            <m:sty m:val="p"/>
                          </m:rPr>
                          <a:rPr lang="en-US">
                            <a:latin typeface="Cambria Math"/>
                          </a:rPr>
                          <m:t>Pr</m:t>
                        </m:r>
                      </m:fName>
                      <m:e>
                        <m:d>
                          <m:dPr>
                            <m:begChr m:val="["/>
                            <m:endChr m:val="]"/>
                            <m:ctrlPr>
                              <a:rPr lang="en-US" i="1">
                                <a:latin typeface="Cambria Math"/>
                              </a:rPr>
                            </m:ctrlPr>
                          </m:dPr>
                          <m:e>
                            <m:r>
                              <a:rPr lang="en-US" i="1">
                                <a:latin typeface="Cambria Math"/>
                              </a:rPr>
                              <m:t>𝑡𝑟𝑢𝑒</m:t>
                            </m:r>
                            <m:r>
                              <a:rPr lang="en-US" i="1">
                                <a:latin typeface="Cambria Math"/>
                              </a:rPr>
                              <m:t>=</m:t>
                            </m:r>
                            <m:r>
                              <a:rPr lang="en-US" i="1">
                                <a:latin typeface="Cambria Math"/>
                              </a:rPr>
                              <m:t>𝑌</m:t>
                            </m:r>
                            <m:r>
                              <a:rPr lang="en-US" i="1">
                                <a:latin typeface="Cambria Math"/>
                              </a:rPr>
                              <m:t>|</m:t>
                            </m:r>
                            <m:r>
                              <a:rPr lang="en-US" i="1">
                                <a:latin typeface="Cambria Math"/>
                              </a:rPr>
                              <m:t>𝑟𝑒𝑝𝑜𝑟𝑡</m:t>
                            </m:r>
                            <m:r>
                              <a:rPr lang="en-US" i="1">
                                <a:latin typeface="Cambria Math"/>
                              </a:rPr>
                              <m:t>=</m:t>
                            </m:r>
                            <m:r>
                              <a:rPr lang="en-US" i="1">
                                <a:latin typeface="Cambria Math"/>
                              </a:rPr>
                              <m:t>𝑌</m:t>
                            </m:r>
                          </m:e>
                        </m:d>
                      </m:e>
                    </m:func>
                    <m:r>
                      <a:rPr lang="en-US">
                        <a:latin typeface="Cambria Math"/>
                      </a:rPr>
                      <m:t>=</m:t>
                    </m:r>
                    <m:r>
                      <a:rPr lang="en-US" b="0" i="1" smtClean="0">
                        <a:latin typeface="Cambria Math"/>
                      </a:rPr>
                      <m:t>0.2</m:t>
                    </m:r>
                    <m:r>
                      <a:rPr lang="en-US" i="1">
                        <a:latin typeface="Cambria Math"/>
                      </a:rPr>
                      <m:t>⋅</m:t>
                    </m:r>
                    <m:f>
                      <m:fPr>
                        <m:ctrlPr>
                          <a:rPr lang="en-US" b="0" i="1" smtClean="0">
                            <a:latin typeface="Cambria Math"/>
                          </a:rPr>
                        </m:ctrlPr>
                      </m:fPr>
                      <m:num>
                        <m:r>
                          <a:rPr lang="en-US" b="0" i="1" smtClean="0">
                            <a:latin typeface="Cambria Math"/>
                          </a:rPr>
                          <m:t>0.8</m:t>
                        </m:r>
                      </m:num>
                      <m:den>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𝑡𝑟𝑢𝑒</m:t>
                                </m:r>
                                <m:r>
                                  <a:rPr lang="en-US" b="0" i="1" smtClean="0">
                                    <a:latin typeface="Cambria Math"/>
                                  </a:rPr>
                                  <m:t>=</m:t>
                                </m:r>
                                <m:r>
                                  <a:rPr lang="en-US" b="0" i="1" smtClean="0">
                                    <a:latin typeface="Cambria Math"/>
                                  </a:rPr>
                                  <m:t>𝑌</m:t>
                                </m:r>
                              </m:e>
                            </m:d>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𝑟𝑒𝑝𝑜𝑟𝑡</m:t>
                                </m:r>
                                <m:r>
                                  <a:rPr lang="en-US" b="0" i="1" smtClean="0">
                                    <a:latin typeface="Cambria Math"/>
                                  </a:rPr>
                                  <m:t>=</m:t>
                                </m:r>
                                <m:r>
                                  <a:rPr lang="en-US" b="0" i="1" smtClean="0">
                                    <a:latin typeface="Cambria Math"/>
                                  </a:rPr>
                                  <m:t>𝑌</m:t>
                                </m:r>
                              </m:e>
                              <m:e>
                                <m:r>
                                  <a:rPr lang="en-US" b="0" i="1" smtClean="0">
                                    <a:latin typeface="Cambria Math"/>
                                  </a:rPr>
                                  <m:t>𝑡𝑟𝑢𝑒</m:t>
                                </m:r>
                                <m:r>
                                  <a:rPr lang="en-US" b="0" i="1" smtClean="0">
                                    <a:latin typeface="Cambria Math"/>
                                  </a:rPr>
                                  <m:t>=</m:t>
                                </m:r>
                                <m:r>
                                  <a:rPr lang="en-US" b="0" i="1" smtClean="0">
                                    <a:latin typeface="Cambria Math"/>
                                  </a:rPr>
                                  <m:t>𝑌</m:t>
                                </m:r>
                              </m:e>
                            </m:d>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𝑡𝑟𝑢𝑒</m:t>
                                </m:r>
                                <m:r>
                                  <a:rPr lang="en-US" b="0" i="1" smtClean="0">
                                    <a:latin typeface="Cambria Math"/>
                                  </a:rPr>
                                  <m:t>=</m:t>
                                </m:r>
                                <m:r>
                                  <a:rPr lang="en-US" b="0" i="1" smtClean="0">
                                    <a:latin typeface="Cambria Math"/>
                                  </a:rPr>
                                  <m:t>𝐵</m:t>
                                </m:r>
                              </m:e>
                            </m:d>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𝑟𝑒𝑝𝑜𝑟𝑡</m:t>
                                </m:r>
                                <m:r>
                                  <a:rPr lang="en-US" b="0" i="1" smtClean="0">
                                    <a:latin typeface="Cambria Math"/>
                                  </a:rPr>
                                  <m:t>=</m:t>
                                </m:r>
                                <m:r>
                                  <a:rPr lang="en-US" b="0" i="1" smtClean="0">
                                    <a:latin typeface="Cambria Math"/>
                                  </a:rPr>
                                  <m:t>𝑌</m:t>
                                </m:r>
                              </m:e>
                              <m:e>
                                <m:r>
                                  <a:rPr lang="en-US" b="0" i="1" smtClean="0">
                                    <a:latin typeface="Cambria Math"/>
                                  </a:rPr>
                                  <m:t>𝑡𝑟𝑢𝑒</m:t>
                                </m:r>
                                <m:r>
                                  <a:rPr lang="en-US" b="0" i="1" smtClean="0">
                                    <a:latin typeface="Cambria Math"/>
                                  </a:rPr>
                                  <m:t>=</m:t>
                                </m:r>
                                <m:r>
                                  <a:rPr lang="en-US" b="0" i="1" smtClean="0">
                                    <a:latin typeface="Cambria Math"/>
                                  </a:rPr>
                                  <m:t>𝐵</m:t>
                                </m:r>
                              </m:e>
                            </m:d>
                          </m:e>
                        </m:func>
                      </m:den>
                    </m:f>
                  </m:oMath>
                </a14:m>
                <a:endParaRPr lang="en-US" dirty="0" smtClean="0"/>
              </a:p>
              <a:p>
                <a14:m>
                  <m:oMath xmlns:m="http://schemas.openxmlformats.org/officeDocument/2006/math">
                    <m:r>
                      <a:rPr lang="en-US" b="0" i="1" smtClean="0">
                        <a:latin typeface="Cambria Math"/>
                      </a:rPr>
                      <m:t>0.2⋅</m:t>
                    </m:r>
                    <m:f>
                      <m:fPr>
                        <m:ctrlPr>
                          <a:rPr lang="en-US" b="0" i="1" smtClean="0">
                            <a:latin typeface="Cambria Math"/>
                          </a:rPr>
                        </m:ctrlPr>
                      </m:fPr>
                      <m:num>
                        <m:r>
                          <a:rPr lang="en-US" b="0" i="1" smtClean="0">
                            <a:latin typeface="Cambria Math"/>
                          </a:rPr>
                          <m:t>0.8</m:t>
                        </m:r>
                      </m:num>
                      <m:den>
                        <m:r>
                          <a:rPr lang="en-US" b="0" i="1" smtClean="0">
                            <a:latin typeface="Cambria Math"/>
                          </a:rPr>
                          <m:t>0.2⋅0.8+0.8⋅0.2</m:t>
                        </m:r>
                      </m:den>
                    </m:f>
                    <m:r>
                      <a:rPr lang="en-US" b="0" i="1" smtClean="0">
                        <a:latin typeface="Cambria Math"/>
                      </a:rPr>
                      <m:t>=1/2</m:t>
                    </m:r>
                  </m:oMath>
                </a14:m>
                <a:endParaRPr lang="en-US" dirty="0"/>
              </a:p>
              <a:p>
                <a:endParaRPr lang="en-US" b="0" dirty="0" smtClean="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857815" y="3331675"/>
                <a:ext cx="10277948" cy="2860895"/>
              </a:xfrm>
              <a:blipFill rotWithShape="1">
                <a:blip r:embed="rId3"/>
                <a:stretch>
                  <a:fillRect l="-949" t="-5544"/>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87</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4164594" y="362138"/>
                <a:ext cx="3268301" cy="6802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i="1">
                              <a:solidFill>
                                <a:srgbClr val="FF0000"/>
                              </a:solidFill>
                              <a:latin typeface="Cambria Math"/>
                            </a:rPr>
                          </m:ctrlPr>
                        </m:funcPr>
                        <m:fName>
                          <m:r>
                            <m:rPr>
                              <m:sty m:val="p"/>
                            </m:rPr>
                            <a:rPr lang="en-US">
                              <a:solidFill>
                                <a:srgbClr val="FF0000"/>
                              </a:solidFill>
                              <a:latin typeface="Cambria Math"/>
                            </a:rPr>
                            <m:t>Pr</m:t>
                          </m:r>
                        </m:fName>
                        <m:e>
                          <m:d>
                            <m:dPr>
                              <m:begChr m:val="["/>
                              <m:endChr m:val="]"/>
                              <m:ctrlPr>
                                <a:rPr lang="en-US" i="1">
                                  <a:solidFill>
                                    <a:srgbClr val="FF0000"/>
                                  </a:solidFill>
                                  <a:latin typeface="Cambria Math"/>
                                </a:rPr>
                              </m:ctrlPr>
                            </m:dPr>
                            <m:e>
                              <m:r>
                                <a:rPr lang="en-US" i="1">
                                  <a:solidFill>
                                    <a:srgbClr val="FF0000"/>
                                  </a:solidFill>
                                  <a:latin typeface="Cambria Math"/>
                                </a:rPr>
                                <m:t>𝐴</m:t>
                              </m:r>
                            </m:e>
                            <m:e>
                              <m:r>
                                <a:rPr lang="en-US" i="1">
                                  <a:solidFill>
                                    <a:srgbClr val="FF0000"/>
                                  </a:solidFill>
                                  <a:latin typeface="Cambria Math"/>
                                </a:rPr>
                                <m:t>𝐵</m:t>
                              </m:r>
                            </m:e>
                          </m:d>
                        </m:e>
                      </m:func>
                      <m:r>
                        <a:rPr lang="en-US" i="1">
                          <a:solidFill>
                            <a:srgbClr val="FF0000"/>
                          </a:solidFill>
                          <a:latin typeface="Cambria Math"/>
                        </a:rPr>
                        <m:t>=</m:t>
                      </m:r>
                      <m:f>
                        <m:fPr>
                          <m:ctrlPr>
                            <a:rPr lang="en-US" i="1">
                              <a:solidFill>
                                <a:srgbClr val="FF0000"/>
                              </a:solidFill>
                              <a:latin typeface="Cambria Math"/>
                            </a:rPr>
                          </m:ctrlPr>
                        </m:fPr>
                        <m:num>
                          <m:func>
                            <m:funcPr>
                              <m:ctrlPr>
                                <a:rPr lang="en-US" i="1">
                                  <a:solidFill>
                                    <a:srgbClr val="FF0000"/>
                                  </a:solidFill>
                                  <a:latin typeface="Cambria Math"/>
                                </a:rPr>
                              </m:ctrlPr>
                            </m:funcPr>
                            <m:fName>
                              <m:r>
                                <m:rPr>
                                  <m:sty m:val="p"/>
                                </m:rPr>
                                <a:rPr lang="en-US">
                                  <a:solidFill>
                                    <a:srgbClr val="FF0000"/>
                                  </a:solidFill>
                                  <a:latin typeface="Cambria Math"/>
                                </a:rPr>
                                <m:t>Pr</m:t>
                              </m:r>
                            </m:fName>
                            <m:e>
                              <m:d>
                                <m:dPr>
                                  <m:begChr m:val="["/>
                                  <m:endChr m:val="]"/>
                                  <m:ctrlPr>
                                    <a:rPr lang="en-US" i="1">
                                      <a:solidFill>
                                        <a:srgbClr val="FF0000"/>
                                      </a:solidFill>
                                      <a:latin typeface="Cambria Math"/>
                                    </a:rPr>
                                  </m:ctrlPr>
                                </m:dPr>
                                <m:e>
                                  <m:r>
                                    <a:rPr lang="en-US" i="1">
                                      <a:solidFill>
                                        <a:srgbClr val="FF0000"/>
                                      </a:solidFill>
                                      <a:latin typeface="Cambria Math"/>
                                    </a:rPr>
                                    <m:t>𝐴</m:t>
                                  </m:r>
                                </m:e>
                              </m:d>
                            </m:e>
                          </m:func>
                          <m:r>
                            <a:rPr lang="en-US" i="1">
                              <a:solidFill>
                                <a:srgbClr val="FF0000"/>
                              </a:solidFill>
                              <a:latin typeface="Cambria Math"/>
                            </a:rPr>
                            <m:t>⋅</m:t>
                          </m:r>
                          <m:func>
                            <m:funcPr>
                              <m:ctrlPr>
                                <a:rPr lang="en-US" i="1">
                                  <a:solidFill>
                                    <a:srgbClr val="FF0000"/>
                                  </a:solidFill>
                                  <a:latin typeface="Cambria Math"/>
                                </a:rPr>
                              </m:ctrlPr>
                            </m:funcPr>
                            <m:fName>
                              <m:r>
                                <m:rPr>
                                  <m:sty m:val="p"/>
                                </m:rPr>
                                <a:rPr lang="en-US">
                                  <a:solidFill>
                                    <a:srgbClr val="FF0000"/>
                                  </a:solidFill>
                                  <a:latin typeface="Cambria Math"/>
                                </a:rPr>
                                <m:t>Pr</m:t>
                              </m:r>
                            </m:fName>
                            <m:e>
                              <m:d>
                                <m:dPr>
                                  <m:begChr m:val="["/>
                                  <m:endChr m:val="]"/>
                                  <m:ctrlPr>
                                    <a:rPr lang="en-US" i="1">
                                      <a:solidFill>
                                        <a:srgbClr val="FF0000"/>
                                      </a:solidFill>
                                      <a:latin typeface="Cambria Math"/>
                                    </a:rPr>
                                  </m:ctrlPr>
                                </m:dPr>
                                <m:e>
                                  <m:r>
                                    <a:rPr lang="en-US" i="1">
                                      <a:solidFill>
                                        <a:srgbClr val="FF0000"/>
                                      </a:solidFill>
                                      <a:latin typeface="Cambria Math"/>
                                    </a:rPr>
                                    <m:t>𝐵</m:t>
                                  </m:r>
                                </m:e>
                                <m:e>
                                  <m:r>
                                    <a:rPr lang="en-US" i="1">
                                      <a:solidFill>
                                        <a:srgbClr val="FF0000"/>
                                      </a:solidFill>
                                      <a:latin typeface="Cambria Math"/>
                                    </a:rPr>
                                    <m:t>𝐴</m:t>
                                  </m:r>
                                </m:e>
                              </m:d>
                            </m:e>
                          </m:func>
                        </m:num>
                        <m:den>
                          <m:r>
                            <m:rPr>
                              <m:sty m:val="p"/>
                            </m:rPr>
                            <a:rPr lang="en-US">
                              <a:solidFill>
                                <a:srgbClr val="FF0000"/>
                              </a:solidFill>
                              <a:latin typeface="Cambria Math"/>
                            </a:rPr>
                            <m:t>Pr</m:t>
                          </m:r>
                          <m:r>
                            <a:rPr lang="en-US" i="1">
                              <a:solidFill>
                                <a:srgbClr val="FF0000"/>
                              </a:solidFill>
                              <a:latin typeface="Cambria Math"/>
                            </a:rPr>
                            <m:t>⁡[</m:t>
                          </m:r>
                          <m:r>
                            <a:rPr lang="en-US" i="1">
                              <a:solidFill>
                                <a:srgbClr val="FF0000"/>
                              </a:solidFill>
                              <a:latin typeface="Cambria Math"/>
                            </a:rPr>
                            <m:t>𝐵</m:t>
                          </m:r>
                          <m:r>
                            <a:rPr lang="en-US" i="1">
                              <a:solidFill>
                                <a:srgbClr val="FF0000"/>
                              </a:solidFill>
                              <a:latin typeface="Cambria Math"/>
                            </a:rPr>
                            <m:t>]</m:t>
                          </m:r>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164594" y="362138"/>
                <a:ext cx="3268301" cy="680251"/>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025099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474" y="120962"/>
            <a:ext cx="10515600" cy="1325563"/>
          </a:xfrm>
        </p:spPr>
        <p:txBody>
          <a:bodyPr/>
          <a:lstStyle/>
          <a:p>
            <a:r>
              <a:rPr lang="en-US" dirty="0" smtClean="0"/>
              <a:t>Bayes Rule</a:t>
            </a:r>
            <a:endParaRPr lang="en-US" dirty="0"/>
          </a:p>
        </p:txBody>
      </p:sp>
      <p:sp>
        <p:nvSpPr>
          <p:cNvPr id="3" name="Content Placeholder 2"/>
          <p:cNvSpPr>
            <a:spLocks noGrp="1"/>
          </p:cNvSpPr>
          <p:nvPr>
            <p:ph sz="half" idx="1"/>
          </p:nvPr>
        </p:nvSpPr>
        <p:spPr>
          <a:xfrm>
            <a:off x="5798744" y="1382571"/>
            <a:ext cx="4866238" cy="1749928"/>
          </a:xfrm>
          <a:solidFill>
            <a:srgbClr val="FFFF00"/>
          </a:solidFill>
        </p:spPr>
        <p:txBody>
          <a:bodyPr>
            <a:noAutofit/>
          </a:bodyPr>
          <a:lstStyle/>
          <a:p>
            <a:r>
              <a:rPr lang="en-US" sz="2400" b="1" dirty="0" smtClean="0">
                <a:solidFill>
                  <a:srgbClr val="FF0000"/>
                </a:solidFill>
              </a:rPr>
              <a:t>Critical Missing Data:</a:t>
            </a:r>
          </a:p>
          <a:p>
            <a:r>
              <a:rPr lang="en-US" sz="2400" b="1" dirty="0" smtClean="0">
                <a:solidFill>
                  <a:srgbClr val="FF0000"/>
                </a:solidFill>
              </a:rPr>
              <a:t>Prior distribution: </a:t>
            </a:r>
          </a:p>
          <a:p>
            <a:pPr lvl="1"/>
            <a:r>
              <a:rPr lang="en-US" sz="2000" b="1" dirty="0" smtClean="0">
                <a:solidFill>
                  <a:srgbClr val="FF0000"/>
                </a:solidFill>
              </a:rPr>
              <a:t>99.9% Healthy</a:t>
            </a:r>
          </a:p>
          <a:p>
            <a:pPr lvl="1"/>
            <a:r>
              <a:rPr lang="en-US" sz="2000" b="1" dirty="0" smtClean="0">
                <a:solidFill>
                  <a:srgbClr val="FF0000"/>
                </a:solidFill>
              </a:rPr>
              <a:t>0.1% HIV</a:t>
            </a:r>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857815" y="3331675"/>
                <a:ext cx="10277948" cy="2860895"/>
              </a:xfrm>
            </p:spPr>
            <p:txBody>
              <a:bodyPr>
                <a:normAutofit fontScale="85000" lnSpcReduction="10000"/>
              </a:bodyPr>
              <a:lstStyle/>
              <a:p>
                <a:r>
                  <a:rPr lang="en-US" sz="3000" dirty="0" smtClean="0"/>
                  <a:t>What is the probability that you are sick? </a:t>
                </a:r>
              </a:p>
              <a:p>
                <a14:m>
                  <m:oMath xmlns:m="http://schemas.openxmlformats.org/officeDocument/2006/math">
                    <m:func>
                      <m:funcPr>
                        <m:ctrlPr>
                          <a:rPr lang="en-US" sz="3000" b="0" i="1" smtClean="0">
                            <a:latin typeface="Cambria Math"/>
                          </a:rPr>
                        </m:ctrlPr>
                      </m:funcPr>
                      <m:fName>
                        <m:r>
                          <m:rPr>
                            <m:sty m:val="p"/>
                          </m:rPr>
                          <a:rPr lang="en-US" sz="3000" b="0" i="0" smtClean="0">
                            <a:latin typeface="Cambria Math"/>
                          </a:rPr>
                          <m:t>Pr</m:t>
                        </m:r>
                      </m:fName>
                      <m:e>
                        <m:d>
                          <m:dPr>
                            <m:begChr m:val="["/>
                            <m:endChr m:val="]"/>
                            <m:ctrlPr>
                              <a:rPr lang="en-US" sz="3000" b="0" i="1" smtClean="0">
                                <a:latin typeface="Cambria Math"/>
                              </a:rPr>
                            </m:ctrlPr>
                          </m:dPr>
                          <m:e>
                            <m:r>
                              <a:rPr lang="en-US" sz="3000" b="0" i="1" smtClean="0">
                                <a:latin typeface="Cambria Math"/>
                              </a:rPr>
                              <m:t>𝑆𝑖𝑐𝑘</m:t>
                            </m:r>
                            <m:r>
                              <a:rPr lang="en-US" sz="3000" b="0" i="1" smtClean="0">
                                <a:latin typeface="Cambria Math"/>
                              </a:rPr>
                              <m:t>|</m:t>
                            </m:r>
                            <m:r>
                              <a:rPr lang="en-US" sz="3000" b="0" i="1" smtClean="0">
                                <a:latin typeface="Cambria Math"/>
                              </a:rPr>
                              <m:t>𝑟𝑒𝑝𝑜𝑟𝑡</m:t>
                            </m:r>
                            <m:r>
                              <a:rPr lang="en-US" sz="3000" b="0" i="1" smtClean="0">
                                <a:latin typeface="Cambria Math"/>
                              </a:rPr>
                              <m:t>=</m:t>
                            </m:r>
                            <m:r>
                              <a:rPr lang="en-US" sz="3000" b="0" i="1" smtClean="0">
                                <a:latin typeface="Cambria Math"/>
                              </a:rPr>
                              <m:t>𝑃</m:t>
                            </m:r>
                          </m:e>
                        </m:d>
                      </m:e>
                    </m:func>
                    <m:r>
                      <a:rPr lang="en-US" sz="3000" b="0" i="0" smtClean="0">
                        <a:latin typeface="Cambria Math"/>
                      </a:rPr>
                      <m:t>=</m:t>
                    </m:r>
                    <m:r>
                      <m:rPr>
                        <m:sty m:val="p"/>
                      </m:rPr>
                      <a:rPr lang="en-US" sz="3000" b="0" i="0" smtClean="0">
                        <a:latin typeface="Cambria Math"/>
                      </a:rPr>
                      <m:t>Pr</m:t>
                    </m:r>
                    <m:d>
                      <m:dPr>
                        <m:begChr m:val="["/>
                        <m:endChr m:val="]"/>
                        <m:ctrlPr>
                          <a:rPr lang="en-US" sz="3000" b="0" i="1" smtClean="0">
                            <a:latin typeface="Cambria Math"/>
                          </a:rPr>
                        </m:ctrlPr>
                      </m:dPr>
                      <m:e>
                        <m:r>
                          <m:rPr>
                            <m:sty m:val="p"/>
                          </m:rPr>
                          <a:rPr lang="en-US" sz="3000" b="0" i="1" smtClean="0">
                            <a:latin typeface="Cambria Math"/>
                          </a:rPr>
                          <m:t>Sick</m:t>
                        </m:r>
                      </m:e>
                    </m:d>
                    <m:r>
                      <a:rPr lang="en-US" sz="3000" b="0" i="1" smtClean="0">
                        <a:latin typeface="Cambria Math"/>
                      </a:rPr>
                      <m:t>⋅</m:t>
                    </m:r>
                    <m:f>
                      <m:fPr>
                        <m:ctrlPr>
                          <a:rPr lang="en-US" sz="3000" b="0" i="1" smtClean="0">
                            <a:latin typeface="Cambria Math"/>
                          </a:rPr>
                        </m:ctrlPr>
                      </m:fPr>
                      <m:num>
                        <m:func>
                          <m:funcPr>
                            <m:ctrlPr>
                              <a:rPr lang="en-US" sz="3000" b="0" i="1" smtClean="0">
                                <a:latin typeface="Cambria Math"/>
                              </a:rPr>
                            </m:ctrlPr>
                          </m:funcPr>
                          <m:fName>
                            <m:r>
                              <m:rPr>
                                <m:sty m:val="p"/>
                              </m:rPr>
                              <a:rPr lang="en-US" sz="3000" b="0" i="0" smtClean="0">
                                <a:latin typeface="Cambria Math"/>
                              </a:rPr>
                              <m:t>Pr</m:t>
                            </m:r>
                          </m:fName>
                          <m:e>
                            <m:d>
                              <m:dPr>
                                <m:begChr m:val="["/>
                                <m:endChr m:val="]"/>
                                <m:ctrlPr>
                                  <a:rPr lang="en-US" sz="3000" b="0" i="1" smtClean="0">
                                    <a:latin typeface="Cambria Math"/>
                                  </a:rPr>
                                </m:ctrlPr>
                              </m:dPr>
                              <m:e>
                                <m:r>
                                  <a:rPr lang="en-US" sz="3000" b="0" i="1" smtClean="0">
                                    <a:latin typeface="Cambria Math"/>
                                  </a:rPr>
                                  <m:t>𝑟𝑒𝑝𝑜𝑟𝑡</m:t>
                                </m:r>
                                <m:r>
                                  <a:rPr lang="en-US" sz="3000" b="0" i="1" smtClean="0">
                                    <a:latin typeface="Cambria Math"/>
                                  </a:rPr>
                                  <m:t>=</m:t>
                                </m:r>
                                <m:r>
                                  <a:rPr lang="en-US" sz="3000" b="0" i="1" smtClean="0">
                                    <a:latin typeface="Cambria Math"/>
                                  </a:rPr>
                                  <m:t>𝑃</m:t>
                                </m:r>
                              </m:e>
                              <m:e>
                                <m:r>
                                  <a:rPr lang="en-US" sz="3000" b="0" i="1" smtClean="0">
                                    <a:latin typeface="Cambria Math"/>
                                  </a:rPr>
                                  <m:t>𝑆𝑖𝑐𝑘</m:t>
                                </m:r>
                              </m:e>
                            </m:d>
                          </m:e>
                        </m:func>
                      </m:num>
                      <m:den>
                        <m:r>
                          <m:rPr>
                            <m:sty m:val="p"/>
                          </m:rPr>
                          <a:rPr lang="en-US" sz="3000" b="0" i="0" smtClean="0">
                            <a:latin typeface="Cambria Math"/>
                          </a:rPr>
                          <m:t>Pr</m:t>
                        </m:r>
                        <m:r>
                          <a:rPr lang="en-US" sz="3000" b="0" i="1" smtClean="0">
                            <a:latin typeface="Cambria Math"/>
                          </a:rPr>
                          <m:t>⁡[</m:t>
                        </m:r>
                        <m:r>
                          <a:rPr lang="en-US" sz="3000" b="0" i="1" smtClean="0">
                            <a:latin typeface="Cambria Math"/>
                          </a:rPr>
                          <m:t>𝑟𝑒𝑝𝑜𝑟𝑡</m:t>
                        </m:r>
                        <m:r>
                          <a:rPr lang="en-US" sz="3000" b="0" i="1" smtClean="0">
                            <a:latin typeface="Cambria Math"/>
                          </a:rPr>
                          <m:t>=</m:t>
                        </m:r>
                        <m:r>
                          <a:rPr lang="en-US" sz="3000" b="0" i="1" smtClean="0">
                            <a:latin typeface="Cambria Math"/>
                          </a:rPr>
                          <m:t>𝑃</m:t>
                        </m:r>
                        <m:r>
                          <a:rPr lang="en-US" sz="3000" b="0" i="1" smtClean="0">
                            <a:latin typeface="Cambria Math"/>
                          </a:rPr>
                          <m:t>]</m:t>
                        </m:r>
                      </m:den>
                    </m:f>
                  </m:oMath>
                </a14:m>
                <a:endParaRPr lang="en-US" sz="3000" b="0" dirty="0" smtClean="0"/>
              </a:p>
              <a:p>
                <a14:m>
                  <m:oMath xmlns:m="http://schemas.openxmlformats.org/officeDocument/2006/math">
                    <m:func>
                      <m:funcPr>
                        <m:ctrlPr>
                          <a:rPr lang="en-US" sz="3000" i="1">
                            <a:latin typeface="Cambria Math"/>
                          </a:rPr>
                        </m:ctrlPr>
                      </m:funcPr>
                      <m:fName>
                        <m:r>
                          <m:rPr>
                            <m:sty m:val="p"/>
                          </m:rPr>
                          <a:rPr lang="en-US" sz="3000">
                            <a:latin typeface="Cambria Math"/>
                          </a:rPr>
                          <m:t>Pr</m:t>
                        </m:r>
                      </m:fName>
                      <m:e>
                        <m:d>
                          <m:dPr>
                            <m:begChr m:val="["/>
                            <m:endChr m:val="]"/>
                            <m:ctrlPr>
                              <a:rPr lang="en-US" sz="3000" i="1">
                                <a:latin typeface="Cambria Math"/>
                              </a:rPr>
                            </m:ctrlPr>
                          </m:dPr>
                          <m:e>
                            <m:r>
                              <a:rPr lang="en-US" sz="3000" b="0" i="1" smtClean="0">
                                <a:latin typeface="Cambria Math"/>
                              </a:rPr>
                              <m:t>𝑆𝑖𝑐𝑘</m:t>
                            </m:r>
                            <m:r>
                              <a:rPr lang="en-US" sz="3000" i="1">
                                <a:latin typeface="Cambria Math"/>
                              </a:rPr>
                              <m:t>|</m:t>
                            </m:r>
                            <m:r>
                              <a:rPr lang="en-US" sz="3000" i="1">
                                <a:latin typeface="Cambria Math"/>
                              </a:rPr>
                              <m:t>𝑟𝑒𝑝𝑜𝑟𝑡</m:t>
                            </m:r>
                            <m:r>
                              <a:rPr lang="en-US" sz="3000" i="1">
                                <a:latin typeface="Cambria Math"/>
                              </a:rPr>
                              <m:t>=</m:t>
                            </m:r>
                            <m:r>
                              <a:rPr lang="en-US" sz="3000" b="0" i="1" smtClean="0">
                                <a:latin typeface="Cambria Math"/>
                              </a:rPr>
                              <m:t>𝑃</m:t>
                            </m:r>
                          </m:e>
                        </m:d>
                      </m:e>
                    </m:func>
                    <m:r>
                      <a:rPr lang="en-US" sz="3000">
                        <a:latin typeface="Cambria Math"/>
                      </a:rPr>
                      <m:t>=</m:t>
                    </m:r>
                    <m:r>
                      <a:rPr lang="en-US" sz="3000" b="0" i="1" smtClean="0">
                        <a:latin typeface="Cambria Math"/>
                      </a:rPr>
                      <m:t>0.00001</m:t>
                    </m:r>
                    <m:r>
                      <a:rPr lang="en-US" sz="3000" i="1">
                        <a:latin typeface="Cambria Math"/>
                      </a:rPr>
                      <m:t>⋅</m:t>
                    </m:r>
                    <m:f>
                      <m:fPr>
                        <m:ctrlPr>
                          <a:rPr lang="en-US" sz="3000" b="0" i="1" smtClean="0">
                            <a:latin typeface="Cambria Math"/>
                          </a:rPr>
                        </m:ctrlPr>
                      </m:fPr>
                      <m:num>
                        <m:r>
                          <a:rPr lang="en-US" sz="3000" b="0" i="1" smtClean="0">
                            <a:latin typeface="Cambria Math"/>
                          </a:rPr>
                          <m:t>0.99</m:t>
                        </m:r>
                      </m:num>
                      <m:den>
                        <m:func>
                          <m:funcPr>
                            <m:ctrlPr>
                              <a:rPr lang="en-US" sz="3000" b="0" i="1" smtClean="0">
                                <a:latin typeface="Cambria Math"/>
                              </a:rPr>
                            </m:ctrlPr>
                          </m:funcPr>
                          <m:fName>
                            <m:r>
                              <m:rPr>
                                <m:sty m:val="p"/>
                              </m:rPr>
                              <a:rPr lang="en-US" sz="3000" b="0" i="0" smtClean="0">
                                <a:latin typeface="Cambria Math"/>
                              </a:rPr>
                              <m:t>Pr</m:t>
                            </m:r>
                          </m:fName>
                          <m:e>
                            <m:d>
                              <m:dPr>
                                <m:begChr m:val="["/>
                                <m:endChr m:val="]"/>
                                <m:ctrlPr>
                                  <a:rPr lang="en-US" sz="3000" b="0" i="1" smtClean="0">
                                    <a:latin typeface="Cambria Math"/>
                                  </a:rPr>
                                </m:ctrlPr>
                              </m:dPr>
                              <m:e>
                                <m:r>
                                  <a:rPr lang="en-US" sz="3000" b="0" i="1" smtClean="0">
                                    <a:latin typeface="Cambria Math"/>
                                  </a:rPr>
                                  <m:t>𝑆𝑖𝑐𝑘</m:t>
                                </m:r>
                              </m:e>
                            </m:d>
                          </m:e>
                        </m:func>
                        <m:r>
                          <a:rPr lang="en-US" sz="3000" b="0" i="1" smtClean="0">
                            <a:latin typeface="Cambria Math"/>
                          </a:rPr>
                          <m:t>⋅</m:t>
                        </m:r>
                        <m:func>
                          <m:funcPr>
                            <m:ctrlPr>
                              <a:rPr lang="en-US" sz="3000" b="0" i="1" smtClean="0">
                                <a:latin typeface="Cambria Math"/>
                              </a:rPr>
                            </m:ctrlPr>
                          </m:funcPr>
                          <m:fName>
                            <m:r>
                              <m:rPr>
                                <m:sty m:val="p"/>
                              </m:rPr>
                              <a:rPr lang="en-US" sz="3000" b="0" i="0" smtClean="0">
                                <a:latin typeface="Cambria Math"/>
                              </a:rPr>
                              <m:t>Pr</m:t>
                            </m:r>
                          </m:fName>
                          <m:e>
                            <m:d>
                              <m:dPr>
                                <m:begChr m:val="["/>
                                <m:endChr m:val="]"/>
                                <m:ctrlPr>
                                  <a:rPr lang="en-US" sz="3000" b="0" i="1" smtClean="0">
                                    <a:latin typeface="Cambria Math"/>
                                  </a:rPr>
                                </m:ctrlPr>
                              </m:dPr>
                              <m:e>
                                <m:r>
                                  <a:rPr lang="en-US" sz="3000" b="0" i="1" smtClean="0">
                                    <a:latin typeface="Cambria Math"/>
                                  </a:rPr>
                                  <m:t>𝑟𝑒𝑝𝑜𝑟𝑡</m:t>
                                </m:r>
                                <m:r>
                                  <a:rPr lang="en-US" sz="3000" b="0" i="1" smtClean="0">
                                    <a:latin typeface="Cambria Math"/>
                                  </a:rPr>
                                  <m:t>=</m:t>
                                </m:r>
                                <m:r>
                                  <a:rPr lang="en-US" sz="3000" b="0" i="1" smtClean="0">
                                    <a:latin typeface="Cambria Math"/>
                                  </a:rPr>
                                  <m:t>𝑃</m:t>
                                </m:r>
                              </m:e>
                              <m:e>
                                <m:r>
                                  <a:rPr lang="en-US" sz="3000" b="0" i="1" smtClean="0">
                                    <a:latin typeface="Cambria Math"/>
                                  </a:rPr>
                                  <m:t>𝑆𝑖𝑐𝑘</m:t>
                                </m:r>
                              </m:e>
                            </m:d>
                          </m:e>
                        </m:func>
                        <m:r>
                          <a:rPr lang="en-US" sz="3000" b="0" i="1" smtClean="0">
                            <a:latin typeface="Cambria Math"/>
                          </a:rPr>
                          <m:t>+</m:t>
                        </m:r>
                        <m:func>
                          <m:funcPr>
                            <m:ctrlPr>
                              <a:rPr lang="en-US" sz="3000" b="0" i="1" smtClean="0">
                                <a:latin typeface="Cambria Math"/>
                              </a:rPr>
                            </m:ctrlPr>
                          </m:funcPr>
                          <m:fName>
                            <m:r>
                              <m:rPr>
                                <m:sty m:val="p"/>
                              </m:rPr>
                              <a:rPr lang="en-US" sz="3000" b="0" i="0" smtClean="0">
                                <a:latin typeface="Cambria Math"/>
                              </a:rPr>
                              <m:t>Pr</m:t>
                            </m:r>
                          </m:fName>
                          <m:e>
                            <m:d>
                              <m:dPr>
                                <m:begChr m:val="["/>
                                <m:endChr m:val="]"/>
                                <m:ctrlPr>
                                  <a:rPr lang="en-US" sz="3000" b="0" i="1" smtClean="0">
                                    <a:latin typeface="Cambria Math"/>
                                  </a:rPr>
                                </m:ctrlPr>
                              </m:dPr>
                              <m:e>
                                <m:r>
                                  <a:rPr lang="en-US" sz="3000" b="0" i="1" smtClean="0">
                                    <a:latin typeface="Cambria Math"/>
                                    <a:ea typeface="Cambria Math"/>
                                  </a:rPr>
                                  <m:t>¬</m:t>
                                </m:r>
                                <m:r>
                                  <a:rPr lang="en-US" sz="3000" b="0" i="1" smtClean="0">
                                    <a:latin typeface="Cambria Math"/>
                                  </a:rPr>
                                  <m:t>𝑆𝑖𝑐𝑘</m:t>
                                </m:r>
                              </m:e>
                            </m:d>
                          </m:e>
                        </m:func>
                        <m:r>
                          <a:rPr lang="en-US" sz="3000" b="0" i="1" smtClean="0">
                            <a:latin typeface="Cambria Math"/>
                          </a:rPr>
                          <m:t>⋅</m:t>
                        </m:r>
                        <m:func>
                          <m:funcPr>
                            <m:ctrlPr>
                              <a:rPr lang="en-US" sz="3000" b="0" i="1" smtClean="0">
                                <a:latin typeface="Cambria Math"/>
                              </a:rPr>
                            </m:ctrlPr>
                          </m:funcPr>
                          <m:fName>
                            <m:r>
                              <m:rPr>
                                <m:sty m:val="p"/>
                              </m:rPr>
                              <a:rPr lang="en-US" sz="3000" b="0" i="0" smtClean="0">
                                <a:latin typeface="Cambria Math"/>
                              </a:rPr>
                              <m:t>Pr</m:t>
                            </m:r>
                          </m:fName>
                          <m:e>
                            <m:d>
                              <m:dPr>
                                <m:begChr m:val="["/>
                                <m:endChr m:val="]"/>
                                <m:ctrlPr>
                                  <a:rPr lang="en-US" sz="3000" b="0" i="1" smtClean="0">
                                    <a:latin typeface="Cambria Math"/>
                                  </a:rPr>
                                </m:ctrlPr>
                              </m:dPr>
                              <m:e>
                                <m:r>
                                  <a:rPr lang="en-US" sz="3000" b="0" i="1" smtClean="0">
                                    <a:latin typeface="Cambria Math"/>
                                  </a:rPr>
                                  <m:t>𝑟𝑒𝑝𝑜𝑟𝑡</m:t>
                                </m:r>
                                <m:r>
                                  <a:rPr lang="en-US" sz="3000" b="0" i="1" smtClean="0">
                                    <a:latin typeface="Cambria Math"/>
                                  </a:rPr>
                                  <m:t>=</m:t>
                                </m:r>
                                <m:r>
                                  <a:rPr lang="en-US" sz="3000" b="0" i="1" smtClean="0">
                                    <a:latin typeface="Cambria Math"/>
                                  </a:rPr>
                                  <m:t>𝑃</m:t>
                                </m:r>
                              </m:e>
                              <m:e>
                                <m:r>
                                  <a:rPr lang="en-US" sz="3000" b="0" i="1" smtClean="0">
                                    <a:latin typeface="Cambria Math"/>
                                    <a:ea typeface="Cambria Math"/>
                                  </a:rPr>
                                  <m:t>¬</m:t>
                                </m:r>
                                <m:r>
                                  <a:rPr lang="en-US" sz="3000" b="0" i="1" smtClean="0">
                                    <a:latin typeface="Cambria Math"/>
                                  </a:rPr>
                                  <m:t>𝑆𝑖𝑐𝑘</m:t>
                                </m:r>
                              </m:e>
                            </m:d>
                          </m:e>
                        </m:func>
                      </m:den>
                    </m:f>
                  </m:oMath>
                </a14:m>
                <a:endParaRPr lang="en-US" sz="3000" dirty="0" smtClean="0"/>
              </a:p>
              <a:p>
                <a14:m>
                  <m:oMath xmlns:m="http://schemas.openxmlformats.org/officeDocument/2006/math">
                    <m:r>
                      <a:rPr lang="en-US" sz="3000" b="0" i="1" smtClean="0">
                        <a:latin typeface="Cambria Math"/>
                      </a:rPr>
                      <m:t>=0.00001⋅</m:t>
                    </m:r>
                    <m:f>
                      <m:fPr>
                        <m:ctrlPr>
                          <a:rPr lang="en-US" sz="3000" b="0" i="1" smtClean="0">
                            <a:latin typeface="Cambria Math"/>
                          </a:rPr>
                        </m:ctrlPr>
                      </m:fPr>
                      <m:num>
                        <m:r>
                          <a:rPr lang="en-US" sz="3000" b="0" i="1" smtClean="0">
                            <a:latin typeface="Cambria Math"/>
                          </a:rPr>
                          <m:t>0.99</m:t>
                        </m:r>
                      </m:num>
                      <m:den>
                        <m:r>
                          <a:rPr lang="en-US" sz="3000" b="0" i="1" smtClean="0">
                            <a:latin typeface="Cambria Math"/>
                          </a:rPr>
                          <m:t>0.00001⋅0.99+0.99999⋅0.01</m:t>
                        </m:r>
                      </m:den>
                    </m:f>
                    <m:r>
                      <a:rPr lang="en-US" sz="3000" b="0" i="1" smtClean="0">
                        <a:latin typeface="Cambria Math"/>
                      </a:rPr>
                      <m:t>≈</m:t>
                    </m:r>
                    <m:f>
                      <m:fPr>
                        <m:ctrlPr>
                          <a:rPr lang="en-US" sz="3000" b="0" i="1" smtClean="0">
                            <a:latin typeface="Cambria Math"/>
                          </a:rPr>
                        </m:ctrlPr>
                      </m:fPr>
                      <m:num>
                        <m:r>
                          <a:rPr lang="en-US" sz="3000" b="0" i="1" smtClean="0">
                            <a:latin typeface="Cambria Math"/>
                          </a:rPr>
                          <m:t>0.00001</m:t>
                        </m:r>
                      </m:num>
                      <m:den>
                        <m:r>
                          <a:rPr lang="en-US" sz="3000" b="0" i="1" smtClean="0">
                            <a:latin typeface="Cambria Math"/>
                          </a:rPr>
                          <m:t>0.01</m:t>
                        </m:r>
                      </m:den>
                    </m:f>
                    <m:r>
                      <a:rPr lang="en-US" sz="3000" b="0" i="1" smtClean="0">
                        <a:latin typeface="Cambria Math"/>
                      </a:rPr>
                      <m:t>=0.001. </m:t>
                    </m:r>
                  </m:oMath>
                </a14:m>
                <a:endParaRPr lang="en-US" sz="3000" dirty="0"/>
              </a:p>
              <a:p>
                <a:endParaRPr lang="en-US" b="0" dirty="0" smtClean="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857815" y="3331675"/>
                <a:ext cx="10277948" cy="2860895"/>
              </a:xfrm>
              <a:blipFill rotWithShape="1">
                <a:blip r:embed="rId7"/>
                <a:stretch>
                  <a:fillRect l="-949" t="-447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88</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3558011" y="334977"/>
                <a:ext cx="3268301" cy="680251"/>
              </a:xfrm>
              <a:prstGeom prst="rect">
                <a:avLst/>
              </a:prstGeom>
              <a:solidFill>
                <a:srgbClr val="FFC000"/>
              </a:solid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i="1" smtClean="0">
                              <a:solidFill>
                                <a:srgbClr val="002060"/>
                              </a:solidFill>
                              <a:latin typeface="Cambria Math"/>
                            </a:rPr>
                          </m:ctrlPr>
                        </m:funcPr>
                        <m:fName>
                          <m:r>
                            <m:rPr>
                              <m:sty m:val="p"/>
                            </m:rPr>
                            <a:rPr lang="en-US">
                              <a:solidFill>
                                <a:srgbClr val="002060"/>
                              </a:solidFill>
                              <a:latin typeface="Cambria Math"/>
                            </a:rPr>
                            <m:t>Pr</m:t>
                          </m:r>
                        </m:fName>
                        <m:e>
                          <m:d>
                            <m:dPr>
                              <m:begChr m:val="["/>
                              <m:endChr m:val="]"/>
                              <m:ctrlPr>
                                <a:rPr lang="en-US" i="1">
                                  <a:solidFill>
                                    <a:srgbClr val="002060"/>
                                  </a:solidFill>
                                  <a:latin typeface="Cambria Math"/>
                                </a:rPr>
                              </m:ctrlPr>
                            </m:dPr>
                            <m:e>
                              <m:r>
                                <a:rPr lang="en-US" i="1">
                                  <a:solidFill>
                                    <a:srgbClr val="002060"/>
                                  </a:solidFill>
                                  <a:latin typeface="Cambria Math"/>
                                </a:rPr>
                                <m:t>𝐴</m:t>
                              </m:r>
                            </m:e>
                            <m:e>
                              <m:r>
                                <a:rPr lang="en-US" i="1">
                                  <a:solidFill>
                                    <a:srgbClr val="002060"/>
                                  </a:solidFill>
                                  <a:latin typeface="Cambria Math"/>
                                </a:rPr>
                                <m:t>𝐵</m:t>
                              </m:r>
                            </m:e>
                          </m:d>
                        </m:e>
                      </m:func>
                      <m:r>
                        <a:rPr lang="en-US" i="1">
                          <a:solidFill>
                            <a:srgbClr val="002060"/>
                          </a:solidFill>
                          <a:latin typeface="Cambria Math"/>
                        </a:rPr>
                        <m:t>=</m:t>
                      </m:r>
                      <m:f>
                        <m:fPr>
                          <m:ctrlPr>
                            <a:rPr lang="en-US" i="1">
                              <a:solidFill>
                                <a:srgbClr val="002060"/>
                              </a:solidFill>
                              <a:latin typeface="Cambria Math"/>
                            </a:rPr>
                          </m:ctrlPr>
                        </m:fPr>
                        <m:num>
                          <m:func>
                            <m:funcPr>
                              <m:ctrlPr>
                                <a:rPr lang="en-US" i="1">
                                  <a:solidFill>
                                    <a:srgbClr val="002060"/>
                                  </a:solidFill>
                                  <a:latin typeface="Cambria Math"/>
                                </a:rPr>
                              </m:ctrlPr>
                            </m:funcPr>
                            <m:fName>
                              <m:r>
                                <m:rPr>
                                  <m:sty m:val="p"/>
                                </m:rPr>
                                <a:rPr lang="en-US">
                                  <a:solidFill>
                                    <a:srgbClr val="002060"/>
                                  </a:solidFill>
                                  <a:latin typeface="Cambria Math"/>
                                </a:rPr>
                                <m:t>Pr</m:t>
                              </m:r>
                            </m:fName>
                            <m:e>
                              <m:d>
                                <m:dPr>
                                  <m:begChr m:val="["/>
                                  <m:endChr m:val="]"/>
                                  <m:ctrlPr>
                                    <a:rPr lang="en-US" i="1">
                                      <a:solidFill>
                                        <a:srgbClr val="002060"/>
                                      </a:solidFill>
                                      <a:latin typeface="Cambria Math"/>
                                    </a:rPr>
                                  </m:ctrlPr>
                                </m:dPr>
                                <m:e>
                                  <m:r>
                                    <a:rPr lang="en-US" i="1">
                                      <a:solidFill>
                                        <a:srgbClr val="002060"/>
                                      </a:solidFill>
                                      <a:latin typeface="Cambria Math"/>
                                    </a:rPr>
                                    <m:t>𝐴</m:t>
                                  </m:r>
                                </m:e>
                              </m:d>
                            </m:e>
                          </m:func>
                          <m:r>
                            <a:rPr lang="en-US" i="1">
                              <a:solidFill>
                                <a:srgbClr val="002060"/>
                              </a:solidFill>
                              <a:latin typeface="Cambria Math"/>
                            </a:rPr>
                            <m:t>⋅</m:t>
                          </m:r>
                          <m:func>
                            <m:funcPr>
                              <m:ctrlPr>
                                <a:rPr lang="en-US" i="1">
                                  <a:solidFill>
                                    <a:srgbClr val="002060"/>
                                  </a:solidFill>
                                  <a:latin typeface="Cambria Math"/>
                                </a:rPr>
                              </m:ctrlPr>
                            </m:funcPr>
                            <m:fName>
                              <m:r>
                                <m:rPr>
                                  <m:sty m:val="p"/>
                                </m:rPr>
                                <a:rPr lang="en-US">
                                  <a:solidFill>
                                    <a:srgbClr val="002060"/>
                                  </a:solidFill>
                                  <a:latin typeface="Cambria Math"/>
                                </a:rPr>
                                <m:t>Pr</m:t>
                              </m:r>
                            </m:fName>
                            <m:e>
                              <m:d>
                                <m:dPr>
                                  <m:begChr m:val="["/>
                                  <m:endChr m:val="]"/>
                                  <m:ctrlPr>
                                    <a:rPr lang="en-US" i="1">
                                      <a:solidFill>
                                        <a:srgbClr val="002060"/>
                                      </a:solidFill>
                                      <a:latin typeface="Cambria Math"/>
                                    </a:rPr>
                                  </m:ctrlPr>
                                </m:dPr>
                                <m:e>
                                  <m:r>
                                    <a:rPr lang="en-US" i="1">
                                      <a:solidFill>
                                        <a:srgbClr val="002060"/>
                                      </a:solidFill>
                                      <a:latin typeface="Cambria Math"/>
                                    </a:rPr>
                                    <m:t>𝐵</m:t>
                                  </m:r>
                                </m:e>
                                <m:e>
                                  <m:r>
                                    <a:rPr lang="en-US" i="1">
                                      <a:solidFill>
                                        <a:srgbClr val="002060"/>
                                      </a:solidFill>
                                      <a:latin typeface="Cambria Math"/>
                                    </a:rPr>
                                    <m:t>𝐴</m:t>
                                  </m:r>
                                </m:e>
                              </m:d>
                            </m:e>
                          </m:func>
                        </m:num>
                        <m:den>
                          <m:r>
                            <m:rPr>
                              <m:sty m:val="p"/>
                            </m:rPr>
                            <a:rPr lang="en-US">
                              <a:solidFill>
                                <a:srgbClr val="002060"/>
                              </a:solidFill>
                              <a:latin typeface="Cambria Math"/>
                            </a:rPr>
                            <m:t>Pr</m:t>
                          </m:r>
                          <m:r>
                            <a:rPr lang="en-US" i="1">
                              <a:solidFill>
                                <a:srgbClr val="002060"/>
                              </a:solidFill>
                              <a:latin typeface="Cambria Math"/>
                            </a:rPr>
                            <m:t>⁡[</m:t>
                          </m:r>
                          <m:r>
                            <a:rPr lang="en-US" i="1">
                              <a:solidFill>
                                <a:srgbClr val="002060"/>
                              </a:solidFill>
                              <a:latin typeface="Cambria Math"/>
                            </a:rPr>
                            <m:t>𝐵</m:t>
                          </m:r>
                          <m:r>
                            <a:rPr lang="en-US" i="1">
                              <a:solidFill>
                                <a:srgbClr val="002060"/>
                              </a:solidFill>
                              <a:latin typeface="Cambria Math"/>
                            </a:rPr>
                            <m:t>]</m:t>
                          </m:r>
                        </m:den>
                      </m:f>
                    </m:oMath>
                  </m:oMathPara>
                </a14:m>
                <a:endParaRPr lang="en-US" dirty="0">
                  <a:solidFill>
                    <a:srgbClr val="00206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558011" y="334977"/>
                <a:ext cx="3268301" cy="680251"/>
              </a:xfrm>
              <a:prstGeom prst="rect">
                <a:avLst/>
              </a:prstGeom>
              <a:blipFill rotWithShape="1">
                <a:blip r:embed="rId6"/>
                <a:stretch>
                  <a:fillRect/>
                </a:stretch>
              </a:blipFill>
            </p:spPr>
            <p:txBody>
              <a:bodyPr/>
              <a:lstStyle/>
              <a:p>
                <a:r>
                  <a:rPr lang="en-US">
                    <a:noFill/>
                  </a:rPr>
                  <a:t> </a:t>
                </a:r>
              </a:p>
            </p:txBody>
          </p:sp>
        </mc:Fallback>
      </mc:AlternateContent>
      <p:sp>
        <p:nvSpPr>
          <p:cNvPr id="7" name="TextBox 6"/>
          <p:cNvSpPr txBox="1"/>
          <p:nvPr/>
        </p:nvSpPr>
        <p:spPr>
          <a:xfrm>
            <a:off x="611109" y="1183393"/>
            <a:ext cx="4857184" cy="1569660"/>
          </a:xfrm>
          <a:prstGeom prst="rect">
            <a:avLst/>
          </a:prstGeom>
          <a:solidFill>
            <a:srgbClr val="FFFF00"/>
          </a:solidFill>
        </p:spPr>
        <p:txBody>
          <a:bodyPr wrap="square" rtlCol="0">
            <a:spAutoFit/>
          </a:bodyPr>
          <a:lstStyle/>
          <a:p>
            <a:r>
              <a:rPr lang="en-US" sz="2400" dirty="0" smtClean="0"/>
              <a:t>Original Question:</a:t>
            </a:r>
          </a:p>
          <a:p>
            <a:r>
              <a:rPr lang="en-US" sz="2400" dirty="0" smtClean="0"/>
              <a:t>HIV </a:t>
            </a:r>
            <a:r>
              <a:rPr lang="en-US" sz="2400" dirty="0"/>
              <a:t>Test error = 1% of the </a:t>
            </a:r>
            <a:r>
              <a:rPr lang="en-US" sz="2400" dirty="0" smtClean="0"/>
              <a:t>time </a:t>
            </a:r>
          </a:p>
          <a:p>
            <a:r>
              <a:rPr lang="en-US" sz="2400" dirty="0" smtClean="0"/>
              <a:t>Test </a:t>
            </a:r>
            <a:r>
              <a:rPr lang="en-US" sz="2400" dirty="0"/>
              <a:t>says you are HIV positive. </a:t>
            </a:r>
          </a:p>
          <a:p>
            <a:r>
              <a:rPr lang="en-US" sz="2400" dirty="0"/>
              <a:t>Are you </a:t>
            </a:r>
            <a:r>
              <a:rPr lang="en-US" sz="2400" dirty="0" smtClean="0"/>
              <a:t>sick or not?</a:t>
            </a:r>
            <a:endParaRPr lang="en-US" sz="2400" dirty="0"/>
          </a:p>
        </p:txBody>
      </p:sp>
    </p:spTree>
    <p:extLst>
      <p:ext uri="{BB962C8B-B14F-4D97-AF65-F5344CB8AC3E}">
        <p14:creationId xmlns:p14="http://schemas.microsoft.com/office/powerpoint/2010/main" val="25975498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a:t>
            </a:r>
            <a:r>
              <a:rPr lang="en-US" dirty="0" smtClean="0">
                <a:solidFill>
                  <a:srgbClr val="00B0F0"/>
                </a:solidFill>
              </a:rPr>
              <a:t>Wisdom of the crowd</a:t>
            </a:r>
            <a:endParaRPr lang="en-US" dirty="0">
              <a:solidFill>
                <a:srgbClr val="00B0F0"/>
              </a:solidFill>
            </a:endParaRPr>
          </a:p>
        </p:txBody>
      </p:sp>
      <p:sp>
        <p:nvSpPr>
          <p:cNvPr id="3" name="Content Placeholder 2"/>
          <p:cNvSpPr>
            <a:spLocks noGrp="1"/>
          </p:cNvSpPr>
          <p:nvPr>
            <p:ph sz="half" idx="1"/>
          </p:nvPr>
        </p:nvSpPr>
        <p:spPr/>
        <p:txBody>
          <a:bodyPr/>
          <a:lstStyle/>
          <a:p>
            <a:r>
              <a:rPr lang="en-US" dirty="0" smtClean="0"/>
              <a:t>Lots of little bits of information make can be combined into a lot of significant information</a:t>
            </a:r>
            <a:endParaRPr lang="en-US" dirty="0"/>
          </a:p>
        </p:txBody>
      </p:sp>
      <p:sp>
        <p:nvSpPr>
          <p:cNvPr id="4" name="Content Placeholder 3"/>
          <p:cNvSpPr>
            <a:spLocks noGrp="1"/>
          </p:cNvSpPr>
          <p:nvPr>
            <p:ph sz="half" idx="2"/>
          </p:nvPr>
        </p:nvSpPr>
        <p:spPr/>
        <p:txBody>
          <a:bodyPr/>
          <a:lstStyle/>
          <a:p>
            <a:r>
              <a:rPr lang="en-US" dirty="0" smtClean="0"/>
              <a:t>Is this true? </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89</a:t>
            </a:fld>
            <a:endParaRPr lang="en-US"/>
          </a:p>
        </p:txBody>
      </p:sp>
    </p:spTree>
    <p:extLst>
      <p:ext uri="{BB962C8B-B14F-4D97-AF65-F5344CB8AC3E}">
        <p14:creationId xmlns:p14="http://schemas.microsoft.com/office/powerpoint/2010/main" val="3820845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Trade</a:t>
            </a:r>
            <a:endParaRPr lang="en-US" dirty="0"/>
          </a:p>
        </p:txBody>
      </p:sp>
      <p:pic>
        <p:nvPicPr>
          <p:cNvPr id="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8076" y="1579831"/>
            <a:ext cx="8226380" cy="5025401"/>
          </a:xfrm>
          <a:noFill/>
        </p:spPr>
      </p:pic>
      <p:sp>
        <p:nvSpPr>
          <p:cNvPr id="6" name="TextBox 5"/>
          <p:cNvSpPr txBox="1"/>
          <p:nvPr/>
        </p:nvSpPr>
        <p:spPr>
          <a:xfrm>
            <a:off x="9833019" y="2814033"/>
            <a:ext cx="2116285" cy="646331"/>
          </a:xfrm>
          <a:prstGeom prst="rect">
            <a:avLst/>
          </a:prstGeom>
          <a:solidFill>
            <a:srgbClr val="FFFF00"/>
          </a:solidFill>
        </p:spPr>
        <p:txBody>
          <a:bodyPr wrap="none" rtlCol="0">
            <a:spAutoFit/>
          </a:bodyPr>
          <a:lstStyle/>
          <a:p>
            <a:r>
              <a:rPr lang="en-US" dirty="0" smtClean="0"/>
              <a:t>Who were the </a:t>
            </a:r>
          </a:p>
          <a:p>
            <a:r>
              <a:rPr lang="en-US" dirty="0" smtClean="0"/>
              <a:t>Economic powers?</a:t>
            </a:r>
            <a:endParaRPr lang="en-US" dirty="0"/>
          </a:p>
        </p:txBody>
      </p:sp>
      <p:sp>
        <p:nvSpPr>
          <p:cNvPr id="3" name="Footer Placeholder 2"/>
          <p:cNvSpPr>
            <a:spLocks noGrp="1"/>
          </p:cNvSpPr>
          <p:nvPr>
            <p:ph type="ftr" sz="quarter" idx="4294967295"/>
          </p:nvPr>
        </p:nvSpPr>
        <p:spPr>
          <a:xfrm>
            <a:off x="4038600" y="6356350"/>
            <a:ext cx="4114800" cy="365125"/>
          </a:xfrm>
        </p:spPr>
        <p:txBody>
          <a:bodyPr/>
          <a:lstStyle/>
          <a:p>
            <a:endParaRPr lang="en-US" dirty="0"/>
          </a:p>
        </p:txBody>
      </p:sp>
      <p:sp>
        <p:nvSpPr>
          <p:cNvPr id="4" name="Slide Number Placeholder 3"/>
          <p:cNvSpPr>
            <a:spLocks noGrp="1"/>
          </p:cNvSpPr>
          <p:nvPr>
            <p:ph type="sldNum" sz="quarter" idx="12"/>
          </p:nvPr>
        </p:nvSpPr>
        <p:spPr/>
        <p:txBody>
          <a:bodyPr/>
          <a:lstStyle/>
          <a:p>
            <a:fld id="{172BB277-5B63-44FF-8B55-E9F47E215084}" type="slidenum">
              <a:rPr lang="en-US" smtClean="0"/>
              <a:t>9</a:t>
            </a:fld>
            <a:endParaRPr lang="en-US"/>
          </a:p>
        </p:txBody>
      </p:sp>
    </p:spTree>
    <p:extLst>
      <p:ext uri="{BB962C8B-B14F-4D97-AF65-F5344CB8AC3E}">
        <p14:creationId xmlns:p14="http://schemas.microsoft.com/office/powerpoint/2010/main" val="27935418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Herding Experiment</a:t>
            </a:r>
            <a:endParaRPr lang="en-US" dirty="0"/>
          </a:p>
        </p:txBody>
      </p:sp>
      <p:sp>
        <p:nvSpPr>
          <p:cNvPr id="3" name="Content Placeholder 2"/>
          <p:cNvSpPr>
            <a:spLocks noGrp="1"/>
          </p:cNvSpPr>
          <p:nvPr>
            <p:ph sz="half" idx="1"/>
          </p:nvPr>
        </p:nvSpPr>
        <p:spPr/>
        <p:txBody>
          <a:bodyPr/>
          <a:lstStyle/>
          <a:p>
            <a:r>
              <a:rPr lang="en-US" dirty="0" smtClean="0"/>
              <a:t>With probability 0.5, urn has </a:t>
            </a:r>
            <a:r>
              <a:rPr lang="en-US" dirty="0" smtClean="0">
                <a:solidFill>
                  <a:srgbClr val="FF0000"/>
                </a:solidFill>
              </a:rPr>
              <a:t>two red </a:t>
            </a:r>
            <a:r>
              <a:rPr lang="en-US" dirty="0" smtClean="0"/>
              <a:t>and</a:t>
            </a:r>
            <a:r>
              <a:rPr lang="en-US" dirty="0" smtClean="0">
                <a:solidFill>
                  <a:srgbClr val="0070C0"/>
                </a:solidFill>
              </a:rPr>
              <a:t> one blue </a:t>
            </a:r>
            <a:r>
              <a:rPr lang="en-US" dirty="0" smtClean="0"/>
              <a:t>ball</a:t>
            </a:r>
          </a:p>
          <a:p>
            <a:r>
              <a:rPr lang="en-US" dirty="0" smtClean="0"/>
              <a:t>With probability 0.5, urn has</a:t>
            </a:r>
            <a:r>
              <a:rPr lang="en-US" dirty="0" smtClean="0">
                <a:solidFill>
                  <a:srgbClr val="0070C0"/>
                </a:solidFill>
              </a:rPr>
              <a:t> two blue </a:t>
            </a:r>
            <a:r>
              <a:rPr lang="en-US" dirty="0" smtClean="0"/>
              <a:t>and</a:t>
            </a:r>
            <a:r>
              <a:rPr lang="en-US" dirty="0" smtClean="0">
                <a:solidFill>
                  <a:srgbClr val="0070C0"/>
                </a:solidFill>
              </a:rPr>
              <a:t> </a:t>
            </a:r>
            <a:r>
              <a:rPr lang="en-US" dirty="0" smtClean="0">
                <a:solidFill>
                  <a:srgbClr val="FF0000"/>
                </a:solidFill>
              </a:rPr>
              <a:t>one red </a:t>
            </a:r>
            <a:r>
              <a:rPr lang="en-US" dirty="0" smtClean="0"/>
              <a:t>ball</a:t>
            </a:r>
            <a:endParaRPr lang="en-US" dirty="0"/>
          </a:p>
        </p:txBody>
      </p:sp>
      <p:sp>
        <p:nvSpPr>
          <p:cNvPr id="4" name="Content Placeholder 3"/>
          <p:cNvSpPr>
            <a:spLocks noGrp="1"/>
          </p:cNvSpPr>
          <p:nvPr>
            <p:ph sz="half" idx="2"/>
          </p:nvPr>
        </p:nvSpPr>
        <p:spPr/>
        <p:txBody>
          <a:bodyPr/>
          <a:lstStyle/>
          <a:p>
            <a:r>
              <a:rPr lang="en-US" dirty="0" smtClean="0"/>
              <a:t>Experiment: </a:t>
            </a:r>
          </a:p>
          <a:p>
            <a:r>
              <a:rPr lang="en-US" dirty="0" smtClean="0"/>
              <a:t>Everyone, in sequence, takes a random ball from urn, looks at it, and returns it</a:t>
            </a:r>
          </a:p>
          <a:p>
            <a:r>
              <a:rPr lang="en-US" dirty="0" smtClean="0"/>
              <a:t>After looking at result: says if the she thinks	</a:t>
            </a:r>
          </a:p>
          <a:p>
            <a:pPr lvl="1"/>
            <a:r>
              <a:rPr lang="en-US" dirty="0" smtClean="0"/>
              <a:t>2 red / 1 blue, or</a:t>
            </a:r>
          </a:p>
          <a:p>
            <a:pPr lvl="1"/>
            <a:r>
              <a:rPr lang="en-US" dirty="0" smtClean="0"/>
              <a:t>2 blue / 1 red </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90</a:t>
            </a:fld>
            <a:endParaRPr lang="en-US"/>
          </a:p>
        </p:txBody>
      </p:sp>
    </p:spTree>
    <p:extLst>
      <p:ext uri="{BB962C8B-B14F-4D97-AF65-F5344CB8AC3E}">
        <p14:creationId xmlns:p14="http://schemas.microsoft.com/office/powerpoint/2010/main" val="13363710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Bayes Law</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200" y="1825625"/>
                <a:ext cx="10107440" cy="4351338"/>
              </a:xfrm>
            </p:spPr>
            <p:txBody>
              <a:bodyPr>
                <a:normAutofit fontScale="92500" lnSpcReduction="10000"/>
              </a:bodyPr>
              <a:lstStyle/>
              <a:p>
                <a:r>
                  <a:rPr lang="en-US" dirty="0" smtClean="0"/>
                  <a:t>If </a:t>
                </a:r>
                <a:r>
                  <a:rPr lang="en-US" dirty="0" err="1" smtClean="0"/>
                  <a:t>Pr</a:t>
                </a:r>
                <a:r>
                  <a:rPr lang="en-US" dirty="0" smtClean="0"/>
                  <a:t>[</a:t>
                </a:r>
                <a:r>
                  <a:rPr lang="en-US" dirty="0" err="1" smtClean="0"/>
                  <a:t>majority-blue|what</a:t>
                </a:r>
                <a:r>
                  <a:rPr lang="en-US" dirty="0" smtClean="0"/>
                  <a:t> she has seen and heard]&gt; ½</a:t>
                </a:r>
              </a:p>
              <a:p>
                <a:pPr lvl="1"/>
                <a:r>
                  <a:rPr lang="en-US" dirty="0" smtClean="0"/>
                  <a:t> Say </a:t>
                </a:r>
                <a:r>
                  <a:rPr lang="en-US" dirty="0" smtClean="0">
                    <a:solidFill>
                      <a:srgbClr val="00B0F0"/>
                    </a:solidFill>
                  </a:rPr>
                  <a:t>majority blue</a:t>
                </a:r>
                <a:r>
                  <a:rPr lang="en-US" dirty="0" smtClean="0"/>
                  <a:t>, </a:t>
                </a:r>
              </a:p>
              <a:p>
                <a:pPr lvl="1"/>
                <a:r>
                  <a:rPr lang="en-US" dirty="0" smtClean="0"/>
                  <a:t>OW say </a:t>
                </a:r>
                <a:r>
                  <a:rPr lang="en-US" dirty="0" smtClean="0">
                    <a:solidFill>
                      <a:srgbClr val="FF0000"/>
                    </a:solidFill>
                  </a:rPr>
                  <a:t>majority red</a:t>
                </a:r>
              </a:p>
              <a:p>
                <a:r>
                  <a:rPr lang="en-US" dirty="0" err="1" smtClean="0"/>
                  <a:t>Pr</a:t>
                </a:r>
                <a:r>
                  <a:rPr lang="en-US" dirty="0" smtClean="0"/>
                  <a:t>[</a:t>
                </a:r>
                <a:r>
                  <a:rPr lang="en-US" dirty="0" smtClean="0">
                    <a:solidFill>
                      <a:srgbClr val="00B0F0"/>
                    </a:solidFill>
                  </a:rPr>
                  <a:t>majority blue</a:t>
                </a:r>
                <a:r>
                  <a:rPr lang="en-US" dirty="0" smtClean="0"/>
                  <a:t>] = </a:t>
                </a:r>
                <a:r>
                  <a:rPr lang="en-US" dirty="0" err="1" smtClean="0"/>
                  <a:t>Pr</a:t>
                </a:r>
                <a:r>
                  <a:rPr lang="en-US" dirty="0" smtClean="0"/>
                  <a:t>[</a:t>
                </a:r>
                <a:r>
                  <a:rPr lang="en-US" dirty="0" smtClean="0">
                    <a:solidFill>
                      <a:srgbClr val="FF0000"/>
                    </a:solidFill>
                  </a:rPr>
                  <a:t>majority red</a:t>
                </a:r>
                <a:r>
                  <a:rPr lang="en-US" dirty="0" smtClean="0"/>
                  <a:t>] = 1/2</a:t>
                </a:r>
              </a:p>
              <a:p>
                <a:r>
                  <a:rPr lang="en-US" dirty="0" smtClean="0"/>
                  <a:t>First to draw</a:t>
                </a:r>
              </a:p>
              <a:p>
                <a14:m>
                  <m:oMath xmlns:m="http://schemas.openxmlformats.org/officeDocument/2006/math">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𝑚𝑎𝑗𝑜𝑟𝑖𝑡𝑦</m:t>
                            </m:r>
                            <m:r>
                              <a:rPr lang="en-US" b="0" i="1" smtClean="0">
                                <a:latin typeface="Cambria Math"/>
                              </a:rPr>
                              <m:t>−</m:t>
                            </m:r>
                            <m:r>
                              <a:rPr lang="en-US" b="0" i="1" smtClean="0">
                                <a:latin typeface="Cambria Math"/>
                              </a:rPr>
                              <m:t>𝑏𝑙𝑢𝑒</m:t>
                            </m:r>
                          </m:e>
                          <m:e>
                            <m:r>
                              <a:rPr lang="en-US" b="0" i="1" smtClean="0">
                                <a:latin typeface="Cambria Math"/>
                              </a:rPr>
                              <m:t>𝑏𝑙𝑢𝑒</m:t>
                            </m:r>
                          </m:e>
                        </m:d>
                      </m:e>
                    </m:func>
                    <m:r>
                      <a:rPr lang="en-US" b="0" i="1" smtClean="0">
                        <a:latin typeface="Cambria Math"/>
                      </a:rPr>
                      <m:t>=</m:t>
                    </m:r>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𝑚𝑎𝑗𝑜𝑟𝑖𝑡𝑦</m:t>
                            </m:r>
                            <m:r>
                              <a:rPr lang="en-US" b="0" i="1" smtClean="0">
                                <a:latin typeface="Cambria Math"/>
                              </a:rPr>
                              <m:t>−</m:t>
                            </m:r>
                            <m:r>
                              <a:rPr lang="en-US" b="0" i="1" smtClean="0">
                                <a:latin typeface="Cambria Math"/>
                              </a:rPr>
                              <m:t>𝑏𝑙𝑢𝑒</m:t>
                            </m:r>
                          </m:e>
                        </m:d>
                      </m:e>
                    </m:func>
                    <m:r>
                      <a:rPr lang="en-US" b="0" i="1" smtClean="0">
                        <a:latin typeface="Cambria Math"/>
                      </a:rPr>
                      <m:t>⋅</m:t>
                    </m:r>
                    <m:f>
                      <m:fPr>
                        <m:ctrlPr>
                          <a:rPr lang="en-US" b="0" i="1" smtClean="0">
                            <a:latin typeface="Cambria Math"/>
                          </a:rPr>
                        </m:ctrlPr>
                      </m:fPr>
                      <m:num>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𝑏𝑙𝑢𝑒</m:t>
                                </m:r>
                              </m:e>
                              <m:e>
                                <m:r>
                                  <a:rPr lang="en-US" b="0" i="1" smtClean="0">
                                    <a:latin typeface="Cambria Math"/>
                                  </a:rPr>
                                  <m:t>𝑚𝑎𝑗𝑜𝑟𝑖𝑡𝑦</m:t>
                                </m:r>
                                <m:r>
                                  <a:rPr lang="en-US" b="0" i="1" smtClean="0">
                                    <a:latin typeface="Cambria Math"/>
                                  </a:rPr>
                                  <m:t>−</m:t>
                                </m:r>
                                <m:r>
                                  <a:rPr lang="en-US" b="0" i="1" smtClean="0">
                                    <a:latin typeface="Cambria Math"/>
                                  </a:rPr>
                                  <m:t>𝑏𝑙𝑢𝑒</m:t>
                                </m:r>
                              </m:e>
                            </m:d>
                          </m:e>
                        </m:func>
                      </m:num>
                      <m:den>
                        <m:func>
                          <m:funcPr>
                            <m:ctrlPr>
                              <a:rPr lang="en-US" b="0" i="1" smtClean="0">
                                <a:latin typeface="Cambria Math"/>
                              </a:rPr>
                            </m:ctrlPr>
                          </m:funcPr>
                          <m:fName>
                            <m:r>
                              <m:rPr>
                                <m:sty m:val="p"/>
                              </m:rPr>
                              <a:rPr lang="en-US" b="0" i="0" smtClean="0">
                                <a:latin typeface="Cambria Math"/>
                              </a:rPr>
                              <m:t>Pr</m:t>
                            </m:r>
                          </m:fName>
                          <m:e>
                            <m:d>
                              <m:dPr>
                                <m:begChr m:val="["/>
                                <m:endChr m:val="]"/>
                                <m:ctrlPr>
                                  <a:rPr lang="en-US" b="0" i="1" smtClean="0">
                                    <a:latin typeface="Cambria Math"/>
                                  </a:rPr>
                                </m:ctrlPr>
                              </m:dPr>
                              <m:e>
                                <m:r>
                                  <a:rPr lang="en-US" b="0" i="1" smtClean="0">
                                    <a:latin typeface="Cambria Math"/>
                                  </a:rPr>
                                  <m:t>𝑏𝑙𝑢𝑒</m:t>
                                </m:r>
                              </m:e>
                            </m:d>
                          </m:e>
                        </m:func>
                      </m:den>
                    </m:f>
                    <m:r>
                      <a:rPr lang="en-US" b="0" i="1" smtClean="0">
                        <a:latin typeface="Cambria Math"/>
                      </a:rPr>
                      <m:t>=</m:t>
                    </m:r>
                    <m:f>
                      <m:fPr>
                        <m:ctrlPr>
                          <a:rPr lang="en-US" b="0" i="1" smtClean="0">
                            <a:latin typeface="Cambria Math"/>
                          </a:rPr>
                        </m:ctrlPr>
                      </m:fPr>
                      <m:num>
                        <m:f>
                          <m:fPr>
                            <m:ctrlPr>
                              <a:rPr lang="en-US" b="0" i="1" smtClean="0">
                                <a:latin typeface="Cambria Math"/>
                              </a:rPr>
                            </m:ctrlPr>
                          </m:fPr>
                          <m:num>
                            <m:r>
                              <a:rPr lang="en-US" b="0" i="1" smtClean="0">
                                <a:latin typeface="Cambria Math"/>
                              </a:rPr>
                              <m:t>1</m:t>
                            </m:r>
                          </m:num>
                          <m:den>
                            <m:r>
                              <a:rPr lang="en-US" b="0" i="1" smtClean="0">
                                <a:latin typeface="Cambria Math"/>
                              </a:rPr>
                              <m:t>3</m:t>
                            </m:r>
                          </m:den>
                        </m:f>
                      </m:num>
                      <m:den>
                        <m:f>
                          <m:fPr>
                            <m:ctrlPr>
                              <a:rPr lang="en-US" b="0" i="1" smtClean="0">
                                <a:latin typeface="Cambria Math"/>
                              </a:rPr>
                            </m:ctrlPr>
                          </m:fPr>
                          <m:num>
                            <m:r>
                              <a:rPr lang="en-US" b="0" i="1" smtClean="0">
                                <a:latin typeface="Cambria Math"/>
                              </a:rPr>
                              <m:t>1</m:t>
                            </m:r>
                          </m:num>
                          <m:den>
                            <m:r>
                              <a:rPr lang="en-US" b="0" i="1" smtClean="0">
                                <a:latin typeface="Cambria Math"/>
                              </a:rPr>
                              <m:t>2</m:t>
                            </m:r>
                          </m:den>
                        </m:f>
                      </m:den>
                    </m:f>
                    <m:r>
                      <a:rPr lang="en-US" b="0" i="1" smtClean="0">
                        <a:latin typeface="Cambria Math"/>
                      </a:rPr>
                      <m:t>=</m:t>
                    </m:r>
                    <m:f>
                      <m:fPr>
                        <m:ctrlPr>
                          <a:rPr lang="en-US" b="0" i="1" smtClean="0">
                            <a:latin typeface="Cambria Math"/>
                          </a:rPr>
                        </m:ctrlPr>
                      </m:fPr>
                      <m:num>
                        <m:r>
                          <a:rPr lang="en-US" b="0" i="1" smtClean="0">
                            <a:latin typeface="Cambria Math"/>
                          </a:rPr>
                          <m:t>2</m:t>
                        </m:r>
                      </m:num>
                      <m:den>
                        <m:r>
                          <a:rPr lang="en-US" b="0" i="1" smtClean="0">
                            <a:latin typeface="Cambria Math"/>
                          </a:rPr>
                          <m:t>3</m:t>
                        </m:r>
                      </m:den>
                    </m:f>
                    <m:r>
                      <a:rPr lang="en-US" b="0" i="1" smtClean="0">
                        <a:latin typeface="Cambria Math"/>
                      </a:rPr>
                      <m:t>&gt;</m:t>
                    </m:r>
                    <m:f>
                      <m:fPr>
                        <m:ctrlPr>
                          <a:rPr lang="en-US" b="0" i="1" smtClean="0">
                            <a:latin typeface="Cambria Math"/>
                          </a:rPr>
                        </m:ctrlPr>
                      </m:fPr>
                      <m:num>
                        <m:r>
                          <a:rPr lang="en-US" b="0" i="1" smtClean="0">
                            <a:latin typeface="Cambria Math"/>
                          </a:rPr>
                          <m:t>1</m:t>
                        </m:r>
                      </m:num>
                      <m:den>
                        <m:r>
                          <a:rPr lang="en-US" b="0" i="1" smtClean="0">
                            <a:latin typeface="Cambria Math"/>
                          </a:rPr>
                          <m:t>2</m:t>
                        </m:r>
                      </m:den>
                    </m:f>
                  </m:oMath>
                </a14:m>
                <a:endParaRPr lang="en-US" b="0" dirty="0" smtClean="0"/>
              </a:p>
              <a:p>
                <a14:m>
                  <m:oMath xmlns:m="http://schemas.openxmlformats.org/officeDocument/2006/math">
                    <m:func>
                      <m:funcPr>
                        <m:ctrlPr>
                          <a:rPr lang="en-US" i="1">
                            <a:latin typeface="Cambria Math"/>
                          </a:rPr>
                        </m:ctrlPr>
                      </m:funcPr>
                      <m:fName>
                        <m:r>
                          <m:rPr>
                            <m:sty m:val="p"/>
                          </m:rPr>
                          <a:rPr lang="en-US">
                            <a:latin typeface="Cambria Math"/>
                          </a:rPr>
                          <m:t>Pr</m:t>
                        </m:r>
                      </m:fName>
                      <m:e>
                        <m:d>
                          <m:dPr>
                            <m:begChr m:val="["/>
                            <m:endChr m:val="]"/>
                            <m:ctrlPr>
                              <a:rPr lang="en-US" i="1">
                                <a:latin typeface="Cambria Math"/>
                              </a:rPr>
                            </m:ctrlPr>
                          </m:dPr>
                          <m:e>
                            <m:r>
                              <a:rPr lang="en-US" i="1">
                                <a:latin typeface="Cambria Math"/>
                              </a:rPr>
                              <m:t>𝑚𝑎𝑗𝑜𝑟𝑖𝑡𝑦</m:t>
                            </m:r>
                            <m:r>
                              <a:rPr lang="en-US" i="1">
                                <a:latin typeface="Cambria Math"/>
                              </a:rPr>
                              <m:t>−</m:t>
                            </m:r>
                            <m:r>
                              <a:rPr lang="en-US" i="1">
                                <a:latin typeface="Cambria Math"/>
                              </a:rPr>
                              <m:t>𝑏𝑙𝑢𝑒</m:t>
                            </m:r>
                          </m:e>
                          <m:e>
                            <m:r>
                              <a:rPr lang="en-US" i="1">
                                <a:latin typeface="Cambria Math"/>
                              </a:rPr>
                              <m:t>𝑏𝑙𝑢𝑒</m:t>
                            </m:r>
                            <m:r>
                              <a:rPr lang="en-US" b="0" i="1" smtClean="0">
                                <a:latin typeface="Cambria Math"/>
                              </a:rPr>
                              <m:t>,</m:t>
                            </m:r>
                            <m:r>
                              <a:rPr lang="en-US" b="0" i="1" smtClean="0">
                                <a:latin typeface="Cambria Math"/>
                              </a:rPr>
                              <m:t>𝑏𝑙𝑢𝑒</m:t>
                            </m:r>
                            <m:r>
                              <a:rPr lang="en-US" b="0" i="1" smtClean="0">
                                <a:latin typeface="Cambria Math"/>
                              </a:rPr>
                              <m:t>,</m:t>
                            </m:r>
                            <m:r>
                              <a:rPr lang="en-US" b="0" i="1" smtClean="0">
                                <a:latin typeface="Cambria Math"/>
                              </a:rPr>
                              <m:t>𝑟𝑒𝑑</m:t>
                            </m:r>
                          </m:e>
                        </m:d>
                      </m:e>
                    </m:func>
                    <m:r>
                      <a:rPr lang="en-US" i="1">
                        <a:latin typeface="Cambria Math"/>
                      </a:rPr>
                      <m:t>=</m:t>
                    </m:r>
                    <m:func>
                      <m:funcPr>
                        <m:ctrlPr>
                          <a:rPr lang="en-US" i="1">
                            <a:latin typeface="Cambria Math"/>
                          </a:rPr>
                        </m:ctrlPr>
                      </m:funcPr>
                      <m:fName>
                        <m:r>
                          <m:rPr>
                            <m:sty m:val="p"/>
                          </m:rPr>
                          <a:rPr lang="en-US">
                            <a:latin typeface="Cambria Math"/>
                          </a:rPr>
                          <m:t>Pr</m:t>
                        </m:r>
                      </m:fName>
                      <m:e>
                        <m:d>
                          <m:dPr>
                            <m:begChr m:val="["/>
                            <m:endChr m:val="]"/>
                            <m:ctrlPr>
                              <a:rPr lang="en-US" i="1">
                                <a:latin typeface="Cambria Math"/>
                              </a:rPr>
                            </m:ctrlPr>
                          </m:dPr>
                          <m:e>
                            <m:r>
                              <a:rPr lang="en-US" i="1">
                                <a:latin typeface="Cambria Math"/>
                              </a:rPr>
                              <m:t>𝑚𝑎𝑗𝑜𝑟𝑖𝑡𝑦</m:t>
                            </m:r>
                            <m:r>
                              <a:rPr lang="en-US" i="1">
                                <a:latin typeface="Cambria Math"/>
                              </a:rPr>
                              <m:t>−</m:t>
                            </m:r>
                            <m:r>
                              <a:rPr lang="en-US" i="1">
                                <a:latin typeface="Cambria Math"/>
                              </a:rPr>
                              <m:t>𝑏𝑙𝑢𝑒</m:t>
                            </m:r>
                          </m:e>
                        </m:d>
                      </m:e>
                    </m:func>
                    <m:r>
                      <a:rPr lang="en-US" i="1">
                        <a:latin typeface="Cambria Math"/>
                      </a:rPr>
                      <m:t>⋅</m:t>
                    </m:r>
                    <m:f>
                      <m:fPr>
                        <m:ctrlPr>
                          <a:rPr lang="en-US" i="1">
                            <a:latin typeface="Cambria Math"/>
                          </a:rPr>
                        </m:ctrlPr>
                      </m:fPr>
                      <m:num>
                        <m:func>
                          <m:funcPr>
                            <m:ctrlPr>
                              <a:rPr lang="en-US" i="1">
                                <a:latin typeface="Cambria Math"/>
                              </a:rPr>
                            </m:ctrlPr>
                          </m:funcPr>
                          <m:fName>
                            <m:r>
                              <m:rPr>
                                <m:sty m:val="p"/>
                              </m:rPr>
                              <a:rPr lang="en-US">
                                <a:latin typeface="Cambria Math"/>
                              </a:rPr>
                              <m:t>Pr</m:t>
                            </m:r>
                          </m:fName>
                          <m:e>
                            <m:d>
                              <m:dPr>
                                <m:begChr m:val="["/>
                                <m:endChr m:val="]"/>
                                <m:ctrlPr>
                                  <a:rPr lang="en-US" i="1">
                                    <a:latin typeface="Cambria Math"/>
                                  </a:rPr>
                                </m:ctrlPr>
                              </m:dPr>
                              <m:e>
                                <m:r>
                                  <a:rPr lang="en-US" i="1">
                                    <a:latin typeface="Cambria Math"/>
                                  </a:rPr>
                                  <m:t>𝑏𝑙𝑢𝑒</m:t>
                                </m:r>
                                <m:r>
                                  <a:rPr lang="en-US" b="0" i="1" smtClean="0">
                                    <a:latin typeface="Cambria Math"/>
                                  </a:rPr>
                                  <m:t>,</m:t>
                                </m:r>
                                <m:r>
                                  <a:rPr lang="en-US" b="0" i="1" smtClean="0">
                                    <a:latin typeface="Cambria Math"/>
                                  </a:rPr>
                                  <m:t>𝑏𝑙𝑢𝑒</m:t>
                                </m:r>
                                <m:r>
                                  <a:rPr lang="en-US" b="0" i="1" smtClean="0">
                                    <a:latin typeface="Cambria Math"/>
                                  </a:rPr>
                                  <m:t>,</m:t>
                                </m:r>
                                <m:r>
                                  <a:rPr lang="en-US" b="0" i="1" smtClean="0">
                                    <a:latin typeface="Cambria Math"/>
                                  </a:rPr>
                                  <m:t>𝑟𝑒𝑑</m:t>
                                </m:r>
                              </m:e>
                              <m:e>
                                <m:r>
                                  <a:rPr lang="en-US" i="1">
                                    <a:latin typeface="Cambria Math"/>
                                  </a:rPr>
                                  <m:t>𝑚𝑎𝑗𝑜𝑟𝑖𝑡𝑦</m:t>
                                </m:r>
                                <m:r>
                                  <a:rPr lang="en-US" i="1">
                                    <a:latin typeface="Cambria Math"/>
                                  </a:rPr>
                                  <m:t>−</m:t>
                                </m:r>
                                <m:r>
                                  <a:rPr lang="en-US" i="1">
                                    <a:latin typeface="Cambria Math"/>
                                  </a:rPr>
                                  <m:t>𝑏𝑙𝑢𝑒</m:t>
                                </m:r>
                              </m:e>
                            </m:d>
                          </m:e>
                        </m:func>
                      </m:num>
                      <m:den>
                        <m:func>
                          <m:funcPr>
                            <m:ctrlPr>
                              <a:rPr lang="en-US" i="1">
                                <a:latin typeface="Cambria Math"/>
                              </a:rPr>
                            </m:ctrlPr>
                          </m:funcPr>
                          <m:fName>
                            <m:r>
                              <m:rPr>
                                <m:sty m:val="p"/>
                              </m:rPr>
                              <a:rPr lang="en-US">
                                <a:latin typeface="Cambria Math"/>
                              </a:rPr>
                              <m:t>Pr</m:t>
                            </m:r>
                          </m:fName>
                          <m:e>
                            <m:d>
                              <m:dPr>
                                <m:begChr m:val="["/>
                                <m:endChr m:val="]"/>
                                <m:ctrlPr>
                                  <a:rPr lang="en-US" i="1">
                                    <a:latin typeface="Cambria Math"/>
                                  </a:rPr>
                                </m:ctrlPr>
                              </m:dPr>
                              <m:e>
                                <m:r>
                                  <a:rPr lang="en-US" b="0" i="1" smtClean="0">
                                    <a:latin typeface="Cambria Math"/>
                                  </a:rPr>
                                  <m:t>𝑏𝑙𝑢𝑒</m:t>
                                </m:r>
                                <m:r>
                                  <a:rPr lang="en-US" b="0" i="1" smtClean="0">
                                    <a:latin typeface="Cambria Math"/>
                                  </a:rPr>
                                  <m:t>,</m:t>
                                </m:r>
                                <m:r>
                                  <a:rPr lang="en-US" b="0" i="1" smtClean="0">
                                    <a:latin typeface="Cambria Math"/>
                                  </a:rPr>
                                  <m:t>𝑏𝑙𝑢𝑒</m:t>
                                </m:r>
                                <m:r>
                                  <a:rPr lang="en-US" b="0" i="1" smtClean="0">
                                    <a:latin typeface="Cambria Math"/>
                                  </a:rPr>
                                  <m:t>,</m:t>
                                </m:r>
                                <m:r>
                                  <a:rPr lang="en-US" b="0" i="1" smtClean="0">
                                    <a:latin typeface="Cambria Math"/>
                                  </a:rPr>
                                  <m:t>𝑟𝑒𝑑</m:t>
                                </m:r>
                              </m:e>
                            </m:d>
                          </m:e>
                        </m:func>
                      </m:den>
                    </m:f>
                    <m:r>
                      <a:rPr lang="en-US" i="1">
                        <a:latin typeface="Cambria Math"/>
                      </a:rPr>
                      <m:t>=</m:t>
                    </m:r>
                    <m:r>
                      <a:rPr lang="en-US" b="0" i="1" smtClean="0">
                        <a:latin typeface="Cambria Math"/>
                      </a:rPr>
                      <m:t>?</m:t>
                    </m:r>
                  </m:oMath>
                </a14:m>
                <a:endParaRPr lang="en-US" dirty="0"/>
              </a:p>
              <a:p>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200" y="1825625"/>
                <a:ext cx="10107440" cy="4351338"/>
              </a:xfrm>
              <a:blipFill rotWithShape="1">
                <a:blip r:embed="rId3"/>
                <a:stretch>
                  <a:fillRect l="-965" t="-294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172BB277-5B63-44FF-8B55-E9F47E215084}" type="slidenum">
              <a:rPr lang="en-US" smtClean="0"/>
              <a:t>91</a:t>
            </a:fld>
            <a:endParaRPr lang="en-US"/>
          </a:p>
        </p:txBody>
      </p:sp>
    </p:spTree>
    <p:extLst>
      <p:ext uri="{BB962C8B-B14F-4D97-AF65-F5344CB8AC3E}">
        <p14:creationId xmlns:p14="http://schemas.microsoft.com/office/powerpoint/2010/main" val="28020057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Experiment</a:t>
            </a:r>
            <a:endParaRPr lang="en-US" dirty="0"/>
          </a:p>
        </p:txBody>
      </p:sp>
      <p:sp>
        <p:nvSpPr>
          <p:cNvPr id="3" name="Content Placeholder 2"/>
          <p:cNvSpPr>
            <a:spLocks noGrp="1"/>
          </p:cNvSpPr>
          <p:nvPr>
            <p:ph sz="half" idx="1"/>
          </p:nvPr>
        </p:nvSpPr>
        <p:spPr/>
        <p:txBody>
          <a:bodyPr/>
          <a:lstStyle/>
          <a:p>
            <a:r>
              <a:rPr lang="en-US" dirty="0" smtClean="0"/>
              <a:t>With probability 0.5, urn has </a:t>
            </a:r>
            <a:r>
              <a:rPr lang="en-US" dirty="0" smtClean="0">
                <a:solidFill>
                  <a:srgbClr val="FF0000"/>
                </a:solidFill>
              </a:rPr>
              <a:t>two red </a:t>
            </a:r>
            <a:r>
              <a:rPr lang="en-US" dirty="0" smtClean="0"/>
              <a:t>and</a:t>
            </a:r>
            <a:r>
              <a:rPr lang="en-US" dirty="0" smtClean="0">
                <a:solidFill>
                  <a:srgbClr val="0070C0"/>
                </a:solidFill>
              </a:rPr>
              <a:t> one blue </a:t>
            </a:r>
            <a:r>
              <a:rPr lang="en-US" dirty="0" smtClean="0"/>
              <a:t>ball</a:t>
            </a:r>
          </a:p>
          <a:p>
            <a:r>
              <a:rPr lang="en-US" dirty="0" smtClean="0"/>
              <a:t>With probability 0.5, urn has</a:t>
            </a:r>
            <a:r>
              <a:rPr lang="en-US" dirty="0" smtClean="0">
                <a:solidFill>
                  <a:srgbClr val="0070C0"/>
                </a:solidFill>
              </a:rPr>
              <a:t> two blue </a:t>
            </a:r>
            <a:r>
              <a:rPr lang="en-US" dirty="0" smtClean="0"/>
              <a:t>and</a:t>
            </a:r>
            <a:r>
              <a:rPr lang="en-US" dirty="0" smtClean="0">
                <a:solidFill>
                  <a:srgbClr val="0070C0"/>
                </a:solidFill>
              </a:rPr>
              <a:t> </a:t>
            </a:r>
            <a:r>
              <a:rPr lang="en-US" dirty="0" smtClean="0">
                <a:solidFill>
                  <a:srgbClr val="FF0000"/>
                </a:solidFill>
              </a:rPr>
              <a:t>one red </a:t>
            </a:r>
            <a:r>
              <a:rPr lang="en-US" dirty="0" smtClean="0"/>
              <a:t>ball</a:t>
            </a:r>
            <a:endParaRPr lang="en-US" dirty="0"/>
          </a:p>
        </p:txBody>
      </p:sp>
      <p:sp>
        <p:nvSpPr>
          <p:cNvPr id="4" name="Content Placeholder 3"/>
          <p:cNvSpPr>
            <a:spLocks noGrp="1"/>
          </p:cNvSpPr>
          <p:nvPr>
            <p:ph sz="half" idx="2"/>
          </p:nvPr>
        </p:nvSpPr>
        <p:spPr/>
        <p:txBody>
          <a:bodyPr/>
          <a:lstStyle/>
          <a:p>
            <a:r>
              <a:rPr lang="en-US" dirty="0" smtClean="0"/>
              <a:t>Experiment: </a:t>
            </a:r>
          </a:p>
          <a:p>
            <a:r>
              <a:rPr lang="en-US" dirty="0" smtClean="0"/>
              <a:t>Everyone, in sequence, takes a random ball from urn, looks at it, and returns it</a:t>
            </a:r>
          </a:p>
          <a:p>
            <a:r>
              <a:rPr lang="en-US" dirty="0" smtClean="0">
                <a:solidFill>
                  <a:srgbClr val="00B050"/>
                </a:solidFill>
              </a:rPr>
              <a:t>Everyone sees what color ball she took out</a:t>
            </a:r>
          </a:p>
          <a:p>
            <a:r>
              <a:rPr lang="en-US" dirty="0" smtClean="0"/>
              <a:t>After looking at result: says if the she thinks	</a:t>
            </a:r>
          </a:p>
          <a:p>
            <a:pPr lvl="1"/>
            <a:r>
              <a:rPr lang="en-US" dirty="0" smtClean="0"/>
              <a:t>2 red / 1 blue, or</a:t>
            </a:r>
          </a:p>
          <a:p>
            <a:pPr lvl="1"/>
            <a:r>
              <a:rPr lang="en-US" dirty="0" smtClean="0"/>
              <a:t>2 blue / 1 red </a:t>
            </a:r>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92</a:t>
            </a:fld>
            <a:endParaRPr lang="en-US"/>
          </a:p>
        </p:txBody>
      </p:sp>
    </p:spTree>
    <p:extLst>
      <p:ext uri="{BB962C8B-B14F-4D97-AF65-F5344CB8AC3E}">
        <p14:creationId xmlns:p14="http://schemas.microsoft.com/office/powerpoint/2010/main" val="13972411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Cascade model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lnSpcReduction="10000"/>
              </a:bodyPr>
              <a:lstStyle/>
              <a:p>
                <a:r>
                  <a:rPr lang="en-US" dirty="0" smtClean="0">
                    <a:solidFill>
                      <a:srgbClr val="00B0F0"/>
                    </a:solidFill>
                  </a:rPr>
                  <a:t>State of the world: option is good/bad, </a:t>
                </a:r>
                <a14:m>
                  <m:oMath xmlns:m="http://schemas.openxmlformats.org/officeDocument/2006/math">
                    <m:func>
                      <m:funcPr>
                        <m:ctrlPr>
                          <a:rPr lang="en-US" b="0" i="1" smtClean="0">
                            <a:solidFill>
                              <a:srgbClr val="00B0F0"/>
                            </a:solidFill>
                            <a:latin typeface="Cambria Math"/>
                          </a:rPr>
                        </m:ctrlPr>
                      </m:funcPr>
                      <m:fName>
                        <m:r>
                          <m:rPr>
                            <m:sty m:val="p"/>
                          </m:rPr>
                          <a:rPr lang="en-US" b="0" i="0" smtClean="0">
                            <a:solidFill>
                              <a:srgbClr val="00B0F0"/>
                            </a:solidFill>
                            <a:latin typeface="Cambria Math"/>
                          </a:rPr>
                          <m:t>Pr</m:t>
                        </m:r>
                      </m:fName>
                      <m:e>
                        <m:d>
                          <m:dPr>
                            <m:begChr m:val="["/>
                            <m:endChr m:val="]"/>
                            <m:ctrlPr>
                              <a:rPr lang="en-US" b="0" i="1" smtClean="0">
                                <a:solidFill>
                                  <a:srgbClr val="00B0F0"/>
                                </a:solidFill>
                                <a:latin typeface="Cambria Math"/>
                              </a:rPr>
                            </m:ctrlPr>
                          </m:dPr>
                          <m:e>
                            <m:r>
                              <a:rPr lang="en-US" b="0" i="1" smtClean="0">
                                <a:solidFill>
                                  <a:srgbClr val="00B0F0"/>
                                </a:solidFill>
                                <a:latin typeface="Cambria Math"/>
                              </a:rPr>
                              <m:t>𝐺</m:t>
                            </m:r>
                          </m:e>
                        </m:d>
                      </m:e>
                    </m:func>
                    <m:r>
                      <a:rPr lang="en-US" b="0" i="1" smtClean="0">
                        <a:solidFill>
                          <a:srgbClr val="00B0F0"/>
                        </a:solidFill>
                        <a:latin typeface="Cambria Math"/>
                      </a:rPr>
                      <m:t>=</m:t>
                    </m:r>
                    <m:r>
                      <a:rPr lang="en-US" b="0" i="1" smtClean="0">
                        <a:solidFill>
                          <a:srgbClr val="00B0F0"/>
                        </a:solidFill>
                        <a:latin typeface="Cambria Math"/>
                      </a:rPr>
                      <m:t>𝑝</m:t>
                    </m:r>
                    <m:r>
                      <a:rPr lang="en-US" b="0" i="1" smtClean="0">
                        <a:solidFill>
                          <a:srgbClr val="00B0F0"/>
                        </a:solidFill>
                        <a:latin typeface="Cambria Math"/>
                      </a:rPr>
                      <m:t>,</m:t>
                    </m:r>
                    <m:func>
                      <m:funcPr>
                        <m:ctrlPr>
                          <a:rPr lang="en-US" b="0" i="1" smtClean="0">
                            <a:solidFill>
                              <a:srgbClr val="00B0F0"/>
                            </a:solidFill>
                            <a:latin typeface="Cambria Math"/>
                          </a:rPr>
                        </m:ctrlPr>
                      </m:funcPr>
                      <m:fName>
                        <m:r>
                          <m:rPr>
                            <m:sty m:val="p"/>
                          </m:rPr>
                          <a:rPr lang="en-US" b="0" i="0" smtClean="0">
                            <a:solidFill>
                              <a:srgbClr val="00B0F0"/>
                            </a:solidFill>
                            <a:latin typeface="Cambria Math"/>
                          </a:rPr>
                          <m:t>Pr</m:t>
                        </m:r>
                      </m:fName>
                      <m:e>
                        <m:d>
                          <m:dPr>
                            <m:begChr m:val="["/>
                            <m:endChr m:val="]"/>
                            <m:ctrlPr>
                              <a:rPr lang="en-US" b="0" i="1" smtClean="0">
                                <a:solidFill>
                                  <a:srgbClr val="00B0F0"/>
                                </a:solidFill>
                                <a:latin typeface="Cambria Math"/>
                              </a:rPr>
                            </m:ctrlPr>
                          </m:dPr>
                          <m:e>
                            <m:r>
                              <a:rPr lang="en-US" b="0" i="1" smtClean="0">
                                <a:solidFill>
                                  <a:srgbClr val="00B0F0"/>
                                </a:solidFill>
                                <a:latin typeface="Cambria Math"/>
                              </a:rPr>
                              <m:t>𝐵</m:t>
                            </m:r>
                          </m:e>
                        </m:d>
                      </m:e>
                    </m:func>
                    <m:r>
                      <a:rPr lang="en-US" b="0" i="1" smtClean="0">
                        <a:solidFill>
                          <a:srgbClr val="00B0F0"/>
                        </a:solidFill>
                        <a:latin typeface="Cambria Math"/>
                      </a:rPr>
                      <m:t>=1−</m:t>
                    </m:r>
                    <m:r>
                      <a:rPr lang="en-US" b="0" i="1" smtClean="0">
                        <a:solidFill>
                          <a:srgbClr val="00B0F0"/>
                        </a:solidFill>
                        <a:latin typeface="Cambria Math"/>
                      </a:rPr>
                      <m:t>𝑝</m:t>
                    </m:r>
                    <m:r>
                      <a:rPr lang="en-US" b="0" i="1" smtClean="0">
                        <a:solidFill>
                          <a:srgbClr val="00B0F0"/>
                        </a:solidFill>
                        <a:latin typeface="Cambria Math"/>
                      </a:rPr>
                      <m:t> </m:t>
                    </m:r>
                  </m:oMath>
                </a14:m>
                <a:endParaRPr lang="en-US" dirty="0" smtClean="0">
                  <a:solidFill>
                    <a:srgbClr val="00B0F0"/>
                  </a:solidFill>
                </a:endParaRPr>
              </a:p>
              <a:p>
                <a:r>
                  <a:rPr lang="en-US" dirty="0" smtClean="0">
                    <a:solidFill>
                      <a:srgbClr val="00B0F0"/>
                    </a:solidFill>
                  </a:rPr>
                  <a:t>Payoffs:</a:t>
                </a:r>
                <a14:m>
                  <m:oMath xmlns:m="http://schemas.openxmlformats.org/officeDocument/2006/math">
                    <m:sSub>
                      <m:sSubPr>
                        <m:ctrlPr>
                          <a:rPr lang="en-US" b="0" i="1" smtClean="0">
                            <a:solidFill>
                              <a:srgbClr val="00B0F0"/>
                            </a:solidFill>
                            <a:latin typeface="Cambria Math"/>
                          </a:rPr>
                        </m:ctrlPr>
                      </m:sSubPr>
                      <m:e>
                        <m:r>
                          <a:rPr lang="en-US" b="0" i="1" smtClean="0">
                            <a:solidFill>
                              <a:srgbClr val="00B0F0"/>
                            </a:solidFill>
                            <a:latin typeface="Cambria Math"/>
                          </a:rPr>
                          <m:t>𝑣</m:t>
                        </m:r>
                      </m:e>
                      <m:sub>
                        <m:r>
                          <a:rPr lang="en-US" b="0" i="1" smtClean="0">
                            <a:solidFill>
                              <a:srgbClr val="00B0F0"/>
                            </a:solidFill>
                            <a:latin typeface="Cambria Math"/>
                          </a:rPr>
                          <m:t>𝑔</m:t>
                        </m:r>
                      </m:sub>
                    </m:sSub>
                    <m:r>
                      <a:rPr lang="en-US" b="0" i="1" smtClean="0">
                        <a:solidFill>
                          <a:srgbClr val="00B0F0"/>
                        </a:solidFill>
                        <a:latin typeface="Cambria Math"/>
                      </a:rPr>
                      <m:t>&gt;0, </m:t>
                    </m:r>
                    <m:sSub>
                      <m:sSubPr>
                        <m:ctrlPr>
                          <a:rPr lang="en-US" b="0" i="1" smtClean="0">
                            <a:solidFill>
                              <a:srgbClr val="00B0F0"/>
                            </a:solidFill>
                            <a:latin typeface="Cambria Math"/>
                          </a:rPr>
                        </m:ctrlPr>
                      </m:sSubPr>
                      <m:e>
                        <m:r>
                          <a:rPr lang="en-US" b="0" i="1" smtClean="0">
                            <a:solidFill>
                              <a:srgbClr val="00B0F0"/>
                            </a:solidFill>
                            <a:latin typeface="Cambria Math"/>
                          </a:rPr>
                          <m:t>𝑣</m:t>
                        </m:r>
                      </m:e>
                      <m:sub>
                        <m:r>
                          <a:rPr lang="en-US" b="0" i="1" smtClean="0">
                            <a:solidFill>
                              <a:srgbClr val="00B0F0"/>
                            </a:solidFill>
                            <a:latin typeface="Cambria Math"/>
                          </a:rPr>
                          <m:t>𝑏</m:t>
                        </m:r>
                      </m:sub>
                    </m:sSub>
                    <m:r>
                      <a:rPr lang="en-US" b="0" i="1" smtClean="0">
                        <a:solidFill>
                          <a:srgbClr val="00B0F0"/>
                        </a:solidFill>
                        <a:latin typeface="Cambria Math"/>
                      </a:rPr>
                      <m:t>&lt;0, </m:t>
                    </m:r>
                    <m:r>
                      <m:rPr>
                        <m:sty m:val="p"/>
                      </m:rPr>
                      <a:rPr lang="en-US" b="0" i="1" smtClean="0">
                        <a:solidFill>
                          <a:srgbClr val="00B0F0"/>
                        </a:solidFill>
                        <a:latin typeface="Cambria Math"/>
                      </a:rPr>
                      <m:t>i</m:t>
                    </m:r>
                  </m:oMath>
                </a14:m>
                <a:r>
                  <a:rPr lang="en-US" dirty="0" smtClean="0">
                    <a:solidFill>
                      <a:srgbClr val="00B0F0"/>
                    </a:solidFill>
                  </a:rPr>
                  <a:t>f option accepted, </a:t>
                </a:r>
                <a:r>
                  <a:rPr lang="en-US" dirty="0" err="1" smtClean="0">
                    <a:solidFill>
                      <a:srgbClr val="00B0F0"/>
                    </a:solidFill>
                  </a:rPr>
                  <a:t>ow</a:t>
                </a:r>
                <a:r>
                  <a:rPr lang="en-US" dirty="0" smtClean="0">
                    <a:solidFill>
                      <a:srgbClr val="00B0F0"/>
                    </a:solidFill>
                  </a:rPr>
                  <a:t> zero</a:t>
                </a:r>
              </a:p>
              <a:p>
                <a14:m>
                  <m:oMath xmlns:m="http://schemas.openxmlformats.org/officeDocument/2006/math">
                    <m:sSub>
                      <m:sSubPr>
                        <m:ctrlPr>
                          <a:rPr lang="en-US" b="0" i="1" smtClean="0">
                            <a:solidFill>
                              <a:srgbClr val="00B0F0"/>
                            </a:solidFill>
                            <a:latin typeface="Cambria Math"/>
                          </a:rPr>
                        </m:ctrlPr>
                      </m:sSubPr>
                      <m:e>
                        <m:r>
                          <a:rPr lang="en-US" b="0" i="1" smtClean="0">
                            <a:solidFill>
                              <a:srgbClr val="00B0F0"/>
                            </a:solidFill>
                            <a:latin typeface="Cambria Math"/>
                          </a:rPr>
                          <m:t>𝑣</m:t>
                        </m:r>
                      </m:e>
                      <m:sub>
                        <m:r>
                          <a:rPr lang="en-US" b="0" i="1" smtClean="0">
                            <a:solidFill>
                              <a:srgbClr val="00B0F0"/>
                            </a:solidFill>
                            <a:latin typeface="Cambria Math"/>
                          </a:rPr>
                          <m:t>𝑔</m:t>
                        </m:r>
                      </m:sub>
                    </m:sSub>
                    <m:r>
                      <a:rPr lang="en-US" b="0" i="1" smtClean="0">
                        <a:solidFill>
                          <a:srgbClr val="00B0F0"/>
                        </a:solidFill>
                        <a:latin typeface="Cambria Math"/>
                      </a:rPr>
                      <m:t>𝑝</m:t>
                    </m:r>
                    <m:r>
                      <a:rPr lang="en-US" b="0" i="1" smtClean="0">
                        <a:solidFill>
                          <a:srgbClr val="00B0F0"/>
                        </a:solidFill>
                        <a:latin typeface="Cambria Math"/>
                      </a:rPr>
                      <m:t>+</m:t>
                    </m:r>
                    <m:d>
                      <m:dPr>
                        <m:ctrlPr>
                          <a:rPr lang="en-US" b="0" i="1" smtClean="0">
                            <a:solidFill>
                              <a:srgbClr val="00B0F0"/>
                            </a:solidFill>
                            <a:latin typeface="Cambria Math"/>
                          </a:rPr>
                        </m:ctrlPr>
                      </m:dPr>
                      <m:e>
                        <m:r>
                          <a:rPr lang="en-US" b="0" i="1" smtClean="0">
                            <a:solidFill>
                              <a:srgbClr val="00B0F0"/>
                            </a:solidFill>
                            <a:latin typeface="Cambria Math"/>
                          </a:rPr>
                          <m:t>1−</m:t>
                        </m:r>
                        <m:r>
                          <a:rPr lang="en-US" b="0" i="1" smtClean="0">
                            <a:solidFill>
                              <a:srgbClr val="00B0F0"/>
                            </a:solidFill>
                            <a:latin typeface="Cambria Math"/>
                          </a:rPr>
                          <m:t>𝑝</m:t>
                        </m:r>
                      </m:e>
                    </m:d>
                    <m:sSub>
                      <m:sSubPr>
                        <m:ctrlPr>
                          <a:rPr lang="en-US" b="0" i="1" smtClean="0">
                            <a:solidFill>
                              <a:srgbClr val="00B0F0"/>
                            </a:solidFill>
                            <a:latin typeface="Cambria Math"/>
                          </a:rPr>
                        </m:ctrlPr>
                      </m:sSubPr>
                      <m:e>
                        <m:r>
                          <a:rPr lang="en-US" b="0" i="1" smtClean="0">
                            <a:solidFill>
                              <a:srgbClr val="00B0F0"/>
                            </a:solidFill>
                            <a:latin typeface="Cambria Math"/>
                          </a:rPr>
                          <m:t>𝑣</m:t>
                        </m:r>
                      </m:e>
                      <m:sub>
                        <m:r>
                          <a:rPr lang="en-US" b="0" i="1" smtClean="0">
                            <a:solidFill>
                              <a:srgbClr val="00B0F0"/>
                            </a:solidFill>
                            <a:latin typeface="Cambria Math"/>
                          </a:rPr>
                          <m:t>𝑏</m:t>
                        </m:r>
                      </m:sub>
                    </m:sSub>
                    <m:r>
                      <a:rPr lang="en-US" b="0" i="1" smtClean="0">
                        <a:solidFill>
                          <a:srgbClr val="00B0F0"/>
                        </a:solidFill>
                        <a:latin typeface="Cambria Math"/>
                      </a:rPr>
                      <m:t>=0.</m:t>
                    </m:r>
                  </m:oMath>
                </a14:m>
                <a:endParaRPr lang="en-US" dirty="0" smtClean="0">
                  <a:solidFill>
                    <a:srgbClr val="00B0F0"/>
                  </a:solidFill>
                </a:endParaRPr>
              </a:p>
              <a:p>
                <a:r>
                  <a:rPr lang="en-US" dirty="0" smtClean="0">
                    <a:solidFill>
                      <a:srgbClr val="00B0F0"/>
                    </a:solidFill>
                  </a:rPr>
                  <a:t>Private signals </a:t>
                </a:r>
                <a14:m>
                  <m:oMath xmlns:m="http://schemas.openxmlformats.org/officeDocument/2006/math">
                    <m:func>
                      <m:funcPr>
                        <m:ctrlPr>
                          <a:rPr lang="en-US" b="0" i="1" smtClean="0">
                            <a:solidFill>
                              <a:srgbClr val="00B0F0"/>
                            </a:solidFill>
                            <a:latin typeface="Cambria Math"/>
                          </a:rPr>
                        </m:ctrlPr>
                      </m:funcPr>
                      <m:fName>
                        <m:r>
                          <m:rPr>
                            <m:sty m:val="p"/>
                          </m:rPr>
                          <a:rPr lang="en-US" b="0" i="0" smtClean="0">
                            <a:solidFill>
                              <a:srgbClr val="00B0F0"/>
                            </a:solidFill>
                            <a:latin typeface="Cambria Math"/>
                          </a:rPr>
                          <m:t>Pr</m:t>
                        </m:r>
                      </m:fName>
                      <m:e>
                        <m:d>
                          <m:dPr>
                            <m:begChr m:val="["/>
                            <m:endChr m:val="]"/>
                            <m:ctrlPr>
                              <a:rPr lang="en-US" b="0" i="1" smtClean="0">
                                <a:solidFill>
                                  <a:srgbClr val="00B0F0"/>
                                </a:solidFill>
                                <a:latin typeface="Cambria Math"/>
                              </a:rPr>
                            </m:ctrlPr>
                          </m:dPr>
                          <m:e>
                            <m:r>
                              <a:rPr lang="en-US" b="0" i="1" smtClean="0">
                                <a:solidFill>
                                  <a:srgbClr val="00B0F0"/>
                                </a:solidFill>
                                <a:latin typeface="Cambria Math"/>
                              </a:rPr>
                              <m:t>𝐻</m:t>
                            </m:r>
                          </m:e>
                          <m:e>
                            <m:r>
                              <a:rPr lang="en-US" b="0" i="1" smtClean="0">
                                <a:solidFill>
                                  <a:srgbClr val="00B0F0"/>
                                </a:solidFill>
                                <a:latin typeface="Cambria Math"/>
                              </a:rPr>
                              <m:t>𝐺</m:t>
                            </m:r>
                          </m:e>
                        </m:d>
                      </m:e>
                    </m:func>
                    <m:r>
                      <a:rPr lang="en-US" b="0" i="1" smtClean="0">
                        <a:solidFill>
                          <a:srgbClr val="00B0F0"/>
                        </a:solidFill>
                        <a:latin typeface="Cambria Math"/>
                      </a:rPr>
                      <m:t>=</m:t>
                    </m:r>
                    <m:r>
                      <a:rPr lang="en-US" b="0" i="1" smtClean="0">
                        <a:solidFill>
                          <a:srgbClr val="00B0F0"/>
                        </a:solidFill>
                        <a:latin typeface="Cambria Math"/>
                      </a:rPr>
                      <m:t>𝑞</m:t>
                    </m:r>
                    <m:r>
                      <a:rPr lang="en-US" b="0" i="1" smtClean="0">
                        <a:solidFill>
                          <a:srgbClr val="00B0F0"/>
                        </a:solidFill>
                        <a:latin typeface="Cambria Math"/>
                      </a:rPr>
                      <m:t>&gt;</m:t>
                    </m:r>
                    <m:f>
                      <m:fPr>
                        <m:ctrlPr>
                          <a:rPr lang="en-US" b="0" i="1" smtClean="0">
                            <a:solidFill>
                              <a:srgbClr val="00B0F0"/>
                            </a:solidFill>
                            <a:latin typeface="Cambria Math"/>
                          </a:rPr>
                        </m:ctrlPr>
                      </m:fPr>
                      <m:num>
                        <m:r>
                          <a:rPr lang="en-US" b="0" i="1" smtClean="0">
                            <a:solidFill>
                              <a:srgbClr val="00B0F0"/>
                            </a:solidFill>
                            <a:latin typeface="Cambria Math"/>
                          </a:rPr>
                          <m:t>1</m:t>
                        </m:r>
                      </m:num>
                      <m:den>
                        <m:r>
                          <a:rPr lang="en-US" b="0" i="1" smtClean="0">
                            <a:solidFill>
                              <a:srgbClr val="00B0F0"/>
                            </a:solidFill>
                            <a:latin typeface="Cambria Math"/>
                          </a:rPr>
                          <m:t>2</m:t>
                        </m:r>
                      </m:den>
                    </m:f>
                    <m:r>
                      <a:rPr lang="en-US" b="0" i="1" smtClean="0">
                        <a:solidFill>
                          <a:srgbClr val="00B0F0"/>
                        </a:solidFill>
                        <a:latin typeface="Cambria Math"/>
                      </a:rPr>
                      <m:t>,</m:t>
                    </m:r>
                    <m:func>
                      <m:funcPr>
                        <m:ctrlPr>
                          <a:rPr lang="en-US" b="0" i="1" smtClean="0">
                            <a:solidFill>
                              <a:srgbClr val="00B0F0"/>
                            </a:solidFill>
                            <a:latin typeface="Cambria Math"/>
                          </a:rPr>
                        </m:ctrlPr>
                      </m:funcPr>
                      <m:fName>
                        <m:r>
                          <m:rPr>
                            <m:sty m:val="p"/>
                          </m:rPr>
                          <a:rPr lang="en-US" b="0" i="0" smtClean="0">
                            <a:solidFill>
                              <a:srgbClr val="00B0F0"/>
                            </a:solidFill>
                            <a:latin typeface="Cambria Math"/>
                          </a:rPr>
                          <m:t>Pr</m:t>
                        </m:r>
                      </m:fName>
                      <m:e>
                        <m:d>
                          <m:dPr>
                            <m:begChr m:val="["/>
                            <m:endChr m:val="]"/>
                            <m:ctrlPr>
                              <a:rPr lang="en-US" b="0" i="1" smtClean="0">
                                <a:solidFill>
                                  <a:srgbClr val="00B0F0"/>
                                </a:solidFill>
                                <a:latin typeface="Cambria Math"/>
                              </a:rPr>
                            </m:ctrlPr>
                          </m:dPr>
                          <m:e>
                            <m:r>
                              <a:rPr lang="en-US" b="0" i="1" smtClean="0">
                                <a:solidFill>
                                  <a:srgbClr val="00B0F0"/>
                                </a:solidFill>
                                <a:latin typeface="Cambria Math"/>
                              </a:rPr>
                              <m:t>𝐿</m:t>
                            </m:r>
                          </m:e>
                          <m:e>
                            <m:r>
                              <a:rPr lang="en-US" b="0" i="1" smtClean="0">
                                <a:solidFill>
                                  <a:srgbClr val="00B0F0"/>
                                </a:solidFill>
                                <a:latin typeface="Cambria Math"/>
                              </a:rPr>
                              <m:t>𝐺</m:t>
                            </m:r>
                          </m:e>
                        </m:d>
                      </m:e>
                    </m:func>
                    <m:r>
                      <a:rPr lang="en-US" b="0" i="1" smtClean="0">
                        <a:solidFill>
                          <a:srgbClr val="00B0F0"/>
                        </a:solidFill>
                        <a:latin typeface="Cambria Math"/>
                      </a:rPr>
                      <m:t>=1−</m:t>
                    </m:r>
                    <m:r>
                      <a:rPr lang="en-US" b="0" i="1" smtClean="0">
                        <a:solidFill>
                          <a:srgbClr val="00B0F0"/>
                        </a:solidFill>
                        <a:latin typeface="Cambria Math"/>
                      </a:rPr>
                      <m:t>𝑞</m:t>
                    </m:r>
                    <m:r>
                      <a:rPr lang="en-US" b="0" i="1" smtClean="0">
                        <a:solidFill>
                          <a:srgbClr val="00B0F0"/>
                        </a:solidFill>
                        <a:latin typeface="Cambria Math"/>
                      </a:rPr>
                      <m:t>&lt;</m:t>
                    </m:r>
                    <m:f>
                      <m:fPr>
                        <m:ctrlPr>
                          <a:rPr lang="en-US" b="0" i="1" smtClean="0">
                            <a:solidFill>
                              <a:srgbClr val="00B0F0"/>
                            </a:solidFill>
                            <a:latin typeface="Cambria Math"/>
                          </a:rPr>
                        </m:ctrlPr>
                      </m:fPr>
                      <m:num>
                        <m:r>
                          <a:rPr lang="en-US" b="0" i="1" smtClean="0">
                            <a:solidFill>
                              <a:srgbClr val="00B0F0"/>
                            </a:solidFill>
                            <a:latin typeface="Cambria Math"/>
                          </a:rPr>
                          <m:t>1</m:t>
                        </m:r>
                      </m:num>
                      <m:den>
                        <m:r>
                          <a:rPr lang="en-US" b="0" i="1" smtClean="0">
                            <a:solidFill>
                              <a:srgbClr val="00B0F0"/>
                            </a:solidFill>
                            <a:latin typeface="Cambria Math"/>
                          </a:rPr>
                          <m:t>2</m:t>
                        </m:r>
                      </m:den>
                    </m:f>
                    <m:r>
                      <a:rPr lang="en-US" b="0" i="1" smtClean="0">
                        <a:solidFill>
                          <a:srgbClr val="00B0F0"/>
                        </a:solidFill>
                        <a:latin typeface="Cambria Math"/>
                      </a:rPr>
                      <m:t>,</m:t>
                    </m:r>
                    <m:func>
                      <m:funcPr>
                        <m:ctrlPr>
                          <a:rPr lang="en-US" b="0" i="1" smtClean="0">
                            <a:solidFill>
                              <a:srgbClr val="00B0F0"/>
                            </a:solidFill>
                            <a:latin typeface="Cambria Math"/>
                          </a:rPr>
                        </m:ctrlPr>
                      </m:funcPr>
                      <m:fName>
                        <m:r>
                          <m:rPr>
                            <m:sty m:val="p"/>
                          </m:rPr>
                          <a:rPr lang="en-US" b="0" i="0" smtClean="0">
                            <a:solidFill>
                              <a:srgbClr val="00B0F0"/>
                            </a:solidFill>
                            <a:latin typeface="Cambria Math"/>
                          </a:rPr>
                          <m:t>Pr</m:t>
                        </m:r>
                      </m:fName>
                      <m:e>
                        <m:d>
                          <m:dPr>
                            <m:begChr m:val="["/>
                            <m:endChr m:val="]"/>
                            <m:ctrlPr>
                              <a:rPr lang="en-US" b="0" i="1" smtClean="0">
                                <a:solidFill>
                                  <a:srgbClr val="00B0F0"/>
                                </a:solidFill>
                                <a:latin typeface="Cambria Math"/>
                              </a:rPr>
                            </m:ctrlPr>
                          </m:dPr>
                          <m:e>
                            <m:r>
                              <a:rPr lang="en-US" b="0" i="1" smtClean="0">
                                <a:solidFill>
                                  <a:srgbClr val="00B0F0"/>
                                </a:solidFill>
                                <a:latin typeface="Cambria Math"/>
                              </a:rPr>
                              <m:t>𝐿</m:t>
                            </m:r>
                          </m:e>
                          <m:e>
                            <m:r>
                              <a:rPr lang="en-US" b="0" i="1" smtClean="0">
                                <a:solidFill>
                                  <a:srgbClr val="00B0F0"/>
                                </a:solidFill>
                                <a:latin typeface="Cambria Math"/>
                              </a:rPr>
                              <m:t>𝐵</m:t>
                            </m:r>
                          </m:e>
                        </m:d>
                      </m:e>
                    </m:func>
                    <m:r>
                      <a:rPr lang="en-US" b="0" i="1" smtClean="0">
                        <a:solidFill>
                          <a:srgbClr val="00B0F0"/>
                        </a:solidFill>
                        <a:latin typeface="Cambria Math"/>
                      </a:rPr>
                      <m:t>=</m:t>
                    </m:r>
                    <m:r>
                      <a:rPr lang="en-US" b="0" i="1" smtClean="0">
                        <a:solidFill>
                          <a:srgbClr val="00B0F0"/>
                        </a:solidFill>
                        <a:latin typeface="Cambria Math"/>
                      </a:rPr>
                      <m:t>𝑞</m:t>
                    </m:r>
                    <m:r>
                      <a:rPr lang="en-US" b="0" i="1" smtClean="0">
                        <a:solidFill>
                          <a:srgbClr val="00B0F0"/>
                        </a:solidFill>
                        <a:latin typeface="Cambria Math"/>
                      </a:rPr>
                      <m:t>,</m:t>
                    </m:r>
                    <m:func>
                      <m:funcPr>
                        <m:ctrlPr>
                          <a:rPr lang="en-US" b="0" i="1" smtClean="0">
                            <a:solidFill>
                              <a:srgbClr val="00B0F0"/>
                            </a:solidFill>
                            <a:latin typeface="Cambria Math"/>
                          </a:rPr>
                        </m:ctrlPr>
                      </m:funcPr>
                      <m:fName>
                        <m:r>
                          <m:rPr>
                            <m:sty m:val="p"/>
                          </m:rPr>
                          <a:rPr lang="en-US" b="0" i="0" smtClean="0">
                            <a:solidFill>
                              <a:srgbClr val="00B0F0"/>
                            </a:solidFill>
                            <a:latin typeface="Cambria Math"/>
                          </a:rPr>
                          <m:t>Pr</m:t>
                        </m:r>
                      </m:fName>
                      <m:e>
                        <m:d>
                          <m:dPr>
                            <m:begChr m:val="["/>
                            <m:endChr m:val="]"/>
                            <m:ctrlPr>
                              <a:rPr lang="en-US" b="0" i="1" smtClean="0">
                                <a:solidFill>
                                  <a:srgbClr val="00B0F0"/>
                                </a:solidFill>
                                <a:latin typeface="Cambria Math"/>
                              </a:rPr>
                            </m:ctrlPr>
                          </m:dPr>
                          <m:e>
                            <m:r>
                              <a:rPr lang="en-US" b="0" i="1" smtClean="0">
                                <a:solidFill>
                                  <a:srgbClr val="00B0F0"/>
                                </a:solidFill>
                                <a:latin typeface="Cambria Math"/>
                              </a:rPr>
                              <m:t>𝐻</m:t>
                            </m:r>
                          </m:e>
                          <m:e>
                            <m:r>
                              <a:rPr lang="en-US" b="0" i="1" smtClean="0">
                                <a:solidFill>
                                  <a:srgbClr val="00B0F0"/>
                                </a:solidFill>
                                <a:latin typeface="Cambria Math"/>
                              </a:rPr>
                              <m:t>𝐵</m:t>
                            </m:r>
                          </m:e>
                        </m:d>
                      </m:e>
                    </m:func>
                    <m:r>
                      <a:rPr lang="en-US" b="0" i="1" smtClean="0">
                        <a:solidFill>
                          <a:srgbClr val="00B0F0"/>
                        </a:solidFill>
                        <a:latin typeface="Cambria Math"/>
                      </a:rPr>
                      <m:t>=1−</m:t>
                    </m:r>
                    <m:r>
                      <a:rPr lang="en-US" b="0" i="1" smtClean="0">
                        <a:solidFill>
                          <a:srgbClr val="00B0F0"/>
                        </a:solidFill>
                        <a:latin typeface="Cambria Math"/>
                      </a:rPr>
                      <m:t>𝑞</m:t>
                    </m:r>
                  </m:oMath>
                </a14:m>
                <a:endParaRPr lang="en-US" dirty="0">
                  <a:solidFill>
                    <a:srgbClr val="00B0F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2"/>
                <a:stretch>
                  <a:fillRect l="-2118" t="-3221" r="-3765"/>
                </a:stretch>
              </a:blipFill>
            </p:spPr>
            <p:txBody>
              <a:bodyPr/>
              <a:lstStyle/>
              <a:p>
                <a:r>
                  <a:rPr lang="en-US">
                    <a:noFill/>
                  </a:rPr>
                  <a:t> </a:t>
                </a:r>
              </a:p>
            </p:txBody>
          </p:sp>
        </mc:Fallback>
      </mc:AlternateContent>
      <p:sp>
        <p:nvSpPr>
          <p:cNvPr id="4" name="Content Placeholder 3"/>
          <p:cNvSpPr>
            <a:spLocks noGrp="1"/>
          </p:cNvSpPr>
          <p:nvPr>
            <p:ph sz="half" idx="2"/>
          </p:nvPr>
        </p:nvSpPr>
        <p:spPr/>
        <p:txBody>
          <a:bodyPr>
            <a:normAutofit lnSpcReduction="10000"/>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93</a:t>
            </a:fld>
            <a:endParaRPr lang="en-US"/>
          </a:p>
        </p:txBody>
      </p:sp>
    </p:spTree>
    <p:extLst>
      <p:ext uri="{BB962C8B-B14F-4D97-AF65-F5344CB8AC3E}">
        <p14:creationId xmlns:p14="http://schemas.microsoft.com/office/powerpoint/2010/main" val="24550621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Goods</a:t>
            </a:r>
            <a:endParaRPr lang="en-US" dirty="0"/>
          </a:p>
        </p:txBody>
      </p:sp>
      <p:sp>
        <p:nvSpPr>
          <p:cNvPr id="3" name="Content Placeholder 2"/>
          <p:cNvSpPr>
            <a:spLocks noGrp="1"/>
          </p:cNvSpPr>
          <p:nvPr>
            <p:ph sz="half" idx="1"/>
          </p:nvPr>
        </p:nvSpPr>
        <p:spPr/>
        <p:txBody>
          <a:bodyPr/>
          <a:lstStyle/>
          <a:p>
            <a:r>
              <a:rPr lang="en-US" dirty="0" smtClean="0"/>
              <a:t>Technology goods</a:t>
            </a:r>
          </a:p>
          <a:p>
            <a:r>
              <a:rPr lang="en-US" dirty="0" smtClean="0"/>
              <a:t>Using a product depends on how many others use it</a:t>
            </a:r>
          </a:p>
          <a:p>
            <a:r>
              <a:rPr lang="en-US" dirty="0" smtClean="0"/>
              <a:t>(Or, how many of your friends use it)</a:t>
            </a:r>
            <a:endParaRPr lang="en-US" dirty="0"/>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5" name="Slide Number Placeholder 4"/>
          <p:cNvSpPr>
            <a:spLocks noGrp="1"/>
          </p:cNvSpPr>
          <p:nvPr>
            <p:ph type="sldNum" sz="quarter" idx="12"/>
          </p:nvPr>
        </p:nvSpPr>
        <p:spPr/>
        <p:txBody>
          <a:bodyPr/>
          <a:lstStyle/>
          <a:p>
            <a:fld id="{172BB277-5B63-44FF-8B55-E9F47E215084}" type="slidenum">
              <a:rPr lang="en-US" smtClean="0"/>
              <a:t>94</a:t>
            </a:fld>
            <a:endParaRPr lang="en-US"/>
          </a:p>
        </p:txBody>
      </p:sp>
    </p:spTree>
    <p:extLst>
      <p:ext uri="{BB962C8B-B14F-4D97-AF65-F5344CB8AC3E}">
        <p14:creationId xmlns:p14="http://schemas.microsoft.com/office/powerpoint/2010/main" val="39873023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Regular Goods: Demand drops with price</a:t>
            </a:r>
            <a:endParaRPr lang="en-US" dirty="0"/>
          </a:p>
        </p:txBody>
      </p:sp>
      <p:sp>
        <p:nvSpPr>
          <p:cNvPr id="3" name="Content Placeholder 2"/>
          <p:cNvSpPr>
            <a:spLocks noGrp="1"/>
          </p:cNvSpPr>
          <p:nvPr>
            <p:ph sz="half" idx="1"/>
          </p:nvPr>
        </p:nvSpPr>
        <p:spPr>
          <a:xfrm>
            <a:off x="838200" y="1825625"/>
            <a:ext cx="4263189" cy="4351338"/>
          </a:xfrm>
        </p:spPr>
        <p:txBody>
          <a:bodyPr/>
          <a:lstStyle/>
          <a:p>
            <a:r>
              <a:rPr lang="en-US" dirty="0" smtClean="0">
                <a:solidFill>
                  <a:srgbClr val="0070C0"/>
                </a:solidFill>
              </a:rPr>
              <a:t>Different consumers have different value for good. </a:t>
            </a:r>
          </a:p>
          <a:p>
            <a:r>
              <a:rPr lang="en-US" dirty="0" smtClean="0">
                <a:solidFill>
                  <a:srgbClr val="0070C0"/>
                </a:solidFill>
              </a:rPr>
              <a:t>Consumers mapped to real [0,1] line segment, where r(x) is the value of the good to consumer x, r(x) descending. r(1)=0.</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5216385" y="1690688"/>
            <a:ext cx="7149376" cy="4223850"/>
          </a:xfrm>
          <a:prstGeom prst="rect">
            <a:avLst/>
          </a:prstGeom>
        </p:spPr>
      </p:pic>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172BB277-5B63-44FF-8B55-E9F47E215084}" type="slidenum">
              <a:rPr lang="en-US" smtClean="0"/>
              <a:t>95</a:t>
            </a:fld>
            <a:endParaRPr lang="en-US"/>
          </a:p>
        </p:txBody>
      </p:sp>
    </p:spTree>
    <p:extLst>
      <p:ext uri="{BB962C8B-B14F-4D97-AF65-F5344CB8AC3E}">
        <p14:creationId xmlns:p14="http://schemas.microsoft.com/office/powerpoint/2010/main" val="38680672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goods</a:t>
            </a:r>
            <a:endParaRPr lang="en-US" dirty="0"/>
          </a:p>
        </p:txBody>
      </p:sp>
      <p:sp>
        <p:nvSpPr>
          <p:cNvPr id="3" name="Content Placeholder 2"/>
          <p:cNvSpPr>
            <a:spLocks noGrp="1"/>
          </p:cNvSpPr>
          <p:nvPr>
            <p:ph sz="half" idx="1"/>
          </p:nvPr>
        </p:nvSpPr>
        <p:spPr>
          <a:xfrm>
            <a:off x="838200" y="1864808"/>
            <a:ext cx="3884195" cy="4351338"/>
          </a:xfrm>
        </p:spPr>
        <p:txBody>
          <a:bodyPr/>
          <a:lstStyle/>
          <a:p>
            <a:pPr marL="0" indent="0">
              <a:buNone/>
            </a:pPr>
            <a:r>
              <a:rPr lang="en-US" dirty="0" smtClean="0"/>
              <a:t>If z fraction of the consumers use the product, the value to consumer x is r(x)f(z) where r(x) is descending, r(1)=0, and f(z) is ascending, f(0)=0, f(1)=1. </a:t>
            </a:r>
            <a:endParaRPr lang="en-US" dirty="0"/>
          </a:p>
        </p:txBody>
      </p:sp>
      <p:pic>
        <p:nvPicPr>
          <p:cNvPr id="5" name="Picture 4"/>
          <p:cNvPicPr>
            <a:picLocks noChangeAspect="1"/>
          </p:cNvPicPr>
          <p:nvPr/>
        </p:nvPicPr>
        <p:blipFill>
          <a:blip r:embed="rId2"/>
          <a:stretch>
            <a:fillRect/>
          </a:stretch>
        </p:blipFill>
        <p:spPr>
          <a:xfrm>
            <a:off x="4866192" y="1457302"/>
            <a:ext cx="6742857" cy="3666667"/>
          </a:xfrm>
          <a:prstGeom prst="rect">
            <a:avLst/>
          </a:prstGeom>
        </p:spPr>
      </p:pic>
      <p:sp>
        <p:nvSpPr>
          <p:cNvPr id="6" name="TextBox 5"/>
          <p:cNvSpPr txBox="1"/>
          <p:nvPr/>
        </p:nvSpPr>
        <p:spPr>
          <a:xfrm>
            <a:off x="7591926" y="2466473"/>
            <a:ext cx="998991" cy="369332"/>
          </a:xfrm>
          <a:prstGeom prst="rect">
            <a:avLst/>
          </a:prstGeom>
          <a:noFill/>
        </p:spPr>
        <p:txBody>
          <a:bodyPr wrap="none" rtlCol="0">
            <a:spAutoFit/>
          </a:bodyPr>
          <a:lstStyle/>
          <a:p>
            <a:r>
              <a:rPr lang="en-US" dirty="0" smtClean="0">
                <a:solidFill>
                  <a:srgbClr val="FF0000"/>
                </a:solidFill>
              </a:rPr>
              <a:t>r(z)f(z)</a:t>
            </a:r>
            <a:endParaRPr lang="en-US" dirty="0">
              <a:solidFill>
                <a:srgbClr val="FF0000"/>
              </a:solidFill>
            </a:endParaRPr>
          </a:p>
        </p:txBody>
      </p:sp>
      <mc:AlternateContent xmlns:mc="http://schemas.openxmlformats.org/markup-compatibility/2006" xmlns:a14="http://schemas.microsoft.com/office/drawing/2010/main">
        <mc:Choice Requires="a14">
          <p:sp>
            <p:nvSpPr>
              <p:cNvPr id="4" name="TextBox 3"/>
              <p:cNvSpPr txBox="1"/>
              <p:nvPr/>
            </p:nvSpPr>
            <p:spPr>
              <a:xfrm>
                <a:off x="1356224" y="5438089"/>
                <a:ext cx="3374898" cy="1200329"/>
              </a:xfrm>
              <a:prstGeom prst="rect">
                <a:avLst/>
              </a:prstGeom>
              <a:solidFill>
                <a:srgbClr val="FFFF00"/>
              </a:solidFill>
            </p:spPr>
            <p:txBody>
              <a:bodyPr wrap="none" rtlCol="0">
                <a:spAutoFit/>
              </a:bodyPr>
              <a:lstStyle/>
              <a:p>
                <a:r>
                  <a:rPr lang="en-US" sz="2400" dirty="0" smtClean="0">
                    <a:solidFill>
                      <a:srgbClr val="FF0000"/>
                    </a:solidFill>
                  </a:rPr>
                  <a:t>Example: </a:t>
                </a:r>
                <a14:m>
                  <m:oMath xmlns:m="http://schemas.openxmlformats.org/officeDocument/2006/math">
                    <m:r>
                      <a:rPr lang="en-US" sz="2400" i="1" dirty="0" smtClean="0">
                        <a:solidFill>
                          <a:srgbClr val="FF0000"/>
                        </a:solidFill>
                        <a:latin typeface="Cambria Math" panose="02040503050406030204" pitchFamily="18" charset="0"/>
                      </a:rPr>
                      <m:t>𝑟</m:t>
                    </m:r>
                    <m:d>
                      <m:dPr>
                        <m:ctrlPr>
                          <a:rPr lang="en-US" sz="2400" i="1" dirty="0" smtClean="0">
                            <a:solidFill>
                              <a:srgbClr val="FF0000"/>
                            </a:solidFill>
                            <a:latin typeface="Cambria Math"/>
                          </a:rPr>
                        </m:ctrlPr>
                      </m:dPr>
                      <m:e>
                        <m:r>
                          <a:rPr lang="en-US" sz="2400" b="0" i="1" dirty="0" smtClean="0">
                            <a:solidFill>
                              <a:srgbClr val="FF0000"/>
                            </a:solidFill>
                            <a:latin typeface="Cambria Math" panose="02040503050406030204" pitchFamily="18" charset="0"/>
                          </a:rPr>
                          <m:t>𝑥</m:t>
                        </m:r>
                      </m:e>
                    </m:d>
                    <m:r>
                      <a:rPr lang="en-US" sz="240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1−</m:t>
                    </m:r>
                    <m:r>
                      <a:rPr lang="en-US" sz="2400" b="0" i="1" dirty="0" smtClean="0">
                        <a:solidFill>
                          <a:srgbClr val="FF0000"/>
                        </a:solidFill>
                        <a:latin typeface="Cambria Math" panose="02040503050406030204" pitchFamily="18" charset="0"/>
                      </a:rPr>
                      <m:t>𝑥</m:t>
                    </m:r>
                    <m:r>
                      <a:rPr lang="en-US" sz="2400" i="1" dirty="0" smtClean="0">
                        <a:solidFill>
                          <a:srgbClr val="FF0000"/>
                        </a:solidFill>
                        <a:latin typeface="Cambria Math" panose="02040503050406030204" pitchFamily="18" charset="0"/>
                      </a:rPr>
                      <m:t>, </m:t>
                    </m:r>
                  </m:oMath>
                </a14:m>
                <a:endParaRPr lang="en-US" sz="240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i="1" dirty="0" smtClean="0">
                          <a:solidFill>
                            <a:srgbClr val="FF0000"/>
                          </a:solidFill>
                          <a:latin typeface="Cambria Math" panose="02040503050406030204" pitchFamily="18" charset="0"/>
                        </a:rPr>
                        <m:t>𝑓</m:t>
                      </m:r>
                      <m:d>
                        <m:dPr>
                          <m:ctrlPr>
                            <a:rPr lang="en-US" sz="2400" i="1" dirty="0" smtClean="0">
                              <a:solidFill>
                                <a:srgbClr val="FF0000"/>
                              </a:solidFill>
                              <a:latin typeface="Cambria Math"/>
                            </a:rPr>
                          </m:ctrlPr>
                        </m:dPr>
                        <m:e>
                          <m:r>
                            <a:rPr lang="en-US" sz="2400" b="0" i="1" dirty="0" smtClean="0">
                              <a:solidFill>
                                <a:srgbClr val="FF0000"/>
                              </a:solidFill>
                              <a:latin typeface="Cambria Math" panose="02040503050406030204" pitchFamily="18" charset="0"/>
                            </a:rPr>
                            <m:t>𝑥</m:t>
                          </m:r>
                        </m:e>
                      </m:d>
                      <m:r>
                        <a:rPr lang="en-US" sz="240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𝑥</m:t>
                      </m:r>
                      <m:r>
                        <a:rPr lang="en-US" sz="2400" b="0" i="1" dirty="0" smtClean="0">
                          <a:solidFill>
                            <a:srgbClr val="FF0000"/>
                          </a:solidFill>
                          <a:latin typeface="Cambria Math" panose="02040503050406030204" pitchFamily="18" charset="0"/>
                        </a:rPr>
                        <m:t>, </m:t>
                      </m:r>
                    </m:oMath>
                  </m:oMathPara>
                </a14:m>
                <a:endParaRPr lang="en-US" sz="2400" b="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0" i="1" dirty="0" smtClean="0">
                          <a:solidFill>
                            <a:srgbClr val="FF0000"/>
                          </a:solidFill>
                          <a:latin typeface="Cambria Math" panose="02040503050406030204" pitchFamily="18" charset="0"/>
                        </a:rPr>
                        <m:t>𝑟</m:t>
                      </m:r>
                      <m:d>
                        <m:dPr>
                          <m:ctrlPr>
                            <a:rPr lang="en-US" sz="2400" b="0" i="1" dirty="0" smtClean="0">
                              <a:solidFill>
                                <a:srgbClr val="FF0000"/>
                              </a:solidFill>
                              <a:latin typeface="Cambria Math"/>
                            </a:rPr>
                          </m:ctrlPr>
                        </m:dPr>
                        <m:e>
                          <m:r>
                            <a:rPr lang="en-US" sz="2400" b="0" i="1" dirty="0" smtClean="0">
                              <a:solidFill>
                                <a:srgbClr val="FF0000"/>
                              </a:solidFill>
                              <a:latin typeface="Cambria Math" panose="02040503050406030204" pitchFamily="18" charset="0"/>
                            </a:rPr>
                            <m:t>𝑧</m:t>
                          </m:r>
                        </m:e>
                      </m:d>
                      <m:r>
                        <a:rPr lang="en-US" sz="2400" b="0" i="1" dirty="0" smtClean="0">
                          <a:solidFill>
                            <a:srgbClr val="FF0000"/>
                          </a:solidFill>
                          <a:latin typeface="Cambria Math" panose="02040503050406030204" pitchFamily="18" charset="0"/>
                        </a:rPr>
                        <m:t>𝑓</m:t>
                      </m:r>
                      <m:d>
                        <m:dPr>
                          <m:ctrlPr>
                            <a:rPr lang="en-US" sz="2400" b="0" i="1" dirty="0" smtClean="0">
                              <a:solidFill>
                                <a:srgbClr val="FF0000"/>
                              </a:solidFill>
                              <a:latin typeface="Cambria Math"/>
                            </a:rPr>
                          </m:ctrlPr>
                        </m:dPr>
                        <m:e>
                          <m:r>
                            <a:rPr lang="en-US" sz="2400" b="0" i="1" dirty="0" smtClean="0">
                              <a:solidFill>
                                <a:srgbClr val="FF0000"/>
                              </a:solidFill>
                              <a:latin typeface="Cambria Math" panose="02040503050406030204" pitchFamily="18" charset="0"/>
                            </a:rPr>
                            <m:t>𝑧</m:t>
                          </m:r>
                        </m:e>
                      </m:d>
                      <m:r>
                        <a:rPr lang="en-US" sz="2400" b="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𝑧</m:t>
                      </m:r>
                      <m:r>
                        <a:rPr lang="en-US" sz="2400" b="0" i="1" dirty="0" smtClean="0">
                          <a:solidFill>
                            <a:srgbClr val="FF0000"/>
                          </a:solidFill>
                          <a:latin typeface="Cambria Math" panose="02040503050406030204" pitchFamily="18" charset="0"/>
                        </a:rPr>
                        <m:t>−</m:t>
                      </m:r>
                      <m:sSup>
                        <m:sSupPr>
                          <m:ctrlPr>
                            <a:rPr lang="en-US" sz="2400" b="0" i="1" dirty="0" smtClean="0">
                              <a:solidFill>
                                <a:srgbClr val="FF0000"/>
                              </a:solidFill>
                              <a:latin typeface="Cambria Math"/>
                            </a:rPr>
                          </m:ctrlPr>
                        </m:sSupPr>
                        <m:e>
                          <m:r>
                            <a:rPr lang="en-US" sz="2400" b="0" i="1" dirty="0" smtClean="0">
                              <a:solidFill>
                                <a:srgbClr val="FF0000"/>
                              </a:solidFill>
                              <a:latin typeface="Cambria Math" panose="02040503050406030204" pitchFamily="18" charset="0"/>
                            </a:rPr>
                            <m:t>𝑧</m:t>
                          </m:r>
                        </m:e>
                        <m:sup>
                          <m:r>
                            <a:rPr lang="en-US" sz="2400" b="0" i="1" dirty="0" smtClean="0">
                              <a:solidFill>
                                <a:srgbClr val="FF0000"/>
                              </a:solidFill>
                              <a:latin typeface="Cambria Math" panose="02040503050406030204" pitchFamily="18" charset="0"/>
                            </a:rPr>
                            <m:t>2</m:t>
                          </m:r>
                        </m:sup>
                      </m:sSup>
                      <m:r>
                        <a:rPr lang="en-US" sz="2400" b="0" i="1" dirty="0" smtClean="0">
                          <a:solidFill>
                            <a:srgbClr val="FF0000"/>
                          </a:solidFill>
                          <a:latin typeface="Cambria Math" panose="02040503050406030204" pitchFamily="18" charset="0"/>
                        </a:rPr>
                        <m:t>.</m:t>
                      </m:r>
                    </m:oMath>
                  </m:oMathPara>
                </a14:m>
                <a:endParaRPr lang="en-US" sz="2400"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356224" y="5438089"/>
                <a:ext cx="3374898" cy="1200329"/>
              </a:xfrm>
              <a:prstGeom prst="rect">
                <a:avLst/>
              </a:prstGeom>
              <a:blipFill rotWithShape="0">
                <a:blip r:embed="rId3"/>
                <a:stretch>
                  <a:fillRect l="-2708" t="-3553" b="-65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177118" y="5438089"/>
                <a:ext cx="5251502" cy="1135439"/>
              </a:xfrm>
              <a:prstGeom prst="rect">
                <a:avLst/>
              </a:prstGeom>
              <a:solidFill>
                <a:srgbClr val="FFFF00"/>
              </a:solidFill>
            </p:spPr>
            <p:txBody>
              <a:bodyPr wrap="none" rtlCol="0">
                <a:spAutoFit/>
              </a:bodyPr>
              <a:lstStyle/>
              <a:p>
                <a:r>
                  <a:rPr lang="en-US" sz="2400" dirty="0" smtClean="0">
                    <a:solidFill>
                      <a:srgbClr val="FF0000"/>
                    </a:solidFill>
                  </a:rPr>
                  <a:t>If </a:t>
                </a:r>
                <a14:m>
                  <m:oMath xmlns:m="http://schemas.openxmlformats.org/officeDocument/2006/math">
                    <m:sSup>
                      <m:sSupPr>
                        <m:ctrlPr>
                          <a:rPr lang="en-US" sz="2400" b="0" i="1" smtClean="0">
                            <a:solidFill>
                              <a:srgbClr val="FF0000"/>
                            </a:solidFill>
                            <a:latin typeface="Cambria Math"/>
                          </a:rPr>
                        </m:ctrlPr>
                      </m:sSupPr>
                      <m:e>
                        <m:r>
                          <a:rPr lang="en-US" sz="2400" b="0" i="1" smtClean="0">
                            <a:solidFill>
                              <a:srgbClr val="FF0000"/>
                            </a:solidFill>
                            <a:latin typeface="Cambria Math" panose="02040503050406030204" pitchFamily="18" charset="0"/>
                          </a:rPr>
                          <m:t>𝑝</m:t>
                        </m:r>
                      </m:e>
                      <m:sup>
                        <m:r>
                          <a:rPr lang="en-US" sz="2400" b="0" i="1" smtClean="0">
                            <a:solidFill>
                              <a:srgbClr val="FF0000"/>
                            </a:solidFill>
                            <a:latin typeface="Cambria Math" panose="02040503050406030204" pitchFamily="18" charset="0"/>
                          </a:rPr>
                          <m:t>∗</m:t>
                        </m:r>
                      </m:sup>
                    </m:sSup>
                    <m:r>
                      <a:rPr lang="en-US" sz="2400" b="0" i="1" smtClean="0">
                        <a:solidFill>
                          <a:srgbClr val="FF0000"/>
                        </a:solidFill>
                        <a:latin typeface="Cambria Math" panose="02040503050406030204" pitchFamily="18" charset="0"/>
                      </a:rPr>
                      <m:t>&gt;</m:t>
                    </m:r>
                    <m:f>
                      <m:fPr>
                        <m:ctrlPr>
                          <a:rPr lang="en-US" sz="2400" b="0" i="1" smtClean="0">
                            <a:solidFill>
                              <a:srgbClr val="FF0000"/>
                            </a:solidFill>
                            <a:latin typeface="Cambria Math"/>
                          </a:rPr>
                        </m:ctrlPr>
                      </m:fPr>
                      <m:num>
                        <m:r>
                          <a:rPr lang="en-US" sz="2400" b="0" i="1" smtClean="0">
                            <a:solidFill>
                              <a:srgbClr val="FF0000"/>
                            </a:solidFill>
                            <a:latin typeface="Cambria Math" panose="02040503050406030204" pitchFamily="18" charset="0"/>
                          </a:rPr>
                          <m:t>1</m:t>
                        </m:r>
                      </m:num>
                      <m:den>
                        <m:r>
                          <a:rPr lang="en-US" sz="2400" b="0" i="1" smtClean="0">
                            <a:solidFill>
                              <a:srgbClr val="FF0000"/>
                            </a:solidFill>
                            <a:latin typeface="Cambria Math" panose="02040503050406030204" pitchFamily="18" charset="0"/>
                          </a:rPr>
                          <m:t>4</m:t>
                        </m:r>
                      </m:den>
                    </m:f>
                  </m:oMath>
                </a14:m>
                <a:r>
                  <a:rPr lang="en-US" sz="2400" dirty="0" smtClean="0">
                    <a:solidFill>
                      <a:srgbClr val="FF0000"/>
                    </a:solidFill>
                  </a:rPr>
                  <a:t> no self-fulfilling prophecy</a:t>
                </a:r>
              </a:p>
              <a:p>
                <a:r>
                  <a:rPr lang="en-US" sz="2400" dirty="0" smtClean="0">
                    <a:solidFill>
                      <a:srgbClr val="FF0000"/>
                    </a:solidFill>
                  </a:rPr>
                  <a:t>For </a:t>
                </a:r>
                <a14:m>
                  <m:oMath xmlns:m="http://schemas.openxmlformats.org/officeDocument/2006/math">
                    <m:sSup>
                      <m:sSupPr>
                        <m:ctrlPr>
                          <a:rPr lang="en-US" sz="2400" i="1">
                            <a:solidFill>
                              <a:srgbClr val="FF0000"/>
                            </a:solidFill>
                            <a:latin typeface="Cambria Math"/>
                          </a:rPr>
                        </m:ctrlPr>
                      </m:sSupPr>
                      <m:e>
                        <m:r>
                          <a:rPr lang="en-US" sz="2400" i="1">
                            <a:solidFill>
                              <a:srgbClr val="FF0000"/>
                            </a:solidFill>
                            <a:latin typeface="Cambria Math" panose="02040503050406030204" pitchFamily="18" charset="0"/>
                          </a:rPr>
                          <m:t>𝑝</m:t>
                        </m:r>
                      </m:e>
                      <m:sup>
                        <m:r>
                          <a:rPr lang="en-US" sz="2400" i="1">
                            <a:solidFill>
                              <a:srgbClr val="FF0000"/>
                            </a:solidFill>
                            <a:latin typeface="Cambria Math" panose="02040503050406030204" pitchFamily="18" charset="0"/>
                          </a:rPr>
                          <m:t>∗</m:t>
                        </m:r>
                      </m:sup>
                    </m:sSup>
                    <m:r>
                      <a:rPr lang="en-US" sz="2400" b="0" i="1" smtClean="0">
                        <a:solidFill>
                          <a:srgbClr val="FF0000"/>
                        </a:solidFill>
                        <a:latin typeface="Cambria Math" panose="02040503050406030204" pitchFamily="18" charset="0"/>
                      </a:rPr>
                      <m:t>≤</m:t>
                    </m:r>
                    <m:f>
                      <m:fPr>
                        <m:ctrlPr>
                          <a:rPr lang="en-US" sz="2400" i="1">
                            <a:solidFill>
                              <a:srgbClr val="FF0000"/>
                            </a:solidFill>
                            <a:latin typeface="Cambria Math"/>
                          </a:rPr>
                        </m:ctrlPr>
                      </m:fPr>
                      <m:num>
                        <m:r>
                          <a:rPr lang="en-US" sz="2400" i="1">
                            <a:solidFill>
                              <a:srgbClr val="FF0000"/>
                            </a:solidFill>
                            <a:latin typeface="Cambria Math" panose="02040503050406030204" pitchFamily="18" charset="0"/>
                          </a:rPr>
                          <m:t>1</m:t>
                        </m:r>
                      </m:num>
                      <m:den>
                        <m:r>
                          <a:rPr lang="en-US" sz="2400" b="0" i="1" smtClean="0">
                            <a:solidFill>
                              <a:srgbClr val="FF0000"/>
                            </a:solidFill>
                            <a:latin typeface="Cambria Math" panose="02040503050406030204" pitchFamily="18" charset="0"/>
                          </a:rPr>
                          <m:t>4</m:t>
                        </m:r>
                      </m:den>
                    </m:f>
                  </m:oMath>
                </a14:m>
                <a:r>
                  <a:rPr lang="en-US" sz="2400" dirty="0" smtClean="0">
                    <a:solidFill>
                      <a:srgbClr val="FF0000"/>
                    </a:solidFill>
                  </a:rPr>
                  <a:t> there are two equilibria</a:t>
                </a:r>
                <a:endParaRPr lang="en-US" sz="2400"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177118" y="5438089"/>
                <a:ext cx="5251502" cy="1135439"/>
              </a:xfrm>
              <a:prstGeom prst="rect">
                <a:avLst/>
              </a:prstGeom>
              <a:blipFill rotWithShape="0">
                <a:blip r:embed="rId4"/>
                <a:stretch>
                  <a:fillRect l="-1740" r="-812" b="-4839"/>
                </a:stretch>
              </a:blipFill>
            </p:spPr>
            <p:txBody>
              <a:bodyPr/>
              <a:lstStyle/>
              <a:p>
                <a:r>
                  <a:rPr lang="en-US">
                    <a:noFill/>
                  </a:rPr>
                  <a:t> </a:t>
                </a:r>
              </a:p>
            </p:txBody>
          </p:sp>
        </mc:Fallback>
      </mc:AlternateContent>
      <p:sp>
        <p:nvSpPr>
          <p:cNvPr id="8" name="Footer Placeholder 7"/>
          <p:cNvSpPr>
            <a:spLocks noGrp="1"/>
          </p:cNvSpPr>
          <p:nvPr>
            <p:ph type="ftr" sz="quarter" idx="4294967295"/>
          </p:nvPr>
        </p:nvSpPr>
        <p:spPr>
          <a:xfrm>
            <a:off x="4038600" y="6356350"/>
            <a:ext cx="4114800" cy="365125"/>
          </a:xfrm>
        </p:spPr>
        <p:txBody>
          <a:bodyPr/>
          <a:lstStyle/>
          <a:p>
            <a:endParaRPr lang="en-US" dirty="0"/>
          </a:p>
        </p:txBody>
      </p:sp>
      <p:sp>
        <p:nvSpPr>
          <p:cNvPr id="9" name="Slide Number Placeholder 8"/>
          <p:cNvSpPr>
            <a:spLocks noGrp="1"/>
          </p:cNvSpPr>
          <p:nvPr>
            <p:ph type="sldNum" sz="quarter" idx="12"/>
          </p:nvPr>
        </p:nvSpPr>
        <p:spPr/>
        <p:txBody>
          <a:bodyPr/>
          <a:lstStyle/>
          <a:p>
            <a:fld id="{172BB277-5B63-44FF-8B55-E9F47E215084}" type="slidenum">
              <a:rPr lang="en-US" smtClean="0"/>
              <a:t>96</a:t>
            </a:fld>
            <a:endParaRPr lang="en-US"/>
          </a:p>
        </p:txBody>
      </p:sp>
    </p:spTree>
    <p:extLst>
      <p:ext uri="{BB962C8B-B14F-4D97-AF65-F5344CB8AC3E}">
        <p14:creationId xmlns:p14="http://schemas.microsoft.com/office/powerpoint/2010/main" val="24234322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goods</a:t>
            </a:r>
            <a:endParaRPr lang="en-US" dirty="0"/>
          </a:p>
        </p:txBody>
      </p:sp>
      <p:sp>
        <p:nvSpPr>
          <p:cNvPr id="3" name="Content Placeholder 2"/>
          <p:cNvSpPr>
            <a:spLocks noGrp="1"/>
          </p:cNvSpPr>
          <p:nvPr>
            <p:ph sz="half" idx="1"/>
          </p:nvPr>
        </p:nvSpPr>
        <p:spPr>
          <a:xfrm>
            <a:off x="838200" y="1864808"/>
            <a:ext cx="3884195" cy="4351338"/>
          </a:xfrm>
        </p:spPr>
        <p:txBody>
          <a:bodyPr>
            <a:normAutofit lnSpcReduction="10000"/>
          </a:bodyPr>
          <a:lstStyle/>
          <a:p>
            <a:pPr marL="0" indent="0">
              <a:buNone/>
            </a:pPr>
            <a:r>
              <a:rPr lang="en-US" dirty="0" smtClean="0">
                <a:solidFill>
                  <a:srgbClr val="002060"/>
                </a:solidFill>
              </a:rPr>
              <a:t>For z&lt;z’, (actual fraction using vs projected fraction using) the consumer z and those between z and z’ will want to leave.</a:t>
            </a:r>
          </a:p>
          <a:p>
            <a:pPr marL="0" indent="0">
              <a:buNone/>
            </a:pPr>
            <a:r>
              <a:rPr lang="en-US" dirty="0" smtClean="0">
                <a:solidFill>
                  <a:srgbClr val="002060"/>
                </a:solidFill>
              </a:rPr>
              <a:t>If z’ &lt; z &lt; z’’, consumers slightly above z will want to join in</a:t>
            </a:r>
            <a:endParaRPr lang="en-US" dirty="0">
              <a:solidFill>
                <a:srgbClr val="002060"/>
              </a:solidFill>
            </a:endParaRPr>
          </a:p>
        </p:txBody>
      </p:sp>
      <p:pic>
        <p:nvPicPr>
          <p:cNvPr id="5" name="Picture 4"/>
          <p:cNvPicPr>
            <a:picLocks noChangeAspect="1"/>
          </p:cNvPicPr>
          <p:nvPr/>
        </p:nvPicPr>
        <p:blipFill>
          <a:blip r:embed="rId2"/>
          <a:stretch>
            <a:fillRect/>
          </a:stretch>
        </p:blipFill>
        <p:spPr>
          <a:xfrm>
            <a:off x="4866192" y="1457302"/>
            <a:ext cx="6742857" cy="3666667"/>
          </a:xfrm>
          <a:prstGeom prst="rect">
            <a:avLst/>
          </a:prstGeom>
        </p:spPr>
      </p:pic>
      <p:sp>
        <p:nvSpPr>
          <p:cNvPr id="6" name="TextBox 5"/>
          <p:cNvSpPr txBox="1"/>
          <p:nvPr/>
        </p:nvSpPr>
        <p:spPr>
          <a:xfrm>
            <a:off x="7591926" y="2466473"/>
            <a:ext cx="998991" cy="369332"/>
          </a:xfrm>
          <a:prstGeom prst="rect">
            <a:avLst/>
          </a:prstGeom>
          <a:noFill/>
        </p:spPr>
        <p:txBody>
          <a:bodyPr wrap="none" rtlCol="0">
            <a:spAutoFit/>
          </a:bodyPr>
          <a:lstStyle/>
          <a:p>
            <a:r>
              <a:rPr lang="en-US" dirty="0" smtClean="0">
                <a:solidFill>
                  <a:srgbClr val="FF0000"/>
                </a:solidFill>
              </a:rPr>
              <a:t>r(z)f(z)</a:t>
            </a:r>
            <a:endParaRPr lang="en-US" dirty="0">
              <a:solidFill>
                <a:srgbClr val="FF0000"/>
              </a:solidFill>
            </a:endParaRPr>
          </a:p>
        </p:txBody>
      </p:sp>
      <p:sp>
        <p:nvSpPr>
          <p:cNvPr id="9" name="TextBox 8"/>
          <p:cNvSpPr txBox="1"/>
          <p:nvPr/>
        </p:nvSpPr>
        <p:spPr>
          <a:xfrm>
            <a:off x="3377620" y="5800647"/>
            <a:ext cx="8114722" cy="830997"/>
          </a:xfrm>
          <a:prstGeom prst="rect">
            <a:avLst/>
          </a:prstGeom>
          <a:solidFill>
            <a:srgbClr val="FFFF00"/>
          </a:solidFill>
        </p:spPr>
        <p:txBody>
          <a:bodyPr wrap="none" rtlCol="0">
            <a:spAutoFit/>
          </a:bodyPr>
          <a:lstStyle/>
          <a:p>
            <a:r>
              <a:rPr lang="en-US" sz="2400" dirty="0" smtClean="0">
                <a:solidFill>
                  <a:srgbClr val="FF0000"/>
                </a:solidFill>
              </a:rPr>
              <a:t>z’ is a </a:t>
            </a:r>
            <a:r>
              <a:rPr lang="en-US" sz="2400" b="1" dirty="0" smtClean="0">
                <a:solidFill>
                  <a:srgbClr val="FF0000"/>
                </a:solidFill>
              </a:rPr>
              <a:t>tipping point</a:t>
            </a:r>
            <a:r>
              <a:rPr lang="en-US" sz="2400" dirty="0" smtClean="0">
                <a:solidFill>
                  <a:srgbClr val="FF0000"/>
                </a:solidFill>
              </a:rPr>
              <a:t>, it is critical for the success of the </a:t>
            </a:r>
          </a:p>
          <a:p>
            <a:r>
              <a:rPr lang="en-US" sz="2400" dirty="0" smtClean="0">
                <a:solidFill>
                  <a:srgbClr val="FF0000"/>
                </a:solidFill>
              </a:rPr>
              <a:t>new technology to get saturation above z’ </a:t>
            </a:r>
            <a:endParaRPr lang="en-US" sz="2400" dirty="0">
              <a:solidFill>
                <a:srgbClr val="FF0000"/>
              </a:solidFill>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97</a:t>
            </a:fld>
            <a:endParaRPr lang="en-US"/>
          </a:p>
        </p:txBody>
      </p:sp>
    </p:spTree>
    <p:extLst>
      <p:ext uri="{BB962C8B-B14F-4D97-AF65-F5344CB8AC3E}">
        <p14:creationId xmlns:p14="http://schemas.microsoft.com/office/powerpoint/2010/main" val="1698434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959" y="139790"/>
            <a:ext cx="10515600" cy="1325563"/>
          </a:xfrm>
        </p:spPr>
        <p:txBody>
          <a:bodyPr/>
          <a:lstStyle/>
          <a:p>
            <a:r>
              <a:rPr lang="en-US" dirty="0" smtClean="0"/>
              <a:t>Network goods</a:t>
            </a:r>
            <a:endParaRPr lang="en-US" dirty="0"/>
          </a:p>
        </p:txBody>
      </p:sp>
      <p:sp>
        <p:nvSpPr>
          <p:cNvPr id="3" name="Content Placeholder 2"/>
          <p:cNvSpPr>
            <a:spLocks noGrp="1"/>
          </p:cNvSpPr>
          <p:nvPr>
            <p:ph sz="half" idx="1"/>
          </p:nvPr>
        </p:nvSpPr>
        <p:spPr>
          <a:xfrm>
            <a:off x="454959" y="1457302"/>
            <a:ext cx="3884195" cy="4351338"/>
          </a:xfrm>
        </p:spPr>
        <p:txBody>
          <a:bodyPr>
            <a:normAutofit/>
          </a:bodyPr>
          <a:lstStyle/>
          <a:p>
            <a:pPr marL="0" indent="0">
              <a:buNone/>
            </a:pPr>
            <a:r>
              <a:rPr lang="en-US" dirty="0" smtClean="0">
                <a:solidFill>
                  <a:srgbClr val="002060"/>
                </a:solidFill>
              </a:rPr>
              <a:t>If the production cost would drop this has two important advantages: </a:t>
            </a:r>
          </a:p>
          <a:p>
            <a:r>
              <a:rPr lang="en-US" dirty="0" smtClean="0">
                <a:solidFill>
                  <a:srgbClr val="002060"/>
                </a:solidFill>
              </a:rPr>
              <a:t>The tipping point moves to the left (less saturation required)</a:t>
            </a:r>
          </a:p>
          <a:p>
            <a:r>
              <a:rPr lang="en-US" dirty="0" smtClean="0">
                <a:solidFill>
                  <a:srgbClr val="002060"/>
                </a:solidFill>
              </a:rPr>
              <a:t>The 2</a:t>
            </a:r>
            <a:r>
              <a:rPr lang="en-US" baseline="30000" dirty="0" smtClean="0">
                <a:solidFill>
                  <a:srgbClr val="002060"/>
                </a:solidFill>
              </a:rPr>
              <a:t>nd</a:t>
            </a:r>
            <a:r>
              <a:rPr lang="en-US" dirty="0" smtClean="0">
                <a:solidFill>
                  <a:srgbClr val="002060"/>
                </a:solidFill>
              </a:rPr>
              <a:t> equilibria z’’ moves to the right</a:t>
            </a:r>
            <a:endParaRPr lang="en-US" dirty="0">
              <a:solidFill>
                <a:srgbClr val="002060"/>
              </a:solidFill>
            </a:endParaRPr>
          </a:p>
        </p:txBody>
      </p:sp>
      <p:pic>
        <p:nvPicPr>
          <p:cNvPr id="5" name="Picture 4"/>
          <p:cNvPicPr>
            <a:picLocks noChangeAspect="1"/>
          </p:cNvPicPr>
          <p:nvPr/>
        </p:nvPicPr>
        <p:blipFill>
          <a:blip r:embed="rId2"/>
          <a:stretch>
            <a:fillRect/>
          </a:stretch>
        </p:blipFill>
        <p:spPr>
          <a:xfrm>
            <a:off x="4866192" y="1457302"/>
            <a:ext cx="6742857" cy="3666667"/>
          </a:xfrm>
          <a:prstGeom prst="rect">
            <a:avLst/>
          </a:prstGeom>
        </p:spPr>
      </p:pic>
      <p:sp>
        <p:nvSpPr>
          <p:cNvPr id="6" name="TextBox 5"/>
          <p:cNvSpPr txBox="1"/>
          <p:nvPr/>
        </p:nvSpPr>
        <p:spPr>
          <a:xfrm>
            <a:off x="7591926" y="2466473"/>
            <a:ext cx="998991" cy="369332"/>
          </a:xfrm>
          <a:prstGeom prst="rect">
            <a:avLst/>
          </a:prstGeom>
          <a:noFill/>
        </p:spPr>
        <p:txBody>
          <a:bodyPr wrap="none" rtlCol="0">
            <a:spAutoFit/>
          </a:bodyPr>
          <a:lstStyle/>
          <a:p>
            <a:r>
              <a:rPr lang="en-US" dirty="0" smtClean="0">
                <a:solidFill>
                  <a:srgbClr val="FF0000"/>
                </a:solidFill>
              </a:rPr>
              <a:t>r(z)f(z)</a:t>
            </a:r>
            <a:endParaRPr lang="en-US" dirty="0">
              <a:solidFill>
                <a:srgbClr val="FF0000"/>
              </a:solidFill>
            </a:endParaRPr>
          </a:p>
        </p:txBody>
      </p:sp>
      <p:sp>
        <p:nvSpPr>
          <p:cNvPr id="9" name="TextBox 8"/>
          <p:cNvSpPr txBox="1"/>
          <p:nvPr/>
        </p:nvSpPr>
        <p:spPr>
          <a:xfrm>
            <a:off x="3377620" y="5800647"/>
            <a:ext cx="8114722" cy="830997"/>
          </a:xfrm>
          <a:prstGeom prst="rect">
            <a:avLst/>
          </a:prstGeom>
          <a:solidFill>
            <a:srgbClr val="FFFF00"/>
          </a:solidFill>
        </p:spPr>
        <p:txBody>
          <a:bodyPr wrap="none" rtlCol="0">
            <a:spAutoFit/>
          </a:bodyPr>
          <a:lstStyle/>
          <a:p>
            <a:r>
              <a:rPr lang="en-US" sz="2400" dirty="0" smtClean="0">
                <a:solidFill>
                  <a:srgbClr val="FF0000"/>
                </a:solidFill>
              </a:rPr>
              <a:t>z’ is a </a:t>
            </a:r>
            <a:r>
              <a:rPr lang="en-US" sz="2400" b="1" dirty="0" smtClean="0">
                <a:solidFill>
                  <a:srgbClr val="FF0000"/>
                </a:solidFill>
              </a:rPr>
              <a:t>tipping point</a:t>
            </a:r>
            <a:r>
              <a:rPr lang="en-US" sz="2400" dirty="0" smtClean="0">
                <a:solidFill>
                  <a:srgbClr val="FF0000"/>
                </a:solidFill>
              </a:rPr>
              <a:t>, it is critical for the success of the </a:t>
            </a:r>
          </a:p>
          <a:p>
            <a:r>
              <a:rPr lang="en-US" sz="2400" dirty="0" smtClean="0">
                <a:solidFill>
                  <a:srgbClr val="FF0000"/>
                </a:solidFill>
              </a:rPr>
              <a:t>new technology to get saturation above z’ </a:t>
            </a:r>
            <a:endParaRPr lang="en-US" sz="2400" dirty="0">
              <a:solidFill>
                <a:srgbClr val="FF0000"/>
              </a:solidFill>
            </a:endParaRPr>
          </a:p>
        </p:txBody>
      </p:sp>
      <p:sp>
        <p:nvSpPr>
          <p:cNvPr id="4" name="Footer Placeholder 3"/>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98</a:t>
            </a:fld>
            <a:endParaRPr lang="en-US"/>
          </a:p>
        </p:txBody>
      </p:sp>
    </p:spTree>
    <p:extLst>
      <p:ext uri="{BB962C8B-B14F-4D97-AF65-F5344CB8AC3E}">
        <p14:creationId xmlns:p14="http://schemas.microsoft.com/office/powerpoint/2010/main" val="29217121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Expectations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838200" y="1825625"/>
                <a:ext cx="3757863" cy="4351338"/>
              </a:xfrm>
            </p:spPr>
            <p:txBody>
              <a:bodyPr>
                <a:normAutofit/>
              </a:bodyPr>
              <a:lstStyle/>
              <a:p>
                <a:pPr marL="0" indent="0">
                  <a:buNone/>
                </a:pPr>
                <a:r>
                  <a:rPr lang="en-US" dirty="0" smtClean="0">
                    <a:solidFill>
                      <a:srgbClr val="FF0000"/>
                    </a:solidFill>
                  </a:rPr>
                  <a:t>If everyone expects a z fraction to purchase then consumer x with </a:t>
                </a:r>
                <a14:m>
                  <m:oMath xmlns:m="http://schemas.openxmlformats.org/officeDocument/2006/math">
                    <m:r>
                      <a:rPr lang="en-US" b="0" i="1" smtClean="0">
                        <a:solidFill>
                          <a:srgbClr val="FF0000"/>
                        </a:solidFill>
                        <a:latin typeface="Cambria Math" panose="02040503050406030204" pitchFamily="18" charset="0"/>
                      </a:rPr>
                      <m:t>𝑟</m:t>
                    </m:r>
                    <m:d>
                      <m:dPr>
                        <m:ctrlPr>
                          <a:rPr lang="en-US" b="0" i="1" smtClean="0">
                            <a:solidFill>
                              <a:srgbClr val="FF0000"/>
                            </a:solidFill>
                            <a:latin typeface="Cambria Math"/>
                          </a:rPr>
                        </m:ctrlPr>
                      </m:dPr>
                      <m:e>
                        <m:r>
                          <a:rPr lang="en-US" b="0" i="1" smtClean="0">
                            <a:solidFill>
                              <a:srgbClr val="FF0000"/>
                            </a:solidFill>
                            <a:latin typeface="Cambria Math" panose="02040503050406030204" pitchFamily="18" charset="0"/>
                          </a:rPr>
                          <m:t>𝑥</m:t>
                        </m:r>
                      </m:e>
                    </m:d>
                    <m:r>
                      <a:rPr lang="en-US" b="0" i="1" smtClean="0">
                        <a:solidFill>
                          <a:srgbClr val="FF0000"/>
                        </a:solidFill>
                        <a:latin typeface="Cambria Math" panose="02040503050406030204" pitchFamily="18" charset="0"/>
                      </a:rPr>
                      <m:t>𝑓</m:t>
                    </m:r>
                    <m:d>
                      <m:dPr>
                        <m:ctrlPr>
                          <a:rPr lang="en-US" b="0" i="1" smtClean="0">
                            <a:solidFill>
                              <a:srgbClr val="FF0000"/>
                            </a:solidFill>
                            <a:latin typeface="Cambria Math"/>
                          </a:rPr>
                        </m:ctrlPr>
                      </m:dPr>
                      <m:e>
                        <m:r>
                          <m:rPr>
                            <m:sty m:val="p"/>
                          </m:rPr>
                          <a:rPr lang="en-US" b="0" i="0" smtClean="0">
                            <a:solidFill>
                              <a:srgbClr val="FF0000"/>
                            </a:solidFill>
                            <a:latin typeface="Cambria Math" panose="02040503050406030204" pitchFamily="18" charset="0"/>
                          </a:rPr>
                          <m:t>z</m:t>
                        </m:r>
                      </m:e>
                    </m:d>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a:rPr>
                        </m:ctrlPr>
                      </m:sSupPr>
                      <m:e>
                        <m:r>
                          <a:rPr lang="en-US" b="0" i="1" smtClean="0">
                            <a:solidFill>
                              <a:srgbClr val="FF0000"/>
                            </a:solidFill>
                            <a:latin typeface="Cambria Math" panose="02040503050406030204" pitchFamily="18" charset="0"/>
                          </a:rPr>
                          <m:t>𝑝</m:t>
                        </m:r>
                      </m:e>
                      <m:sup>
                        <m:r>
                          <a:rPr lang="en-US" b="0" i="1" smtClean="0">
                            <a:solidFill>
                              <a:srgbClr val="FF0000"/>
                            </a:solidFill>
                            <a:latin typeface="Cambria Math" panose="02040503050406030204" pitchFamily="18" charset="0"/>
                          </a:rPr>
                          <m:t>∗</m:t>
                        </m:r>
                      </m:sup>
                    </m:sSup>
                  </m:oMath>
                </a14:m>
                <a:r>
                  <a:rPr lang="en-US" dirty="0" smtClean="0">
                    <a:solidFill>
                      <a:srgbClr val="FF0000"/>
                    </a:solidFill>
                  </a:rPr>
                  <a:t> will want to purchase</a:t>
                </a:r>
              </a:p>
              <a:p>
                <a:pPr marL="0" indent="0">
                  <a:buNone/>
                </a:pPr>
                <a:r>
                  <a:rPr lang="en-US" dirty="0" smtClean="0">
                    <a:solidFill>
                      <a:srgbClr val="FF0000"/>
                    </a:solidFill>
                  </a:rPr>
                  <a:t>Everyone between 0 and </a:t>
                </a:r>
                <a14:m>
                  <m:oMath xmlns:m="http://schemas.openxmlformats.org/officeDocument/2006/math">
                    <m:acc>
                      <m:accPr>
                        <m:chr m:val="̂"/>
                        <m:ctrlPr>
                          <a:rPr lang="en-US" b="0" i="1" smtClean="0">
                            <a:solidFill>
                              <a:srgbClr val="FF0000"/>
                            </a:solidFill>
                            <a:latin typeface="Cambria Math"/>
                          </a:rPr>
                        </m:ctrlPr>
                      </m:accPr>
                      <m:e>
                        <m:r>
                          <a:rPr lang="en-US" b="0" i="1" smtClean="0">
                            <a:solidFill>
                              <a:srgbClr val="FF0000"/>
                            </a:solidFill>
                            <a:latin typeface="Cambria Math" panose="02040503050406030204" pitchFamily="18" charset="0"/>
                          </a:rPr>
                          <m:t>𝑧</m:t>
                        </m:r>
                      </m:e>
                    </m:acc>
                  </m:oMath>
                </a14:m>
                <a:r>
                  <a:rPr lang="en-US" dirty="0" smtClean="0">
                    <a:solidFill>
                      <a:srgbClr val="FF0000"/>
                    </a:solidFill>
                  </a:rPr>
                  <a:t> will want to purchase where </a:t>
                </a:r>
                <a14:m>
                  <m:oMath xmlns:m="http://schemas.openxmlformats.org/officeDocument/2006/math">
                    <m:r>
                      <a:rPr lang="en-US" b="1" i="1" smtClean="0">
                        <a:solidFill>
                          <a:srgbClr val="FF0000"/>
                        </a:solidFill>
                        <a:latin typeface="Cambria Math" panose="02040503050406030204" pitchFamily="18" charset="0"/>
                      </a:rPr>
                      <m:t>𝒓</m:t>
                    </m:r>
                    <m:d>
                      <m:dPr>
                        <m:ctrlPr>
                          <a:rPr lang="en-US" b="1" i="1" smtClean="0">
                            <a:solidFill>
                              <a:srgbClr val="FF0000"/>
                            </a:solidFill>
                            <a:latin typeface="Cambria Math"/>
                          </a:rPr>
                        </m:ctrlPr>
                      </m:dPr>
                      <m:e>
                        <m:acc>
                          <m:accPr>
                            <m:chr m:val="̂"/>
                            <m:ctrlPr>
                              <a:rPr lang="en-US" b="1" i="1" smtClean="0">
                                <a:solidFill>
                                  <a:srgbClr val="FF0000"/>
                                </a:solidFill>
                                <a:latin typeface="Cambria Math"/>
                              </a:rPr>
                            </m:ctrlPr>
                          </m:accPr>
                          <m:e>
                            <m:r>
                              <a:rPr lang="en-US" b="1" i="1" smtClean="0">
                                <a:solidFill>
                                  <a:srgbClr val="FF0000"/>
                                </a:solidFill>
                                <a:latin typeface="Cambria Math" panose="02040503050406030204" pitchFamily="18" charset="0"/>
                              </a:rPr>
                              <m:t>𝒛</m:t>
                            </m:r>
                          </m:e>
                        </m:acc>
                      </m:e>
                    </m:d>
                    <m:r>
                      <a:rPr lang="en-US" b="1" i="1" smtClean="0">
                        <a:solidFill>
                          <a:srgbClr val="FF0000"/>
                        </a:solidFill>
                        <a:latin typeface="Cambria Math" panose="02040503050406030204" pitchFamily="18" charset="0"/>
                      </a:rPr>
                      <m:t>=</m:t>
                    </m:r>
                    <m:f>
                      <m:fPr>
                        <m:ctrlPr>
                          <a:rPr lang="en-US" b="1" i="1" smtClean="0">
                            <a:solidFill>
                              <a:srgbClr val="FF0000"/>
                            </a:solidFill>
                            <a:latin typeface="Cambria Math"/>
                          </a:rPr>
                        </m:ctrlPr>
                      </m:fPr>
                      <m:num>
                        <m:sSup>
                          <m:sSupPr>
                            <m:ctrlPr>
                              <a:rPr lang="en-US" b="1" i="1" smtClean="0">
                                <a:solidFill>
                                  <a:srgbClr val="FF0000"/>
                                </a:solidFill>
                                <a:latin typeface="Cambria Math"/>
                              </a:rPr>
                            </m:ctrlPr>
                          </m:sSupPr>
                          <m:e>
                            <m:r>
                              <a:rPr lang="en-US" b="1" i="1" smtClean="0">
                                <a:solidFill>
                                  <a:srgbClr val="FF0000"/>
                                </a:solidFill>
                                <a:latin typeface="Cambria Math" panose="02040503050406030204" pitchFamily="18" charset="0"/>
                              </a:rPr>
                              <m:t>𝒑</m:t>
                            </m:r>
                          </m:e>
                          <m:sup>
                            <m:r>
                              <a:rPr lang="en-US" b="1" i="1" smtClean="0">
                                <a:solidFill>
                                  <a:srgbClr val="FF0000"/>
                                </a:solidFill>
                                <a:latin typeface="Cambria Math" panose="02040503050406030204" pitchFamily="18" charset="0"/>
                              </a:rPr>
                              <m:t>∗</m:t>
                            </m:r>
                          </m:sup>
                        </m:sSup>
                      </m:num>
                      <m:den>
                        <m:r>
                          <a:rPr lang="en-US" b="1" i="1" smtClean="0">
                            <a:solidFill>
                              <a:srgbClr val="FF0000"/>
                            </a:solidFill>
                            <a:latin typeface="Cambria Math" panose="02040503050406030204" pitchFamily="18" charset="0"/>
                          </a:rPr>
                          <m:t>𝒇</m:t>
                        </m:r>
                        <m:d>
                          <m:dPr>
                            <m:ctrlPr>
                              <a:rPr lang="en-US" b="1" i="1" smtClean="0">
                                <a:solidFill>
                                  <a:srgbClr val="FF0000"/>
                                </a:solidFill>
                                <a:latin typeface="Cambria Math"/>
                              </a:rPr>
                            </m:ctrlPr>
                          </m:dPr>
                          <m:e>
                            <m:r>
                              <a:rPr lang="en-US" b="1" i="1" smtClean="0">
                                <a:solidFill>
                                  <a:srgbClr val="FF0000"/>
                                </a:solidFill>
                                <a:latin typeface="Cambria Math" panose="02040503050406030204" pitchFamily="18" charset="0"/>
                              </a:rPr>
                              <m:t>𝒛</m:t>
                            </m:r>
                          </m:e>
                        </m:d>
                      </m:den>
                    </m:f>
                    <m:r>
                      <a:rPr lang="en-US" b="1" i="1" smtClean="0">
                        <a:solidFill>
                          <a:srgbClr val="FF0000"/>
                        </a:solidFill>
                        <a:latin typeface="Cambria Math" panose="02040503050406030204" pitchFamily="18" charset="0"/>
                      </a:rPr>
                      <m:t>;</m:t>
                    </m:r>
                  </m:oMath>
                </a14:m>
                <a:endParaRPr lang="en-US" b="1"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838200" y="1825625"/>
                <a:ext cx="3757863" cy="4351338"/>
              </a:xfrm>
              <a:blipFill rotWithShape="0">
                <a:blip r:embed="rId2"/>
                <a:stretch>
                  <a:fillRect l="-3409" t="-2381" r="-3084"/>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4596063" y="1537680"/>
            <a:ext cx="7142857" cy="347619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4800339" y="5246856"/>
                <a:ext cx="6553461" cy="1214756"/>
              </a:xfrm>
              <a:prstGeom prst="rect">
                <a:avLst/>
              </a:prstGeom>
              <a:solidFill>
                <a:srgbClr val="FFFF00"/>
              </a:solidFill>
            </p:spPr>
            <p:txBody>
              <a:bodyPr wrap="none" rtlCol="0">
                <a:spAutoFit/>
              </a:bodyPr>
              <a:lstStyle/>
              <a:p>
                <a:r>
                  <a:rPr lang="en-US" sz="2800" dirty="0" smtClean="0">
                    <a:solidFill>
                      <a:srgbClr val="FF0000"/>
                    </a:solidFill>
                  </a:rPr>
                  <a:t>Define </a:t>
                </a:r>
                <a14:m>
                  <m:oMath xmlns:m="http://schemas.openxmlformats.org/officeDocument/2006/math">
                    <m:r>
                      <a:rPr lang="en-US" sz="2800" b="0" i="1" smtClean="0">
                        <a:solidFill>
                          <a:srgbClr val="FF0000"/>
                        </a:solidFill>
                        <a:latin typeface="Cambria Math" panose="02040503050406030204" pitchFamily="18" charset="0"/>
                      </a:rPr>
                      <m:t>𝑔</m:t>
                    </m:r>
                    <m:d>
                      <m:dPr>
                        <m:ctrlPr>
                          <a:rPr lang="en-US" sz="2800" b="0" i="1" smtClean="0">
                            <a:solidFill>
                              <a:srgbClr val="FF0000"/>
                            </a:solidFill>
                            <a:latin typeface="Cambria Math"/>
                          </a:rPr>
                        </m:ctrlPr>
                      </m:dPr>
                      <m:e>
                        <m:r>
                          <a:rPr lang="en-US" sz="2800" b="0" i="1" smtClean="0">
                            <a:solidFill>
                              <a:srgbClr val="FF0000"/>
                            </a:solidFill>
                            <a:latin typeface="Cambria Math" panose="02040503050406030204" pitchFamily="18" charset="0"/>
                          </a:rPr>
                          <m:t>𝑧</m:t>
                        </m:r>
                      </m:e>
                    </m:d>
                    <m:r>
                      <a:rPr lang="en-US" sz="2800" b="0" i="1" smtClean="0">
                        <a:solidFill>
                          <a:srgbClr val="FF0000"/>
                        </a:solidFill>
                        <a:latin typeface="Cambria Math" panose="02040503050406030204" pitchFamily="18" charset="0"/>
                      </a:rPr>
                      <m:t>=</m:t>
                    </m:r>
                    <m:sSup>
                      <m:sSupPr>
                        <m:ctrlPr>
                          <a:rPr lang="en-US" sz="2800" b="0" i="1" smtClean="0">
                            <a:solidFill>
                              <a:srgbClr val="FF0000"/>
                            </a:solidFill>
                            <a:latin typeface="Cambria Math"/>
                          </a:rPr>
                        </m:ctrlPr>
                      </m:sSupPr>
                      <m:e>
                        <m:r>
                          <a:rPr lang="en-US" sz="2800" b="0" i="1" smtClean="0">
                            <a:solidFill>
                              <a:srgbClr val="FF0000"/>
                            </a:solidFill>
                            <a:latin typeface="Cambria Math" panose="02040503050406030204" pitchFamily="18" charset="0"/>
                          </a:rPr>
                          <m:t>𝑟</m:t>
                        </m:r>
                      </m:e>
                      <m:sup>
                        <m:r>
                          <a:rPr lang="en-US" sz="2800" b="0" i="1" smtClean="0">
                            <a:solidFill>
                              <a:srgbClr val="FF0000"/>
                            </a:solidFill>
                            <a:latin typeface="Cambria Math" panose="02040503050406030204" pitchFamily="18" charset="0"/>
                          </a:rPr>
                          <m:t>−1</m:t>
                        </m:r>
                      </m:sup>
                    </m:sSup>
                    <m:d>
                      <m:dPr>
                        <m:ctrlPr>
                          <a:rPr lang="en-US" sz="2800" b="0" i="1" smtClean="0">
                            <a:solidFill>
                              <a:srgbClr val="FF0000"/>
                            </a:solidFill>
                            <a:latin typeface="Cambria Math"/>
                          </a:rPr>
                        </m:ctrlPr>
                      </m:dPr>
                      <m:e>
                        <m:f>
                          <m:fPr>
                            <m:ctrlPr>
                              <a:rPr lang="en-US" sz="2800" b="0" i="1" smtClean="0">
                                <a:solidFill>
                                  <a:srgbClr val="FF0000"/>
                                </a:solidFill>
                                <a:latin typeface="Cambria Math"/>
                              </a:rPr>
                            </m:ctrlPr>
                          </m:fPr>
                          <m:num>
                            <m:sSup>
                              <m:sSupPr>
                                <m:ctrlPr>
                                  <a:rPr lang="en-US" sz="2800" b="0" i="1" smtClean="0">
                                    <a:solidFill>
                                      <a:srgbClr val="FF0000"/>
                                    </a:solidFill>
                                    <a:latin typeface="Cambria Math"/>
                                  </a:rPr>
                                </m:ctrlPr>
                              </m:sSupPr>
                              <m:e>
                                <m:r>
                                  <a:rPr lang="en-US" sz="2800" b="0" i="1" smtClean="0">
                                    <a:solidFill>
                                      <a:srgbClr val="FF0000"/>
                                    </a:solidFill>
                                    <a:latin typeface="Cambria Math" panose="02040503050406030204" pitchFamily="18" charset="0"/>
                                  </a:rPr>
                                  <m:t>𝑝</m:t>
                                </m:r>
                              </m:e>
                              <m:sup>
                                <m:r>
                                  <a:rPr lang="en-US" sz="2800" b="0" i="1" smtClean="0">
                                    <a:solidFill>
                                      <a:srgbClr val="FF0000"/>
                                    </a:solidFill>
                                    <a:latin typeface="Cambria Math" panose="02040503050406030204" pitchFamily="18" charset="0"/>
                                  </a:rPr>
                                  <m:t>∗</m:t>
                                </m:r>
                              </m:sup>
                            </m:sSup>
                          </m:num>
                          <m:den>
                            <m:r>
                              <a:rPr lang="en-US" sz="2800" b="0" i="1" smtClean="0">
                                <a:solidFill>
                                  <a:srgbClr val="FF0000"/>
                                </a:solidFill>
                                <a:latin typeface="Cambria Math" panose="02040503050406030204" pitchFamily="18" charset="0"/>
                              </a:rPr>
                              <m:t>𝑓</m:t>
                            </m:r>
                            <m:d>
                              <m:dPr>
                                <m:ctrlPr>
                                  <a:rPr lang="en-US" sz="2800" b="0" i="1" smtClean="0">
                                    <a:solidFill>
                                      <a:srgbClr val="FF0000"/>
                                    </a:solidFill>
                                    <a:latin typeface="Cambria Math"/>
                                  </a:rPr>
                                </m:ctrlPr>
                              </m:dPr>
                              <m:e>
                                <m:r>
                                  <a:rPr lang="en-US" sz="2800" b="0" i="1" smtClean="0">
                                    <a:solidFill>
                                      <a:srgbClr val="FF0000"/>
                                    </a:solidFill>
                                    <a:latin typeface="Cambria Math" panose="02040503050406030204" pitchFamily="18" charset="0"/>
                                  </a:rPr>
                                  <m:t>𝑧</m:t>
                                </m:r>
                              </m:e>
                            </m:d>
                          </m:den>
                        </m:f>
                      </m:e>
                    </m:d>
                  </m:oMath>
                </a14:m>
                <a:r>
                  <a:rPr lang="en-US" sz="2800" dirty="0" smtClean="0">
                    <a:solidFill>
                      <a:srgbClr val="FF0000"/>
                    </a:solidFill>
                  </a:rPr>
                  <a:t> if </a:t>
                </a:r>
                <a14:m>
                  <m:oMath xmlns:m="http://schemas.openxmlformats.org/officeDocument/2006/math">
                    <m:f>
                      <m:fPr>
                        <m:ctrlPr>
                          <a:rPr lang="en-US" sz="2800" b="0" i="1" smtClean="0">
                            <a:solidFill>
                              <a:srgbClr val="FF0000"/>
                            </a:solidFill>
                            <a:latin typeface="Cambria Math"/>
                          </a:rPr>
                        </m:ctrlPr>
                      </m:fPr>
                      <m:num>
                        <m:sSup>
                          <m:sSupPr>
                            <m:ctrlPr>
                              <a:rPr lang="en-US" sz="2800" b="0" i="1" smtClean="0">
                                <a:solidFill>
                                  <a:srgbClr val="FF0000"/>
                                </a:solidFill>
                                <a:latin typeface="Cambria Math"/>
                              </a:rPr>
                            </m:ctrlPr>
                          </m:sSupPr>
                          <m:e>
                            <m:r>
                              <a:rPr lang="en-US" sz="2800" b="0" i="1" smtClean="0">
                                <a:solidFill>
                                  <a:srgbClr val="FF0000"/>
                                </a:solidFill>
                                <a:latin typeface="Cambria Math" panose="02040503050406030204" pitchFamily="18" charset="0"/>
                              </a:rPr>
                              <m:t>𝑝</m:t>
                            </m:r>
                          </m:e>
                          <m:sup>
                            <m:r>
                              <a:rPr lang="en-US" sz="2800" b="0" i="1" smtClean="0">
                                <a:solidFill>
                                  <a:srgbClr val="FF0000"/>
                                </a:solidFill>
                                <a:latin typeface="Cambria Math" panose="02040503050406030204" pitchFamily="18" charset="0"/>
                              </a:rPr>
                              <m:t>∗</m:t>
                            </m:r>
                          </m:sup>
                        </m:sSup>
                      </m:num>
                      <m:den>
                        <m:r>
                          <a:rPr lang="en-US" sz="2800" b="0" i="1" smtClean="0">
                            <a:solidFill>
                              <a:srgbClr val="FF0000"/>
                            </a:solidFill>
                            <a:latin typeface="Cambria Math" panose="02040503050406030204" pitchFamily="18" charset="0"/>
                          </a:rPr>
                          <m:t>𝑓</m:t>
                        </m:r>
                        <m:d>
                          <m:dPr>
                            <m:ctrlPr>
                              <a:rPr lang="en-US" sz="2800" b="0" i="1" smtClean="0">
                                <a:solidFill>
                                  <a:srgbClr val="FF0000"/>
                                </a:solidFill>
                                <a:latin typeface="Cambria Math"/>
                              </a:rPr>
                            </m:ctrlPr>
                          </m:dPr>
                          <m:e>
                            <m:r>
                              <a:rPr lang="en-US" sz="2800" b="0" i="1" smtClean="0">
                                <a:solidFill>
                                  <a:srgbClr val="FF0000"/>
                                </a:solidFill>
                                <a:latin typeface="Cambria Math" panose="02040503050406030204" pitchFamily="18" charset="0"/>
                              </a:rPr>
                              <m:t>𝑧</m:t>
                            </m:r>
                          </m:e>
                        </m:d>
                      </m:den>
                    </m:f>
                    <m:r>
                      <a:rPr lang="en-US" sz="2800" b="0" i="1" smtClean="0">
                        <a:solidFill>
                          <a:srgbClr val="FF0000"/>
                        </a:solidFill>
                        <a:latin typeface="Cambria Math" panose="02040503050406030204" pitchFamily="18" charset="0"/>
                      </a:rPr>
                      <m:t>≤</m:t>
                    </m:r>
                    <m:r>
                      <a:rPr lang="en-US" sz="2800" b="0" i="1" smtClean="0">
                        <a:solidFill>
                          <a:srgbClr val="FF0000"/>
                        </a:solidFill>
                        <a:latin typeface="Cambria Math" panose="02040503050406030204" pitchFamily="18" charset="0"/>
                      </a:rPr>
                      <m:t>𝑟</m:t>
                    </m:r>
                    <m:d>
                      <m:dPr>
                        <m:ctrlPr>
                          <a:rPr lang="en-US" sz="2800" b="0" i="1" smtClean="0">
                            <a:solidFill>
                              <a:srgbClr val="FF0000"/>
                            </a:solidFill>
                            <a:latin typeface="Cambria Math"/>
                          </a:rPr>
                        </m:ctrlPr>
                      </m:dPr>
                      <m:e>
                        <m:r>
                          <a:rPr lang="en-US" sz="2800" b="0" i="1" smtClean="0">
                            <a:solidFill>
                              <a:srgbClr val="FF0000"/>
                            </a:solidFill>
                            <a:latin typeface="Cambria Math" panose="02040503050406030204" pitchFamily="18" charset="0"/>
                          </a:rPr>
                          <m:t>0</m:t>
                        </m:r>
                      </m:e>
                    </m:d>
                    <m:r>
                      <a:rPr lang="en-US" sz="2800" b="0" i="0" smtClean="0">
                        <a:solidFill>
                          <a:srgbClr val="FF0000"/>
                        </a:solidFill>
                        <a:latin typeface="Cambria Math" panose="02040503050406030204" pitchFamily="18" charset="0"/>
                      </a:rPr>
                      <m:t>,     </m:t>
                    </m:r>
                  </m:oMath>
                </a14:m>
                <a:endParaRPr lang="en-US" sz="2800" b="0" dirty="0" smtClean="0">
                  <a:solidFill>
                    <a:srgbClr val="FF0000"/>
                  </a:solidFill>
                </a:endParaRPr>
              </a:p>
              <a:p>
                <a:r>
                  <a:rPr lang="en-US" sz="2800" dirty="0" smtClean="0">
                    <a:solidFill>
                      <a:srgbClr val="FF0000"/>
                    </a:solidFill>
                  </a:rPr>
                  <a:t>g(z)=0 otherwise</a:t>
                </a:r>
                <a:endParaRPr lang="en-US" sz="2800"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800339" y="5246856"/>
                <a:ext cx="6553461" cy="1214756"/>
              </a:xfrm>
              <a:prstGeom prst="rect">
                <a:avLst/>
              </a:prstGeom>
              <a:blipFill rotWithShape="0">
                <a:blip r:embed="rId4"/>
                <a:stretch>
                  <a:fillRect l="-1859" b="-13568"/>
                </a:stretch>
              </a:blipFill>
            </p:spPr>
            <p:txBody>
              <a:bodyPr/>
              <a:lstStyle/>
              <a:p>
                <a:r>
                  <a:rPr lang="en-US">
                    <a:noFill/>
                  </a:rPr>
                  <a:t> </a:t>
                </a:r>
              </a:p>
            </p:txBody>
          </p:sp>
        </mc:Fallback>
      </mc:AlternateContent>
      <p:sp>
        <p:nvSpPr>
          <p:cNvPr id="6" name="Footer Placeholder 5"/>
          <p:cNvSpPr>
            <a:spLocks noGrp="1"/>
          </p:cNvSpPr>
          <p:nvPr>
            <p:ph type="ftr" sz="quarter" idx="4294967295"/>
          </p:nvPr>
        </p:nvSpPr>
        <p:spPr>
          <a:xfrm>
            <a:off x="4038600" y="6356350"/>
            <a:ext cx="4114800" cy="365125"/>
          </a:xfrm>
        </p:spPr>
        <p:txBody>
          <a:bodyPr/>
          <a:lstStyle/>
          <a:p>
            <a:endParaRPr lang="en-US" dirty="0"/>
          </a:p>
        </p:txBody>
      </p:sp>
      <p:sp>
        <p:nvSpPr>
          <p:cNvPr id="7" name="Slide Number Placeholder 6"/>
          <p:cNvSpPr>
            <a:spLocks noGrp="1"/>
          </p:cNvSpPr>
          <p:nvPr>
            <p:ph type="sldNum" sz="quarter" idx="12"/>
          </p:nvPr>
        </p:nvSpPr>
        <p:spPr/>
        <p:txBody>
          <a:bodyPr/>
          <a:lstStyle/>
          <a:p>
            <a:fld id="{172BB277-5B63-44FF-8B55-E9F47E215084}" type="slidenum">
              <a:rPr lang="en-US" smtClean="0"/>
              <a:t>99</a:t>
            </a:fld>
            <a:endParaRPr lang="en-US"/>
          </a:p>
        </p:txBody>
      </p:sp>
    </p:spTree>
    <p:extLst>
      <p:ext uri="{BB962C8B-B14F-4D97-AF65-F5344CB8AC3E}">
        <p14:creationId xmlns:p14="http://schemas.microsoft.com/office/powerpoint/2010/main" val="1708483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Erice Design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13169</TotalTime>
  <Words>10095</Words>
  <Application>Microsoft Office PowerPoint</Application>
  <PresentationFormat>Custom</PresentationFormat>
  <Paragraphs>1123</Paragraphs>
  <Slides>157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157</vt:i4>
      </vt:variant>
    </vt:vector>
  </HeadingPairs>
  <TitlesOfParts>
    <vt:vector size="162" baseType="lpstr">
      <vt:lpstr>Arial</vt:lpstr>
      <vt:lpstr>Comic Sans MS</vt:lpstr>
      <vt:lpstr>Cambria Math</vt:lpstr>
      <vt:lpstr>Calibri</vt:lpstr>
      <vt:lpstr>Erice Design </vt:lpstr>
      <vt:lpstr>David Easley and Jon Kleinberg: Networks, Crowds, and Markets (and some other stuff)</vt:lpstr>
      <vt:lpstr>RU   T-214-SINE    Summer 2011 Ýmir Vigfússon Emory University www.ymsir.com/networks/</vt:lpstr>
      <vt:lpstr>Some Examples of Social Network Questions and Issues</vt:lpstr>
      <vt:lpstr>PowerPoint Presentation</vt:lpstr>
      <vt:lpstr>Loans amongst financial institutions</vt:lpstr>
      <vt:lpstr>James Moody: Race, School Integration and Friendship Segregation in America, 2001</vt:lpstr>
      <vt:lpstr>Spread of an Epidemic</vt:lpstr>
      <vt:lpstr>Berman, Moody, Stovel: Chains of Affection: The structure of adolescent romantic and sexual networks, 2004</vt:lpstr>
      <vt:lpstr>World Trade</vt:lpstr>
      <vt:lpstr>Marlow,Byron, Lento, Rosen: Maintained Relationships on Facebook, 2009</vt:lpstr>
      <vt:lpstr>Forming Friendships</vt:lpstr>
      <vt:lpstr>Triadic  Closure</vt:lpstr>
      <vt:lpstr>Clustering Coefficient of a node </vt:lpstr>
      <vt:lpstr>Embeddedness and Neighborhood overlap (of an edge)</vt:lpstr>
      <vt:lpstr>Embeddedness</vt:lpstr>
      <vt:lpstr>Bridges and Local Bridges</vt:lpstr>
      <vt:lpstr>Not all links are equal: The Strong Triadic Property</vt:lpstr>
      <vt:lpstr>Prove that:</vt:lpstr>
      <vt:lpstr>A or B: which is “better off”?</vt:lpstr>
      <vt:lpstr>PowerPoint Presentation</vt:lpstr>
      <vt:lpstr>PowerPoint Presentation</vt:lpstr>
      <vt:lpstr>Easy to guess clusters</vt:lpstr>
      <vt:lpstr>Generalization of local bridges</vt:lpstr>
      <vt:lpstr>The Girvan-Newman Clustering method</vt:lpstr>
      <vt:lpstr>Girvan-Newman again</vt:lpstr>
      <vt:lpstr>Computing Betweenness Values</vt:lpstr>
      <vt:lpstr>Computing Betweenness values</vt:lpstr>
      <vt:lpstr>Computing Betweenness values</vt:lpstr>
      <vt:lpstr>HW assignment #1</vt:lpstr>
      <vt:lpstr>HW Assignment 1: Brandes Algorithm, 2001</vt:lpstr>
      <vt:lpstr>Brandes Algorithm for Weighted Vertex Betweenness</vt:lpstr>
      <vt:lpstr>PowerPoint Presentation</vt:lpstr>
      <vt:lpstr>James Moody: Race, School Integration and Friendship Segregation in America, 2001</vt:lpstr>
      <vt:lpstr>Measuring Homophily</vt:lpstr>
      <vt:lpstr>Invited talk by Claire Mathieu at ICALP 2014</vt:lpstr>
      <vt:lpstr>Generating Homophily: Race, Gender, Interests (Affiliation Networks)</vt:lpstr>
      <vt:lpstr>Triadic Closure, Focal Closure, Membership Closure</vt:lpstr>
      <vt:lpstr>What if many common friends? Focii? </vt:lpstr>
      <vt:lpstr>Positive and Negative Relationships: Structural Balance</vt:lpstr>
      <vt:lpstr>Structural Balance: Complete Graphs</vt:lpstr>
      <vt:lpstr>Balance theorem</vt:lpstr>
      <vt:lpstr>Proof of the Balance Theorem, arbitrary A</vt:lpstr>
      <vt:lpstr>Leading up to WWI</vt:lpstr>
      <vt:lpstr>Weak Structured Balanced Networks</vt:lpstr>
      <vt:lpstr>Allowing negative  triangles: Weakly Balanced  Networks</vt:lpstr>
      <vt:lpstr>Essentially same proof as before</vt:lpstr>
      <vt:lpstr>Structural Balance in Arbitrary Networks</vt:lpstr>
      <vt:lpstr>Structural Balance in Arbitrary Networks (Disallowing negative cycles)</vt:lpstr>
      <vt:lpstr>Characterization </vt:lpstr>
      <vt:lpstr>Create Positive Supernodes</vt:lpstr>
      <vt:lpstr>Negative cycle in supernode graph gives negative cycle in original graph</vt:lpstr>
      <vt:lpstr>Negative cycle in supernode graph gives negative cycle in original graph</vt:lpstr>
      <vt:lpstr>No negative odd cycle = The graph is bipartite</vt:lpstr>
      <vt:lpstr>Approximately Balanced Networks</vt:lpstr>
      <vt:lpstr>Proof</vt:lpstr>
      <vt:lpstr>Proof (cont.)</vt:lpstr>
      <vt:lpstr>Proof Cont. Both sides non trivial</vt:lpstr>
      <vt:lpstr>Proof Cont. Both sides non trivial</vt:lpstr>
      <vt:lpstr>PowerPoint Presentation</vt:lpstr>
      <vt:lpstr>Matching Markets</vt:lpstr>
      <vt:lpstr>Matching Markets: Perfect Matchings</vt:lpstr>
      <vt:lpstr>A perfect matching need not exist</vt:lpstr>
      <vt:lpstr>Prices give “Preferred Seller” links</vt:lpstr>
      <vt:lpstr>Optimality of Market Clearing Prices</vt:lpstr>
      <vt:lpstr>Repeatedly increase price of items in contention by a constricted set</vt:lpstr>
      <vt:lpstr>This must come to an end</vt:lpstr>
      <vt:lpstr>Finding Augmenting paths</vt:lpstr>
      <vt:lpstr>If no augmenting paths </vt:lpstr>
      <vt:lpstr>Walrasian Equlibria exist in more general settings</vt:lpstr>
      <vt:lpstr>VCG for Matching Markets (In the context of ad slots)</vt:lpstr>
      <vt:lpstr>Markets with Intermediaries</vt:lpstr>
      <vt:lpstr>Markets with Intermediaries</vt:lpstr>
      <vt:lpstr>Nash Equlibria</vt:lpstr>
      <vt:lpstr>Example of Pricing: Not Nash equilibria</vt:lpstr>
      <vt:lpstr>Monopoly and Perfect Competition</vt:lpstr>
      <vt:lpstr>Example of Equilibria</vt:lpstr>
      <vt:lpstr>Is there an Equilibria where a trader makes a profit? </vt:lpstr>
      <vt:lpstr>Social Welfare, Trader profits,  and Equilibria</vt:lpstr>
      <vt:lpstr>Bargaining in Networks</vt:lpstr>
      <vt:lpstr>How should power be divided? </vt:lpstr>
      <vt:lpstr>Bargaining with outside options</vt:lpstr>
      <vt:lpstr>Stable and Unstable outcomes</vt:lpstr>
      <vt:lpstr>Balanced and Unbalanced outcomes</vt:lpstr>
      <vt:lpstr>The Stem Graph</vt:lpstr>
      <vt:lpstr>MedicalTests</vt:lpstr>
      <vt:lpstr>Bayes Rule</vt:lpstr>
      <vt:lpstr>Bayes Rule</vt:lpstr>
      <vt:lpstr>Bayes Rule</vt:lpstr>
      <vt:lpstr>Idea: Wisdom of the crowd</vt:lpstr>
      <vt:lpstr>Herding Experiment</vt:lpstr>
      <vt:lpstr>Using Bayes Law</vt:lpstr>
      <vt:lpstr>Another Experiment</vt:lpstr>
      <vt:lpstr>Cascade model</vt:lpstr>
      <vt:lpstr>Network Goods</vt:lpstr>
      <vt:lpstr>Regular Goods: Demand drops with price</vt:lpstr>
      <vt:lpstr>Network goods</vt:lpstr>
      <vt:lpstr>Network goods</vt:lpstr>
      <vt:lpstr>Network goods</vt:lpstr>
      <vt:lpstr>Shared Expectations</vt:lpstr>
      <vt:lpstr>Shared Expectations</vt:lpstr>
      <vt:lpstr>What will actually happen? </vt:lpstr>
      <vt:lpstr>Dynamics</vt:lpstr>
      <vt:lpstr>Dynamics</vt:lpstr>
      <vt:lpstr>If its’ not a pure network good (has some inherent value)</vt:lpstr>
      <vt:lpstr>If its’ not a pure network good (has some inherent value)</vt:lpstr>
      <vt:lpstr>If its’ not a pure network good (has some inherent value) and price is reduced</vt:lpstr>
      <vt:lpstr>Positive and Negative network effects</vt:lpstr>
      <vt:lpstr>Diffusion and Viral Cascades</vt:lpstr>
      <vt:lpstr>Diffusion Through a Network</vt:lpstr>
      <vt:lpstr>Cascading Behaviour</vt:lpstr>
      <vt:lpstr>The cascade can STOP</vt:lpstr>
      <vt:lpstr>Density and Clusters</vt:lpstr>
      <vt:lpstr>Clusters are (the only) obstacles to Cascades </vt:lpstr>
      <vt:lpstr>Proof</vt:lpstr>
      <vt:lpstr>Weak Ties</vt:lpstr>
      <vt:lpstr>Extensions to Cascade Model</vt:lpstr>
      <vt:lpstr>Cascades with  Different thresholds</vt:lpstr>
      <vt:lpstr>Knowledge, Thresholds and Collective Action</vt:lpstr>
      <vt:lpstr>Pluralistic Ignorance</vt:lpstr>
      <vt:lpstr>The Cascade Capacity</vt:lpstr>
      <vt:lpstr>How large can a network cascade capacity be? </vt:lpstr>
      <vt:lpstr>PowerPoint Presentation</vt:lpstr>
      <vt:lpstr>Using two technologies: the “bilingual option” </vt:lpstr>
      <vt:lpstr>PowerPoint Presentation</vt:lpstr>
      <vt:lpstr>PowerPoint Presentation</vt:lpstr>
      <vt:lpstr>PowerPoint Presentation</vt:lpstr>
      <vt:lpstr>PowerPoint Presentation</vt:lpstr>
      <vt:lpstr>PowerPoint Presentation</vt:lpstr>
      <vt:lpstr>Markets and Information</vt:lpstr>
      <vt:lpstr>Bernoulli Family</vt:lpstr>
      <vt:lpstr>Bernoulli Utility of Money</vt:lpstr>
      <vt:lpstr>Aggregate Beliefs “wisdom of the crowd” </vt:lpstr>
      <vt:lpstr>Aggregate Beliefs “wisdom of the crowd” </vt:lpstr>
      <vt:lpstr>Aggregate Beliefs “wisdom of the crowd” </vt:lpstr>
      <vt:lpstr>Aggregate Beliefs “wisdom of the crowd” </vt:lpstr>
      <vt:lpstr>Aggregate Beliefs “wisdom of the crowd” </vt:lpstr>
      <vt:lpstr>Aggregate Beliefs “wisdom of the crowd” </vt:lpstr>
      <vt:lpstr>Aggregate Beliefs “wisdom of the crowd” </vt:lpstr>
      <vt:lpstr>Prediction Markets and Stock Markets</vt:lpstr>
      <vt:lpstr>Prediction Markets and Stock Markets</vt:lpstr>
      <vt:lpstr>Prediction Markets and Stock Markets</vt:lpstr>
      <vt:lpstr>Simple case, 2 firms, 2 states, equivalent to prediction markets</vt:lpstr>
      <vt:lpstr>Less simple case, 2 firms, 2 states, </vt:lpstr>
      <vt:lpstr>Less simple case, 2 firms, 2 states, </vt:lpstr>
      <vt:lpstr>A “rich” set of stocks:</vt:lpstr>
      <vt:lpstr>Why do prices change? </vt:lpstr>
      <vt:lpstr>Endogenous events: whether something becomes true depends on the aggregate behavior of individuals</vt:lpstr>
      <vt:lpstr>The market for lemons</vt:lpstr>
      <vt:lpstr>The market for lemons: simple cases</vt:lpstr>
      <vt:lpstr>The market for lemons: simple cases</vt:lpstr>
      <vt:lpstr>The market for lemons: simple cases</vt:lpstr>
      <vt:lpstr>Characterizing the self-fulfilling equilibria</vt:lpstr>
      <vt:lpstr>Complete market failure</vt:lpstr>
      <vt:lpstr>Three options</vt:lpstr>
      <vt:lpstr>Key features of example</vt:lpstr>
      <vt:lpstr>Bayesian Learning in Markets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 Easley and Jon Kleinberg: Networks, Crowds, and Markets</dc:title>
  <dc:creator>Amos Fiat</dc:creator>
  <cp:lastModifiedBy>Amos Fiat</cp:lastModifiedBy>
  <cp:revision>156</cp:revision>
  <cp:lastPrinted>2014-11-05T13:12:04Z</cp:lastPrinted>
  <dcterms:created xsi:type="dcterms:W3CDTF">2014-09-06T18:22:55Z</dcterms:created>
  <dcterms:modified xsi:type="dcterms:W3CDTF">2014-11-26T14:08:45Z</dcterms:modified>
</cp:coreProperties>
</file>