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38"/>
  </p:notesMasterIdLst>
  <p:sldIdLst>
    <p:sldId id="256" r:id="rId2"/>
    <p:sldId id="278" r:id="rId3"/>
    <p:sldId id="257" r:id="rId4"/>
    <p:sldId id="277" r:id="rId5"/>
    <p:sldId id="303" r:id="rId6"/>
    <p:sldId id="279"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02" r:id="rId25"/>
    <p:sldId id="276" r:id="rId26"/>
    <p:sldId id="299" r:id="rId27"/>
    <p:sldId id="297" r:id="rId28"/>
    <p:sldId id="298" r:id="rId29"/>
    <p:sldId id="281" r:id="rId30"/>
    <p:sldId id="282" r:id="rId31"/>
    <p:sldId id="283" r:id="rId32"/>
    <p:sldId id="284" r:id="rId33"/>
    <p:sldId id="285" r:id="rId34"/>
    <p:sldId id="286" r:id="rId35"/>
    <p:sldId id="287" r:id="rId36"/>
    <p:sldId id="305" r:id="rId3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1960" autoAdjust="0"/>
  </p:normalViewPr>
  <p:slideViewPr>
    <p:cSldViewPr>
      <p:cViewPr varScale="1">
        <p:scale>
          <a:sx n="107" d="100"/>
          <a:sy n="107" d="100"/>
        </p:scale>
        <p:origin x="-17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5" Type="http://schemas.openxmlformats.org/officeDocument/2006/relationships/image" Target="../media/image98.wmf"/><Relationship Id="rId4"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270F23-29F9-4734-86BE-0E070C7881F3}" type="datetimeFigureOut">
              <a:rPr lang="he-IL" smtClean="0"/>
              <a:pPr/>
              <a:t>כ"ח/אייר/תשע"ד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AE5EBED-DC36-4312-A68C-922CFAD42067}"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חשוב: בשני</a:t>
            </a:r>
            <a:r>
              <a:rPr lang="he-IL" baseline="0" dirty="0" smtClean="0"/>
              <a:t> </a:t>
            </a:r>
            <a:r>
              <a:rPr lang="he-IL" baseline="0" dirty="0" err="1" smtClean="0"/>
              <a:t>השיויונות</a:t>
            </a:r>
            <a:r>
              <a:rPr lang="he-IL" baseline="0" dirty="0" smtClean="0"/>
              <a:t> האחרונים צד שמאל הוא פשוט סימון של צד ימין.</a:t>
            </a:r>
            <a:endParaRPr lang="he-IL" dirty="0"/>
          </a:p>
        </p:txBody>
      </p:sp>
      <p:sp>
        <p:nvSpPr>
          <p:cNvPr id="4" name="מציין מיקום של מספר שקופית 3"/>
          <p:cNvSpPr>
            <a:spLocks noGrp="1"/>
          </p:cNvSpPr>
          <p:nvPr>
            <p:ph type="sldNum" sz="quarter" idx="10"/>
          </p:nvPr>
        </p:nvSpPr>
        <p:spPr/>
        <p:txBody>
          <a:bodyPr/>
          <a:lstStyle/>
          <a:p>
            <a:fld id="{BAE5EBED-DC36-4312-A68C-922CFAD42067}" type="slidenum">
              <a:rPr lang="he-IL" smtClean="0"/>
              <a:pPr/>
              <a:t>7</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אפשר</a:t>
            </a:r>
            <a:r>
              <a:rPr lang="he-IL" baseline="0" dirty="0" smtClean="0"/>
              <a:t> לצייר על הלוח כדי </a:t>
            </a:r>
            <a:r>
              <a:rPr lang="he-IL" baseline="0" smtClean="0"/>
              <a:t>לתת אינטואיציה. </a:t>
            </a:r>
            <a:endParaRPr lang="he-IL"/>
          </a:p>
        </p:txBody>
      </p:sp>
      <p:sp>
        <p:nvSpPr>
          <p:cNvPr id="4" name="מציין מיקום של מספר שקופית 3"/>
          <p:cNvSpPr>
            <a:spLocks noGrp="1"/>
          </p:cNvSpPr>
          <p:nvPr>
            <p:ph type="sldNum" sz="quarter" idx="10"/>
          </p:nvPr>
        </p:nvSpPr>
        <p:spPr/>
        <p:txBody>
          <a:bodyPr/>
          <a:lstStyle/>
          <a:p>
            <a:fld id="{BAE5EBED-DC36-4312-A68C-922CFAD42067}" type="slidenum">
              <a:rPr lang="he-IL" smtClean="0"/>
              <a:pPr/>
              <a:t>14</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מעברים</a:t>
            </a:r>
            <a:r>
              <a:rPr lang="he-IL" baseline="0" dirty="0" smtClean="0"/>
              <a:t> 1+2: לפי הלמה בשקף 9</a:t>
            </a:r>
          </a:p>
          <a:p>
            <a:r>
              <a:rPr lang="he-IL" baseline="0" dirty="0" smtClean="0"/>
              <a:t>מעבר 3:</a:t>
            </a:r>
            <a:endParaRPr lang="he-IL" dirty="0"/>
          </a:p>
        </p:txBody>
      </p:sp>
      <p:sp>
        <p:nvSpPr>
          <p:cNvPr id="4" name="מציין מיקום של מספר שקופית 3"/>
          <p:cNvSpPr>
            <a:spLocks noGrp="1"/>
          </p:cNvSpPr>
          <p:nvPr>
            <p:ph type="sldNum" sz="quarter" idx="10"/>
          </p:nvPr>
        </p:nvSpPr>
        <p:spPr/>
        <p:txBody>
          <a:bodyPr/>
          <a:lstStyle/>
          <a:p>
            <a:fld id="{BAE5EBED-DC36-4312-A68C-922CFAD42067}" type="slidenum">
              <a:rPr lang="he-IL" smtClean="0"/>
              <a:pPr/>
              <a:t>17</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kumimoji="0" lang="he-IL" smtClean="0"/>
              <a:t>לחץ כדי לערוך סגנון כותרת של תבנית בסיס</a:t>
            </a:r>
            <a:endParaRPr kumimoji="0"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7" name="מציין מיקום של תאריך 6"/>
          <p:cNvSpPr>
            <a:spLocks noGrp="1"/>
          </p:cNvSpPr>
          <p:nvPr>
            <p:ph type="dt" sz="half" idx="10"/>
          </p:nvPr>
        </p:nvSpPr>
        <p:spPr/>
        <p:txBody>
          <a:bodyPr/>
          <a:lstStyle>
            <a:extLst/>
          </a:lstStyle>
          <a:p>
            <a:fld id="{8E04A7B5-1B2D-4D05-8AE3-C4362CF16322}" type="datetime8">
              <a:rPr lang="he-IL" smtClean="0"/>
              <a:pPr/>
              <a:t>28 מאי 14</a:t>
            </a:fld>
            <a:endParaRPr lang="he-IL"/>
          </a:p>
        </p:txBody>
      </p:sp>
      <p:sp>
        <p:nvSpPr>
          <p:cNvPr id="20" name="מציין מיקום של כותרת תחתונה 19"/>
          <p:cNvSpPr>
            <a:spLocks noGrp="1"/>
          </p:cNvSpPr>
          <p:nvPr>
            <p:ph type="ftr" sz="quarter" idx="11"/>
          </p:nvPr>
        </p:nvSpPr>
        <p:spPr/>
        <p:txBody>
          <a:bodyPr/>
          <a:lstStyle>
            <a:extLst/>
          </a:lstStyle>
          <a:p>
            <a:endParaRPr lang="he-IL"/>
          </a:p>
        </p:txBody>
      </p:sp>
      <p:sp>
        <p:nvSpPr>
          <p:cNvPr id="10" name="מציין מיקום של מספר שקופית 9"/>
          <p:cNvSpPr>
            <a:spLocks noGrp="1"/>
          </p:cNvSpPr>
          <p:nvPr>
            <p:ph type="sldNum" sz="quarter" idx="12"/>
          </p:nvPr>
        </p:nvSpPr>
        <p:spPr/>
        <p:txBody>
          <a:bodyPr/>
          <a:lstStyle>
            <a:extLst/>
          </a:lstStyle>
          <a:p>
            <a:fld id="{DC0F882F-DA23-4F82-8246-CFD3D3A86C81}" type="slidenum">
              <a:rPr lang="he-IL" smtClean="0"/>
              <a:pPr/>
              <a:t>‹#›</a:t>
            </a:fld>
            <a:endParaRPr lang="he-IL"/>
          </a:p>
        </p:txBody>
      </p:sp>
      <p:sp>
        <p:nvSpPr>
          <p:cNvPr id="8"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FDB80C2-7B98-4E1C-B448-51912B48B856}" type="datetime8">
              <a:rPr lang="he-IL" smtClean="0"/>
              <a:pPr/>
              <a:t>28 מאי 14</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A7E451C8-CB88-4B18-93BA-249AE75BA2DF}" type="datetime8">
              <a:rPr lang="he-IL" smtClean="0"/>
              <a:pPr/>
              <a:t>28 מאי 14</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8E8EC027-B426-431B-A7EB-E56A0F1EEEC4}" type="datetime8">
              <a:rPr lang="he-IL" smtClean="0"/>
              <a:pPr/>
              <a:t>28 מאי 14</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7B4877BD-6A32-4F12-8818-17A15822547B}" type="datetime8">
              <a:rPr lang="he-IL" smtClean="0"/>
              <a:pPr/>
              <a:t>28 מאי 14</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C0F882F-DA23-4F82-8246-CFD3D3A86C81}" type="slidenum">
              <a:rPr lang="he-IL" smtClean="0"/>
              <a:pPr/>
              <a:t>‹#›</a:t>
            </a:fld>
            <a:endParaRPr lang="he-IL"/>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DE1D7C52-5191-491A-A0DA-1A7EAF49C71A}" type="datetime8">
              <a:rPr lang="he-IL" smtClean="0"/>
              <a:pPr/>
              <a:t>28 מאי 14</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49663624-91BD-4810-8F42-652F1020B248}" type="datetime8">
              <a:rPr lang="he-IL" smtClean="0"/>
              <a:pPr/>
              <a:t>28 מאי 14</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A26EB7E9-11EB-4715-853F-78CF832E32E6}" type="datetime8">
              <a:rPr lang="he-IL" smtClean="0"/>
              <a:pPr/>
              <a:t>28 מאי 14</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fld id="{617DB33C-3325-4CC8-9D94-8D1D5FDC7323}" type="datetime8">
              <a:rPr lang="he-IL" smtClean="0"/>
              <a:pPr/>
              <a:t>28 מאי 14</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DC0F882F-DA23-4F82-8246-CFD3D3A86C81}" type="slidenum">
              <a:rPr lang="he-IL" smtClean="0"/>
              <a:pPr/>
              <a:t>‹#›</a:t>
            </a:fld>
            <a:endParaRPr lang="he-IL"/>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6439290F-A0ED-4056-B946-7AA6990E08BC}" type="datetime8">
              <a:rPr lang="he-IL" smtClean="0"/>
              <a:pPr/>
              <a:t>28 מאי 14</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C0F882F-DA23-4F82-8246-CFD3D3A86C81}"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extLst/>
          </a:lstStyle>
          <a:p>
            <a:fld id="{F4EAA058-9996-4185-8DB1-F19DEB82B0F1}" type="datetime8">
              <a:rPr lang="he-IL" smtClean="0"/>
              <a:pPr/>
              <a:t>28 מאי 14</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C0F882F-DA23-4F82-8246-CFD3D3A86C81}" type="slidenum">
              <a:rPr lang="he-IL" smtClean="0"/>
              <a:pPr/>
              <a:t>‹#›</a:t>
            </a:fld>
            <a:endParaRPr lang="he-IL"/>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smtClean="0"/>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מלבן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מציין מיקום של כותרת 4"/>
          <p:cNvSpPr>
            <a:spLocks noGrp="1"/>
          </p:cNvSpPr>
          <p:nvPr>
            <p:ph type="title"/>
          </p:nvPr>
        </p:nvSpPr>
        <p:spPr>
          <a:xfrm>
            <a:off x="1435608" y="274638"/>
            <a:ext cx="7498080" cy="1143000"/>
          </a:xfrm>
          <a:prstGeom prst="rect">
            <a:avLst/>
          </a:prstGeom>
        </p:spPr>
        <p:txBody>
          <a:bodyPr anchor="ctr">
            <a:normAutofit/>
          </a:bodyPr>
          <a:lstStyle>
            <a:extLst/>
          </a:lstStyle>
          <a:p>
            <a:r>
              <a:rPr kumimoji="0" lang="he-IL" smtClean="0"/>
              <a:t>לחץ כדי לערוך סגנון כותרת של תבנית בסיס</a:t>
            </a:r>
            <a:endParaRPr kumimoji="0" lang="en-US"/>
          </a:p>
        </p:txBody>
      </p:sp>
      <p:sp>
        <p:nvSpPr>
          <p:cNvPr id="9" name="מציין מיקום טקס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C5FE52-C6A5-46D1-A182-D66E4D04AAA1}" type="datetime8">
              <a:rPr lang="he-IL" smtClean="0"/>
              <a:pPr/>
              <a:t>28 מאי 14</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מציין מיקום של מספר שקופית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0F882F-DA23-4F82-8246-CFD3D3A86C81}" type="slidenum">
              <a:rPr lang="he-IL" smtClean="0"/>
              <a:pPr/>
              <a:t>‹#›</a:t>
            </a:fld>
            <a:endParaRPr lang="he-IL"/>
          </a:p>
        </p:txBody>
      </p:sp>
      <p:sp>
        <p:nvSpPr>
          <p:cNvPr id="15" name="מלבן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4.bin"/><Relationship Id="rId3" Type="http://schemas.openxmlformats.org/officeDocument/2006/relationships/oleObject" Target="../embeddings/oleObject44.bin"/><Relationship Id="rId7" Type="http://schemas.openxmlformats.org/officeDocument/2006/relationships/oleObject" Target="../embeddings/oleObject48.bin"/><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oleObject" Target="../embeddings/oleObject52.bin"/><Relationship Id="rId5" Type="http://schemas.openxmlformats.org/officeDocument/2006/relationships/oleObject" Target="../embeddings/oleObject46.bin"/><Relationship Id="rId10" Type="http://schemas.openxmlformats.org/officeDocument/2006/relationships/oleObject" Target="../embeddings/oleObject51.bin"/><Relationship Id="rId4" Type="http://schemas.openxmlformats.org/officeDocument/2006/relationships/oleObject" Target="../embeddings/oleObject45.bin"/><Relationship Id="rId9" Type="http://schemas.openxmlformats.org/officeDocument/2006/relationships/oleObject" Target="../embeddings/oleObject50.bin"/><Relationship Id="rId1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70.bin"/><Relationship Id="rId12"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9.bin"/><Relationship Id="rId11" Type="http://schemas.openxmlformats.org/officeDocument/2006/relationships/oleObject" Target="../embeddings/oleObject74.bin"/><Relationship Id="rId5" Type="http://schemas.openxmlformats.org/officeDocument/2006/relationships/oleObject" Target="../embeddings/oleObject68.bin"/><Relationship Id="rId10" Type="http://schemas.openxmlformats.org/officeDocument/2006/relationships/oleObject" Target="../embeddings/oleObject73.bin"/><Relationship Id="rId4" Type="http://schemas.openxmlformats.org/officeDocument/2006/relationships/oleObject" Target="../embeddings/oleObject67.bin"/><Relationship Id="rId9" Type="http://schemas.openxmlformats.org/officeDocument/2006/relationships/oleObject" Target="../embeddings/oleObject7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1.png"/><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9.bin"/><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95.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9.bin"/><Relationship Id="rId5" Type="http://schemas.openxmlformats.org/officeDocument/2006/relationships/oleObject" Target="../embeddings/oleObject98.bin"/><Relationship Id="rId10" Type="http://schemas.openxmlformats.org/officeDocument/2006/relationships/oleObject" Target="../embeddings/oleObject103.bin"/><Relationship Id="rId4" Type="http://schemas.openxmlformats.org/officeDocument/2006/relationships/oleObject" Target="../embeddings/oleObject97.bin"/><Relationship Id="rId9" Type="http://schemas.openxmlformats.org/officeDocument/2006/relationships/oleObject" Target="../embeddings/oleObject10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106.bin"/><Relationship Id="rId4" Type="http://schemas.openxmlformats.org/officeDocument/2006/relationships/oleObject" Target="../embeddings/oleObject10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10.bin"/><Relationship Id="rId5" Type="http://schemas.openxmlformats.org/officeDocument/2006/relationships/oleObject" Target="../embeddings/oleObject109.bin"/><Relationship Id="rId4" Type="http://schemas.openxmlformats.org/officeDocument/2006/relationships/oleObject" Target="../embeddings/oleObject108.bin"/></Relationships>
</file>

<file path=ppt/slides/_rels/slide3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32560" y="359898"/>
            <a:ext cx="7406640" cy="2002302"/>
          </a:xfrm>
        </p:spPr>
        <p:txBody>
          <a:bodyPr>
            <a:noAutofit/>
          </a:bodyPr>
          <a:lstStyle/>
          <a:p>
            <a:pPr algn="ctr" rtl="0"/>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he-IL" sz="4800" dirty="0"/>
          </a:p>
        </p:txBody>
      </p:sp>
      <p:sp>
        <p:nvSpPr>
          <p:cNvPr id="3" name="כותרת משנה 2"/>
          <p:cNvSpPr>
            <a:spLocks noGrp="1"/>
          </p:cNvSpPr>
          <p:nvPr>
            <p:ph type="subTitle" idx="1"/>
          </p:nvPr>
        </p:nvSpPr>
        <p:spPr>
          <a:xfrm>
            <a:off x="1295400" y="533400"/>
            <a:ext cx="7406640" cy="5867400"/>
          </a:xfrm>
        </p:spPr>
        <p:txBody>
          <a:bodyPr>
            <a:normAutofit fontScale="92500" lnSpcReduction="20000"/>
          </a:bodyPr>
          <a:lstStyle/>
          <a:p>
            <a:pPr algn="ctr" rtl="0">
              <a:lnSpc>
                <a:spcPct val="120000"/>
              </a:lnSpc>
            </a:pPr>
            <a:r>
              <a:rPr lang="en-US" sz="5200" dirty="0" smtClean="0"/>
              <a:t>Auction Seminar</a:t>
            </a:r>
            <a:endParaRPr lang="en-US" sz="6000" dirty="0" smtClean="0"/>
          </a:p>
          <a:p>
            <a:pPr algn="ctr" rtl="0">
              <a:lnSpc>
                <a:spcPct val="120000"/>
              </a:lnSpc>
            </a:pPr>
            <a:r>
              <a:rPr lang="en-US" sz="6000" dirty="0" smtClean="0"/>
              <a:t>Optimal Mechanism</a:t>
            </a:r>
          </a:p>
          <a:p>
            <a:pPr algn="ctr"/>
            <a:endParaRPr lang="en-US" sz="6000" dirty="0" smtClean="0"/>
          </a:p>
          <a:p>
            <a:endParaRPr lang="en-US" sz="3200" dirty="0" smtClean="0"/>
          </a:p>
          <a:p>
            <a:endParaRPr lang="en-US" sz="3200" dirty="0" smtClean="0"/>
          </a:p>
          <a:p>
            <a:endParaRPr lang="en-US" sz="3200" dirty="0" smtClean="0"/>
          </a:p>
          <a:p>
            <a:endParaRPr lang="en-US" sz="2800" dirty="0" smtClean="0"/>
          </a:p>
          <a:p>
            <a:endParaRPr lang="en-US" sz="2800" dirty="0" smtClean="0"/>
          </a:p>
          <a:p>
            <a:endParaRPr lang="en-US" sz="2800" dirty="0" smtClean="0"/>
          </a:p>
          <a:p>
            <a:r>
              <a:rPr lang="en-US" sz="2800" dirty="0" smtClean="0"/>
              <a:t>Presentation by:  </a:t>
            </a:r>
            <a:r>
              <a:rPr lang="en-US" sz="2800" dirty="0" err="1" smtClean="0"/>
              <a:t>Alon</a:t>
            </a:r>
            <a:r>
              <a:rPr lang="en-US" sz="2800" dirty="0" smtClean="0"/>
              <a:t> </a:t>
            </a:r>
            <a:r>
              <a:rPr lang="en-US" sz="2800" dirty="0" err="1" smtClean="0"/>
              <a:t>Resler</a:t>
            </a:r>
            <a:endParaRPr lang="en-US" sz="2800" dirty="0" smtClean="0"/>
          </a:p>
          <a:p>
            <a:pPr rtl="0"/>
            <a:r>
              <a:rPr lang="en-US" sz="2800" dirty="0" smtClean="0"/>
              <a:t>Supervised by:  Amos Fiat </a:t>
            </a:r>
            <a:endParaRPr lang="he-IL" sz="2800" dirty="0"/>
          </a:p>
        </p:txBody>
      </p:sp>
      <p:pic>
        <p:nvPicPr>
          <p:cNvPr id="6" name="תמונה 5" descr="5673944_0007MetalGearMechanism.jpg"/>
          <p:cNvPicPr>
            <a:picLocks noChangeAspect="1"/>
          </p:cNvPicPr>
          <p:nvPr/>
        </p:nvPicPr>
        <p:blipFill>
          <a:blip r:embed="rId2" cstate="print"/>
          <a:stretch>
            <a:fillRect/>
          </a:stretch>
        </p:blipFill>
        <p:spPr>
          <a:xfrm>
            <a:off x="2743200" y="2590800"/>
            <a:ext cx="4624000"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p:txBody>
          <a:bodyPr>
            <a:normAutofit lnSpcReduction="10000"/>
          </a:bodyPr>
          <a:lstStyle/>
          <a:p>
            <a:pPr algn="l" rtl="0">
              <a:buNone/>
            </a:pPr>
            <a:r>
              <a:rPr lang="en-US" dirty="0" smtClean="0"/>
              <a:t>	</a:t>
            </a:r>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r>
              <a:rPr lang="en-US" sz="2400" dirty="0" smtClean="0"/>
              <a:t>Where                                  is called the </a:t>
            </a:r>
            <a:r>
              <a:rPr lang="en-US" sz="2400" b="1" dirty="0" smtClean="0"/>
              <a:t>revenue curve.</a:t>
            </a:r>
          </a:p>
          <a:p>
            <a:pPr algn="l" rtl="0"/>
            <a:r>
              <a:rPr lang="en-US" sz="2400" dirty="0" smtClean="0"/>
              <a:t>It represents the expected revenue to a seller from offering a price of v(q) to a buyer whose value V is drawn from F.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10</a:t>
            </a:fld>
            <a:endParaRPr lang="he-IL"/>
          </a:p>
        </p:txBody>
      </p:sp>
      <p:graphicFrame>
        <p:nvGraphicFramePr>
          <p:cNvPr id="6146" name="Object 2"/>
          <p:cNvGraphicFramePr>
            <a:graphicFrameLocks noChangeAspect="1"/>
          </p:cNvGraphicFramePr>
          <p:nvPr/>
        </p:nvGraphicFramePr>
        <p:xfrm>
          <a:off x="1752600" y="1600200"/>
          <a:ext cx="6400800" cy="2311400"/>
        </p:xfrm>
        <a:graphic>
          <a:graphicData uri="http://schemas.openxmlformats.org/presentationml/2006/ole">
            <p:oleObj spid="_x0000_s6146" name="Equation" r:id="rId3" imgW="2336760" imgH="965160" progId="Equation.DSMT4">
              <p:embed/>
            </p:oleObj>
          </a:graphicData>
        </a:graphic>
      </p:graphicFrame>
      <p:graphicFrame>
        <p:nvGraphicFramePr>
          <p:cNvPr id="6147" name="Object 3"/>
          <p:cNvGraphicFramePr>
            <a:graphicFrameLocks noChangeAspect="1"/>
          </p:cNvGraphicFramePr>
          <p:nvPr/>
        </p:nvGraphicFramePr>
        <p:xfrm>
          <a:off x="2819400" y="3962400"/>
          <a:ext cx="2667000" cy="533400"/>
        </p:xfrm>
        <a:graphic>
          <a:graphicData uri="http://schemas.openxmlformats.org/presentationml/2006/ole">
            <p:oleObj spid="_x0000_s6147" name="Equation" r:id="rId4" imgW="1117440" imgH="20304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a:xfrm>
            <a:off x="1435608" y="1371600"/>
            <a:ext cx="7498080" cy="4876800"/>
          </a:xfrm>
        </p:spPr>
        <p:txBody>
          <a:bodyPr>
            <a:normAutofit/>
          </a:bodyPr>
          <a:lstStyle/>
          <a:p>
            <a:pPr algn="l" rtl="0"/>
            <a:r>
              <a:rPr lang="en-US" sz="2400" dirty="0" smtClean="0"/>
              <a:t>Integrating by parts…</a:t>
            </a:r>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endParaRPr lang="en-US" sz="2600" dirty="0" smtClean="0"/>
          </a:p>
          <a:p>
            <a:pPr algn="l" rtl="0">
              <a:buNone/>
            </a:pPr>
            <a:r>
              <a:rPr lang="en-US" sz="2600" dirty="0" smtClean="0"/>
              <a:t>Explanation:    R(1) = 0 and because       is on          we get,          </a:t>
            </a:r>
            <a:endParaRPr lang="en-US" sz="2400" dirty="0" smtClean="0"/>
          </a:p>
          <a:p>
            <a:pPr algn="l" rtl="0"/>
            <a:endParaRPr lang="en-US" sz="2400" dirty="0" smtClean="0"/>
          </a:p>
          <a:p>
            <a:pPr algn="l" rtl="0"/>
            <a:endParaRPr lang="en-US" sz="2400" dirty="0" smtClean="0"/>
          </a:p>
          <a:p>
            <a:pPr algn="l" rtl="0"/>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11</a:t>
            </a:fld>
            <a:endParaRPr lang="he-IL"/>
          </a:p>
        </p:txBody>
      </p:sp>
      <p:graphicFrame>
        <p:nvGraphicFramePr>
          <p:cNvPr id="7173" name="Object 5"/>
          <p:cNvGraphicFramePr>
            <a:graphicFrameLocks noChangeAspect="1"/>
          </p:cNvGraphicFramePr>
          <p:nvPr/>
        </p:nvGraphicFramePr>
        <p:xfrm>
          <a:off x="6553200" y="4495800"/>
          <a:ext cx="381000" cy="527539"/>
        </p:xfrm>
        <a:graphic>
          <a:graphicData uri="http://schemas.openxmlformats.org/presentationml/2006/ole">
            <p:oleObj spid="_x0000_s7173" name="Equation" r:id="rId3" imgW="164880" imgH="228600" progId="Equation.DSMT4">
              <p:embed/>
            </p:oleObj>
          </a:graphicData>
        </a:graphic>
      </p:graphicFrame>
      <p:graphicFrame>
        <p:nvGraphicFramePr>
          <p:cNvPr id="7175" name="Object 7"/>
          <p:cNvGraphicFramePr>
            <a:graphicFrameLocks noChangeAspect="1"/>
          </p:cNvGraphicFramePr>
          <p:nvPr/>
        </p:nvGraphicFramePr>
        <p:xfrm>
          <a:off x="2819400" y="5410200"/>
          <a:ext cx="5029200" cy="505730"/>
        </p:xfrm>
        <a:graphic>
          <a:graphicData uri="http://schemas.openxmlformats.org/presentationml/2006/ole">
            <p:oleObj spid="_x0000_s7175" name="Equation" r:id="rId4" imgW="2273040" imgH="228600" progId="Equation.DSMT4">
              <p:embed/>
            </p:oleObj>
          </a:graphicData>
        </a:graphic>
      </p:graphicFrame>
      <p:graphicFrame>
        <p:nvGraphicFramePr>
          <p:cNvPr id="7176" name="Object 8"/>
          <p:cNvGraphicFramePr>
            <a:graphicFrameLocks noChangeAspect="1"/>
          </p:cNvGraphicFramePr>
          <p:nvPr/>
        </p:nvGraphicFramePr>
        <p:xfrm>
          <a:off x="7772400" y="4495800"/>
          <a:ext cx="762000" cy="508000"/>
        </p:xfrm>
        <a:graphic>
          <a:graphicData uri="http://schemas.openxmlformats.org/presentationml/2006/ole">
            <p:oleObj spid="_x0000_s7176" name="Equation" r:id="rId5" imgW="380880" imgH="253800" progId="Equation.DSMT4">
              <p:embed/>
            </p:oleObj>
          </a:graphicData>
        </a:graphic>
      </p:graphicFrame>
      <p:graphicFrame>
        <p:nvGraphicFramePr>
          <p:cNvPr id="7178" name="Object 10"/>
          <p:cNvGraphicFramePr>
            <a:graphicFrameLocks noChangeAspect="1"/>
          </p:cNvGraphicFramePr>
          <p:nvPr/>
        </p:nvGraphicFramePr>
        <p:xfrm>
          <a:off x="2209800" y="2072640"/>
          <a:ext cx="4914900" cy="1965960"/>
        </p:xfrm>
        <a:graphic>
          <a:graphicData uri="http://schemas.openxmlformats.org/presentationml/2006/ole">
            <p:oleObj spid="_x0000_s7178" name="Equation" r:id="rId6" imgW="2412720" imgH="96516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638"/>
            <a:ext cx="7498080" cy="1096962"/>
          </a:xfrm>
        </p:spPr>
        <p:txBody>
          <a:bodyPr/>
          <a:lstStyle/>
          <a:p>
            <a:r>
              <a:rPr lang="en-US" sz="4400" dirty="0" smtClean="0"/>
              <a:t>Optimal Mechanism</a:t>
            </a:r>
            <a:endParaRPr lang="he-IL" dirty="0"/>
          </a:p>
        </p:txBody>
      </p:sp>
      <p:sp>
        <p:nvSpPr>
          <p:cNvPr id="3" name="מציין מיקום תוכן 2"/>
          <p:cNvSpPr>
            <a:spLocks noGrp="1"/>
          </p:cNvSpPr>
          <p:nvPr>
            <p:ph idx="1"/>
          </p:nvPr>
        </p:nvSpPr>
        <p:spPr/>
        <p:txBody>
          <a:bodyPr numCol="1">
            <a:normAutofit/>
          </a:bodyPr>
          <a:lstStyle/>
          <a:p>
            <a:pPr algn="l" rtl="0"/>
            <a:r>
              <a:rPr lang="en-US" sz="2400" dirty="0" smtClean="0"/>
              <a:t>To summarizing, we proved a lemma:</a:t>
            </a:r>
          </a:p>
          <a:p>
            <a:pPr algn="l" rtl="0">
              <a:buNone/>
            </a:pPr>
            <a:r>
              <a:rPr lang="en-US" sz="2400" dirty="0" smtClean="0"/>
              <a:t>Consider a bidder with value V drawn from distribution F, with  Q=F(V).  Then his expected payment in a BIC auction is</a:t>
            </a:r>
          </a:p>
          <a:p>
            <a:pPr algn="l" rtl="0">
              <a:buNone/>
            </a:pPr>
            <a:endParaRPr lang="en-US" sz="2400" dirty="0" smtClean="0"/>
          </a:p>
          <a:p>
            <a:pPr algn="l" rtl="0">
              <a:buNone/>
            </a:pPr>
            <a:endParaRPr lang="en-US" sz="2400" dirty="0" smtClean="0"/>
          </a:p>
          <a:p>
            <a:pPr algn="l" rtl="0">
              <a:buNone/>
            </a:pPr>
            <a:endParaRPr lang="en-US" sz="2400" dirty="0" smtClean="0"/>
          </a:p>
          <a:p>
            <a:pPr algn="l" rtl="0">
              <a:buNone/>
            </a:pPr>
            <a:r>
              <a:rPr lang="en-US" sz="2400" dirty="0" smtClean="0"/>
              <a:t>Where                               is the revenue curve.</a:t>
            </a:r>
          </a:p>
          <a:p>
            <a:pPr algn="l" rtl="0">
              <a:buNone/>
            </a:pPr>
            <a:endParaRPr lang="en-US" sz="2400" dirty="0" smtClean="0"/>
          </a:p>
          <a:p>
            <a:pPr algn="l" rtl="0">
              <a:buNone/>
            </a:pPr>
            <a:endParaRPr lang="en-US" sz="2400" dirty="0" smtClean="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12</a:t>
            </a:fld>
            <a:endParaRPr lang="he-IL"/>
          </a:p>
        </p:txBody>
      </p:sp>
      <p:graphicFrame>
        <p:nvGraphicFramePr>
          <p:cNvPr id="8195" name="Object 3"/>
          <p:cNvGraphicFramePr>
            <a:graphicFrameLocks noChangeAspect="1"/>
          </p:cNvGraphicFramePr>
          <p:nvPr/>
        </p:nvGraphicFramePr>
        <p:xfrm>
          <a:off x="2590800" y="4419600"/>
          <a:ext cx="2209800" cy="457200"/>
        </p:xfrm>
        <a:graphic>
          <a:graphicData uri="http://schemas.openxmlformats.org/presentationml/2006/ole">
            <p:oleObj spid="_x0000_s8195" name="Equation" r:id="rId3" imgW="1117440" imgH="203040" progId="Equation.DSMT4">
              <p:embed/>
            </p:oleObj>
          </a:graphicData>
        </a:graphic>
      </p:graphicFrame>
      <p:graphicFrame>
        <p:nvGraphicFramePr>
          <p:cNvPr id="8197" name="Object 5"/>
          <p:cNvGraphicFramePr>
            <a:graphicFrameLocks noChangeAspect="1"/>
          </p:cNvGraphicFramePr>
          <p:nvPr/>
        </p:nvGraphicFramePr>
        <p:xfrm>
          <a:off x="1676400" y="3364695"/>
          <a:ext cx="6858000" cy="535258"/>
        </p:xfrm>
        <a:graphic>
          <a:graphicData uri="http://schemas.openxmlformats.org/presentationml/2006/ole">
            <p:oleObj spid="_x0000_s8197" name="Equation" r:id="rId4" imgW="2603160" imgH="20304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p:txBody>
          <a:bodyPr>
            <a:normAutofit/>
          </a:bodyPr>
          <a:lstStyle/>
          <a:p>
            <a:pPr algn="l" rtl="0">
              <a:buNone/>
            </a:pPr>
            <a:r>
              <a:rPr lang="en-US" sz="2400" dirty="0" smtClean="0"/>
              <a:t>Lemma:  let                      Then,</a:t>
            </a:r>
          </a:p>
          <a:p>
            <a:pPr algn="l" rtl="0">
              <a:buNone/>
            </a:pPr>
            <a:endParaRPr lang="en-US" sz="2400" dirty="0" smtClean="0"/>
          </a:p>
          <a:p>
            <a:pPr algn="l" rtl="0">
              <a:buNone/>
            </a:pPr>
            <a:endParaRPr lang="en-US" sz="2400" dirty="0" smtClean="0"/>
          </a:p>
          <a:p>
            <a:pPr algn="l" rtl="0">
              <a:buNone/>
            </a:pPr>
            <a:r>
              <a:rPr lang="en-US" sz="2400" dirty="0" smtClean="0"/>
              <a:t>Proof:   </a:t>
            </a:r>
          </a:p>
          <a:p>
            <a:pPr algn="l" rtl="0">
              <a:buNone/>
            </a:pPr>
            <a:endParaRPr lang="en-US" sz="2400" dirty="0" smtClean="0"/>
          </a:p>
          <a:p>
            <a:pPr algn="l" rtl="0">
              <a:buNone/>
            </a:pPr>
            <a:endParaRPr lang="en-US" sz="2400" dirty="0" smtClean="0"/>
          </a:p>
          <a:p>
            <a:pPr algn="l" rtl="0">
              <a:buNone/>
            </a:pPr>
            <a:endParaRPr lang="en-US" sz="2400" dirty="0" smtClean="0"/>
          </a:p>
          <a:p>
            <a:pPr algn="l" rtl="0">
              <a:buNone/>
            </a:pPr>
            <a:r>
              <a:rPr lang="en-US" sz="2400" dirty="0" smtClean="0"/>
              <a:t>From                         and                   we get:</a:t>
            </a:r>
          </a:p>
          <a:p>
            <a:pPr algn="l" rtl="0">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13</a:t>
            </a:fld>
            <a:endParaRPr lang="he-IL"/>
          </a:p>
        </p:txBody>
      </p:sp>
      <p:graphicFrame>
        <p:nvGraphicFramePr>
          <p:cNvPr id="9219" name="Object 3"/>
          <p:cNvGraphicFramePr>
            <a:graphicFrameLocks noChangeAspect="1"/>
          </p:cNvGraphicFramePr>
          <p:nvPr/>
        </p:nvGraphicFramePr>
        <p:xfrm>
          <a:off x="3276600" y="1447800"/>
          <a:ext cx="1371600" cy="533400"/>
        </p:xfrm>
        <a:graphic>
          <a:graphicData uri="http://schemas.openxmlformats.org/presentationml/2006/ole">
            <p:oleObj spid="_x0000_s9219" name="Equation" r:id="rId3" imgW="571320" imgH="203040" progId="Equation.DSMT4">
              <p:embed/>
            </p:oleObj>
          </a:graphicData>
        </a:graphic>
      </p:graphicFrame>
      <p:graphicFrame>
        <p:nvGraphicFramePr>
          <p:cNvPr id="9221" name="Object 5"/>
          <p:cNvGraphicFramePr>
            <a:graphicFrameLocks noChangeAspect="1"/>
          </p:cNvGraphicFramePr>
          <p:nvPr/>
        </p:nvGraphicFramePr>
        <p:xfrm>
          <a:off x="3048000" y="2133600"/>
          <a:ext cx="4040094" cy="914400"/>
        </p:xfrm>
        <a:graphic>
          <a:graphicData uri="http://schemas.openxmlformats.org/presentationml/2006/ole">
            <p:oleObj spid="_x0000_s9221" name="Equation" r:id="rId4" imgW="1726920" imgH="419040" progId="Equation.DSMT4">
              <p:embed/>
            </p:oleObj>
          </a:graphicData>
        </a:graphic>
      </p:graphicFrame>
      <p:graphicFrame>
        <p:nvGraphicFramePr>
          <p:cNvPr id="9223" name="Object 7"/>
          <p:cNvGraphicFramePr>
            <a:graphicFrameLocks noChangeAspect="1"/>
          </p:cNvGraphicFramePr>
          <p:nvPr/>
        </p:nvGraphicFramePr>
        <p:xfrm>
          <a:off x="1828800" y="3429000"/>
          <a:ext cx="6553200" cy="973233"/>
        </p:xfrm>
        <a:graphic>
          <a:graphicData uri="http://schemas.openxmlformats.org/presentationml/2006/ole">
            <p:oleObj spid="_x0000_s9223" name="Equation" r:id="rId5" imgW="2743200" imgH="419040" progId="Equation.DSMT4">
              <p:embed/>
            </p:oleObj>
          </a:graphicData>
        </a:graphic>
      </p:graphicFrame>
      <p:graphicFrame>
        <p:nvGraphicFramePr>
          <p:cNvPr id="9224" name="Object 8"/>
          <p:cNvGraphicFramePr>
            <a:graphicFrameLocks noChangeAspect="1"/>
          </p:cNvGraphicFramePr>
          <p:nvPr/>
        </p:nvGraphicFramePr>
        <p:xfrm>
          <a:off x="2514600" y="4572000"/>
          <a:ext cx="1676400" cy="457200"/>
        </p:xfrm>
        <a:graphic>
          <a:graphicData uri="http://schemas.openxmlformats.org/presentationml/2006/ole">
            <p:oleObj spid="_x0000_s9224" name="Equation" r:id="rId6" imgW="863280" imgH="228600" progId="Equation.DSMT4">
              <p:embed/>
            </p:oleObj>
          </a:graphicData>
        </a:graphic>
      </p:graphicFrame>
      <p:graphicFrame>
        <p:nvGraphicFramePr>
          <p:cNvPr id="9225" name="Object 9"/>
          <p:cNvGraphicFramePr>
            <a:graphicFrameLocks noChangeAspect="1"/>
          </p:cNvGraphicFramePr>
          <p:nvPr/>
        </p:nvGraphicFramePr>
        <p:xfrm>
          <a:off x="4953000" y="4572000"/>
          <a:ext cx="1371600" cy="431800"/>
        </p:xfrm>
        <a:graphic>
          <a:graphicData uri="http://schemas.openxmlformats.org/presentationml/2006/ole">
            <p:oleObj spid="_x0000_s9225" name="Equation" r:id="rId7" imgW="571320" imgH="203040" progId="Equation.DSMT4">
              <p:embed/>
            </p:oleObj>
          </a:graphicData>
        </a:graphic>
      </p:graphicFrame>
      <p:graphicFrame>
        <p:nvGraphicFramePr>
          <p:cNvPr id="9226" name="Object 10"/>
          <p:cNvGraphicFramePr>
            <a:graphicFrameLocks noChangeAspect="1"/>
          </p:cNvGraphicFramePr>
          <p:nvPr/>
        </p:nvGraphicFramePr>
        <p:xfrm>
          <a:off x="3352800" y="5334000"/>
          <a:ext cx="2819400" cy="990600"/>
        </p:xfrm>
        <a:graphic>
          <a:graphicData uri="http://schemas.openxmlformats.org/presentationml/2006/ole">
            <p:oleObj spid="_x0000_s9226" name="Equation" r:id="rId8" imgW="952200" imgH="4190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p:txBody>
          <a:bodyPr>
            <a:normAutofit/>
          </a:bodyPr>
          <a:lstStyle/>
          <a:p>
            <a:pPr algn="l" rtl="0"/>
            <a:r>
              <a:rPr lang="en-US" sz="2400" dirty="0" smtClean="0"/>
              <a:t>As we discussed in David’s class (two weeks ago), allocation to the bidder with the highest virtual value (or equivalently,  the largest  –R’(q)) yields the optimal auction,  provided that virtual valuations are increasing.</a:t>
            </a:r>
          </a:p>
          <a:p>
            <a:pPr algn="l" rtl="0"/>
            <a:r>
              <a:rPr lang="en-US" sz="2400" dirty="0" err="1" smtClean="0"/>
              <a:t>Hedva</a:t>
            </a:r>
            <a:r>
              <a:rPr lang="en-US" sz="2400" dirty="0" smtClean="0"/>
              <a:t> Observation:</a:t>
            </a:r>
          </a:p>
          <a:p>
            <a:pPr algn="l" rtl="0">
              <a:lnSpc>
                <a:spcPct val="150000"/>
              </a:lnSpc>
              <a:buNone/>
            </a:pPr>
            <a:r>
              <a:rPr lang="en-US" sz="2400" dirty="0" smtClean="0"/>
              <a:t>	Let                               be the revenue curve with </a:t>
            </a:r>
          </a:p>
          <a:p>
            <a:pPr algn="l" rtl="0">
              <a:lnSpc>
                <a:spcPct val="150000"/>
              </a:lnSpc>
              <a:buNone/>
            </a:pPr>
            <a:r>
              <a:rPr lang="en-US" sz="2400" dirty="0" smtClean="0"/>
              <a:t>                  .  Then                         is (weakly) increasing if and only if R(q) is concave. (a function is concave if it’s derivative is increasing ).  </a:t>
            </a:r>
          </a:p>
          <a:p>
            <a:pPr algn="l" rtl="0">
              <a:lnSpc>
                <a:spcPct val="150000"/>
              </a:lnSpc>
              <a:buNone/>
            </a:pP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14</a:t>
            </a:fld>
            <a:endParaRPr lang="he-IL"/>
          </a:p>
        </p:txBody>
      </p:sp>
      <p:graphicFrame>
        <p:nvGraphicFramePr>
          <p:cNvPr id="10249" name="Object 9"/>
          <p:cNvGraphicFramePr>
            <a:graphicFrameLocks noChangeAspect="1"/>
          </p:cNvGraphicFramePr>
          <p:nvPr/>
        </p:nvGraphicFramePr>
        <p:xfrm>
          <a:off x="2438400" y="3581400"/>
          <a:ext cx="2286000" cy="457200"/>
        </p:xfrm>
        <a:graphic>
          <a:graphicData uri="http://schemas.openxmlformats.org/presentationml/2006/ole">
            <p:oleObj spid="_x0000_s10249" name="Equation" r:id="rId4" imgW="1117440" imgH="203040" progId="Equation.DSMT4">
              <p:embed/>
            </p:oleObj>
          </a:graphicData>
        </a:graphic>
      </p:graphicFrame>
      <p:graphicFrame>
        <p:nvGraphicFramePr>
          <p:cNvPr id="10250" name="Object 10"/>
          <p:cNvGraphicFramePr>
            <a:graphicFrameLocks noChangeAspect="1"/>
          </p:cNvGraphicFramePr>
          <p:nvPr/>
        </p:nvGraphicFramePr>
        <p:xfrm>
          <a:off x="1828800" y="4191000"/>
          <a:ext cx="1371600" cy="457200"/>
        </p:xfrm>
        <a:graphic>
          <a:graphicData uri="http://schemas.openxmlformats.org/presentationml/2006/ole">
            <p:oleObj spid="_x0000_s10250" name="Equation" r:id="rId5" imgW="571320" imgH="203040" progId="Equation.DSMT4">
              <p:embed/>
            </p:oleObj>
          </a:graphicData>
        </a:graphic>
      </p:graphicFrame>
      <p:graphicFrame>
        <p:nvGraphicFramePr>
          <p:cNvPr id="10251" name="Object 11"/>
          <p:cNvGraphicFramePr>
            <a:graphicFrameLocks noChangeAspect="1"/>
          </p:cNvGraphicFramePr>
          <p:nvPr/>
        </p:nvGraphicFramePr>
        <p:xfrm>
          <a:off x="3962400" y="4191000"/>
          <a:ext cx="1828800" cy="431800"/>
        </p:xfrm>
        <a:graphic>
          <a:graphicData uri="http://schemas.openxmlformats.org/presentationml/2006/ole">
            <p:oleObj spid="_x0000_s10251" name="Equation" r:id="rId6" imgW="876240" imgH="2030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p:txBody>
          <a:bodyPr>
            <a:normAutofit fontScale="92500"/>
          </a:bodyPr>
          <a:lstStyle/>
          <a:p>
            <a:pPr algn="l" rtl="0">
              <a:lnSpc>
                <a:spcPct val="125000"/>
              </a:lnSpc>
            </a:pPr>
            <a:r>
              <a:rPr lang="en-US" sz="2400" dirty="0" smtClean="0"/>
              <a:t>To derived an optimal mechanism for the case when R(q) is not concave envelope           of          </a:t>
            </a:r>
          </a:p>
          <a:p>
            <a:pPr algn="l" rtl="0">
              <a:lnSpc>
                <a:spcPct val="125000"/>
              </a:lnSpc>
            </a:pPr>
            <a:r>
              <a:rPr lang="en-US" sz="2400" b="1" dirty="0" smtClean="0"/>
              <a:t>Definition:           </a:t>
            </a:r>
            <a:r>
              <a:rPr lang="en-US" sz="2400" dirty="0" smtClean="0"/>
              <a:t>is the </a:t>
            </a:r>
            <a:r>
              <a:rPr lang="en-US" sz="2400" dirty="0" err="1" smtClean="0"/>
              <a:t>infimum</a:t>
            </a:r>
            <a:r>
              <a:rPr lang="en-US" sz="2400" dirty="0" smtClean="0"/>
              <a:t> over concave functions             such that                       for all               .  </a:t>
            </a:r>
          </a:p>
          <a:p>
            <a:pPr algn="l" rtl="0">
              <a:lnSpc>
                <a:spcPct val="125000"/>
              </a:lnSpc>
            </a:pPr>
            <a:r>
              <a:rPr lang="en-US" sz="2400" dirty="0" smtClean="0"/>
              <a:t>Passing from           to              is called  </a:t>
            </a:r>
            <a:r>
              <a:rPr lang="en-US" sz="2400" b="1" dirty="0" smtClean="0"/>
              <a:t>ironing. </a:t>
            </a:r>
          </a:p>
          <a:p>
            <a:pPr algn="l" rtl="0">
              <a:lnSpc>
                <a:spcPct val="125000"/>
              </a:lnSpc>
            </a:pPr>
            <a:r>
              <a:rPr lang="en-US" sz="2400" dirty="0" smtClean="0"/>
              <a:t>           can also be interpreted as a revenue curve when randomization is allowed. </a:t>
            </a:r>
          </a:p>
          <a:p>
            <a:pPr algn="l" rtl="0">
              <a:lnSpc>
                <a:spcPct val="125000"/>
              </a:lnSpc>
            </a:pPr>
            <a:r>
              <a:rPr lang="en-US" sz="2400" b="1" dirty="0" smtClean="0"/>
              <a:t>Definition: </a:t>
            </a:r>
            <a:r>
              <a:rPr lang="en-US" sz="2400" dirty="0" smtClean="0"/>
              <a:t>The </a:t>
            </a:r>
            <a:r>
              <a:rPr lang="en-US" sz="2400" b="1" dirty="0" smtClean="0"/>
              <a:t>iron virtual value </a:t>
            </a:r>
            <a:r>
              <a:rPr lang="en-US" sz="2400" dirty="0" smtClean="0"/>
              <a:t>of bidder </a:t>
            </a:r>
            <a:r>
              <a:rPr lang="en-US" sz="2400" dirty="0" err="1" smtClean="0"/>
              <a:t>i</a:t>
            </a:r>
            <a:r>
              <a:rPr lang="en-US" sz="2400" dirty="0" smtClean="0"/>
              <a:t> with value               	   is:           </a:t>
            </a:r>
          </a:p>
          <a:p>
            <a:pPr algn="l" rtl="0">
              <a:lnSpc>
                <a:spcPct val="125000"/>
              </a:lnSpc>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15</a:t>
            </a:fld>
            <a:endParaRPr lang="he-IL"/>
          </a:p>
        </p:txBody>
      </p:sp>
      <p:graphicFrame>
        <p:nvGraphicFramePr>
          <p:cNvPr id="12290" name="Object 2"/>
          <p:cNvGraphicFramePr>
            <a:graphicFrameLocks noChangeAspect="1"/>
          </p:cNvGraphicFramePr>
          <p:nvPr/>
        </p:nvGraphicFramePr>
        <p:xfrm>
          <a:off x="4419600" y="1905000"/>
          <a:ext cx="762000" cy="457200"/>
        </p:xfrm>
        <a:graphic>
          <a:graphicData uri="http://schemas.openxmlformats.org/presentationml/2006/ole">
            <p:oleObj spid="_x0000_s12290" name="Equation" r:id="rId3" imgW="342720" imgH="228600" progId="Equation.DSMT4">
              <p:embed/>
            </p:oleObj>
          </a:graphicData>
        </a:graphic>
      </p:graphicFrame>
      <p:graphicFrame>
        <p:nvGraphicFramePr>
          <p:cNvPr id="12292" name="Object 4"/>
          <p:cNvGraphicFramePr>
            <a:graphicFrameLocks noChangeAspect="1"/>
          </p:cNvGraphicFramePr>
          <p:nvPr/>
        </p:nvGraphicFramePr>
        <p:xfrm>
          <a:off x="8509000" y="2362200"/>
          <a:ext cx="635000" cy="457200"/>
        </p:xfrm>
        <a:graphic>
          <a:graphicData uri="http://schemas.openxmlformats.org/presentationml/2006/ole">
            <p:oleObj spid="_x0000_s12292" name="Equation" r:id="rId4" imgW="330120" imgH="203040" progId="Equation.DSMT4">
              <p:embed/>
            </p:oleObj>
          </a:graphicData>
        </a:graphic>
      </p:graphicFrame>
      <p:graphicFrame>
        <p:nvGraphicFramePr>
          <p:cNvPr id="12293" name="Object 5"/>
          <p:cNvGraphicFramePr>
            <a:graphicFrameLocks noChangeAspect="1"/>
          </p:cNvGraphicFramePr>
          <p:nvPr/>
        </p:nvGraphicFramePr>
        <p:xfrm>
          <a:off x="2971800" y="2819400"/>
          <a:ext cx="1676400" cy="457200"/>
        </p:xfrm>
        <a:graphic>
          <a:graphicData uri="http://schemas.openxmlformats.org/presentationml/2006/ole">
            <p:oleObj spid="_x0000_s12293" name="Equation" r:id="rId5" imgW="774360" imgH="203040" progId="Equation.DSMT4">
              <p:embed/>
            </p:oleObj>
          </a:graphicData>
        </a:graphic>
      </p:graphicFrame>
      <p:graphicFrame>
        <p:nvGraphicFramePr>
          <p:cNvPr id="12294" name="Object 6"/>
          <p:cNvGraphicFramePr>
            <a:graphicFrameLocks noChangeAspect="1"/>
          </p:cNvGraphicFramePr>
          <p:nvPr/>
        </p:nvGraphicFramePr>
        <p:xfrm>
          <a:off x="5410200" y="2819400"/>
          <a:ext cx="1066800" cy="457200"/>
        </p:xfrm>
        <a:graphic>
          <a:graphicData uri="http://schemas.openxmlformats.org/presentationml/2006/ole">
            <p:oleObj spid="_x0000_s12294" name="Equation" r:id="rId6" imgW="533160" imgH="203040" progId="Equation.DSMT4">
              <p:embed/>
            </p:oleObj>
          </a:graphicData>
        </a:graphic>
      </p:graphicFrame>
      <p:graphicFrame>
        <p:nvGraphicFramePr>
          <p:cNvPr id="12295" name="Object 7"/>
          <p:cNvGraphicFramePr>
            <a:graphicFrameLocks noChangeAspect="1"/>
          </p:cNvGraphicFramePr>
          <p:nvPr/>
        </p:nvGraphicFramePr>
        <p:xfrm>
          <a:off x="3276600" y="3352800"/>
          <a:ext cx="838200" cy="465666"/>
        </p:xfrm>
        <a:graphic>
          <a:graphicData uri="http://schemas.openxmlformats.org/presentationml/2006/ole">
            <p:oleObj spid="_x0000_s12295" name="Equation" r:id="rId7" imgW="279360" imgH="203040" progId="Equation.DSMT4">
              <p:embed/>
            </p:oleObj>
          </a:graphicData>
        </a:graphic>
      </p:graphicFrame>
      <p:graphicFrame>
        <p:nvGraphicFramePr>
          <p:cNvPr id="12296" name="Object 8"/>
          <p:cNvGraphicFramePr>
            <a:graphicFrameLocks noChangeAspect="1"/>
          </p:cNvGraphicFramePr>
          <p:nvPr/>
        </p:nvGraphicFramePr>
        <p:xfrm>
          <a:off x="4572000" y="3276600"/>
          <a:ext cx="889000" cy="533400"/>
        </p:xfrm>
        <a:graphic>
          <a:graphicData uri="http://schemas.openxmlformats.org/presentationml/2006/ole">
            <p:oleObj spid="_x0000_s12296" name="Equation" r:id="rId8" imgW="291960" imgH="228600" progId="Equation.DSMT4">
              <p:embed/>
            </p:oleObj>
          </a:graphicData>
        </a:graphic>
      </p:graphicFrame>
      <p:graphicFrame>
        <p:nvGraphicFramePr>
          <p:cNvPr id="12297" name="Object 9"/>
          <p:cNvGraphicFramePr>
            <a:graphicFrameLocks noChangeAspect="1"/>
          </p:cNvGraphicFramePr>
          <p:nvPr/>
        </p:nvGraphicFramePr>
        <p:xfrm>
          <a:off x="1905000" y="3733800"/>
          <a:ext cx="889000" cy="533400"/>
        </p:xfrm>
        <a:graphic>
          <a:graphicData uri="http://schemas.openxmlformats.org/presentationml/2006/ole">
            <p:oleObj spid="_x0000_s12297" name="Equation" r:id="rId9" imgW="291960" imgH="228600" progId="Equation.DSMT4">
              <p:embed/>
            </p:oleObj>
          </a:graphicData>
        </a:graphic>
      </p:graphicFrame>
      <p:graphicFrame>
        <p:nvGraphicFramePr>
          <p:cNvPr id="12298" name="Object 10"/>
          <p:cNvGraphicFramePr>
            <a:graphicFrameLocks noChangeAspect="1"/>
          </p:cNvGraphicFramePr>
          <p:nvPr/>
        </p:nvGraphicFramePr>
        <p:xfrm>
          <a:off x="1828800" y="5105400"/>
          <a:ext cx="838200" cy="514350"/>
        </p:xfrm>
        <a:graphic>
          <a:graphicData uri="http://schemas.openxmlformats.org/presentationml/2006/ole">
            <p:oleObj spid="_x0000_s12298" name="Equation" r:id="rId10" imgW="342720" imgH="228600" progId="Equation.DSMT4">
              <p:embed/>
            </p:oleObj>
          </a:graphicData>
        </a:graphic>
      </p:graphicFrame>
      <p:graphicFrame>
        <p:nvGraphicFramePr>
          <p:cNvPr id="12299" name="Object 11"/>
          <p:cNvGraphicFramePr>
            <a:graphicFrameLocks noChangeAspect="1"/>
          </p:cNvGraphicFramePr>
          <p:nvPr/>
        </p:nvGraphicFramePr>
        <p:xfrm>
          <a:off x="4267200" y="5486400"/>
          <a:ext cx="1981200" cy="539327"/>
        </p:xfrm>
        <a:graphic>
          <a:graphicData uri="http://schemas.openxmlformats.org/presentationml/2006/ole">
            <p:oleObj spid="_x0000_s12299" name="Equation" r:id="rId11" imgW="927000" imgH="241200" progId="Equation.DSMT4">
              <p:embed/>
            </p:oleObj>
          </a:graphicData>
        </a:graphic>
      </p:graphicFrame>
      <p:graphicFrame>
        <p:nvGraphicFramePr>
          <p:cNvPr id="15" name="אובייקט 14"/>
          <p:cNvGraphicFramePr>
            <a:graphicFrameLocks noChangeAspect="1"/>
          </p:cNvGraphicFramePr>
          <p:nvPr/>
        </p:nvGraphicFramePr>
        <p:xfrm>
          <a:off x="4514850" y="3338513"/>
          <a:ext cx="114300" cy="177800"/>
        </p:xfrm>
        <a:graphic>
          <a:graphicData uri="http://schemas.openxmlformats.org/presentationml/2006/ole">
            <p:oleObj spid="_x0000_s12300" name="Equation" r:id="rId12" imgW="114120" imgH="177480" progId="Equation.DSMT4">
              <p:embed/>
            </p:oleObj>
          </a:graphicData>
        </a:graphic>
      </p:graphicFrame>
      <p:graphicFrame>
        <p:nvGraphicFramePr>
          <p:cNvPr id="12301" name="Object 13"/>
          <p:cNvGraphicFramePr>
            <a:graphicFrameLocks noChangeAspect="1"/>
          </p:cNvGraphicFramePr>
          <p:nvPr/>
        </p:nvGraphicFramePr>
        <p:xfrm>
          <a:off x="5486400" y="1905000"/>
          <a:ext cx="728663" cy="431800"/>
        </p:xfrm>
        <a:graphic>
          <a:graphicData uri="http://schemas.openxmlformats.org/presentationml/2006/ole">
            <p:oleObj spid="_x0000_s12301" name="Equation" r:id="rId13" imgW="342720" imgH="203040" progId="Equation.DSMT4">
              <p:embed/>
            </p:oleObj>
          </a:graphicData>
        </a:graphic>
      </p:graphicFrame>
      <p:graphicFrame>
        <p:nvGraphicFramePr>
          <p:cNvPr id="12302" name="Object 14"/>
          <p:cNvGraphicFramePr>
            <a:graphicFrameLocks noChangeAspect="1"/>
          </p:cNvGraphicFramePr>
          <p:nvPr/>
        </p:nvGraphicFramePr>
        <p:xfrm>
          <a:off x="3276600" y="2362200"/>
          <a:ext cx="800100" cy="533400"/>
        </p:xfrm>
        <a:graphic>
          <a:graphicData uri="http://schemas.openxmlformats.org/presentationml/2006/ole">
            <p:oleObj spid="_x0000_s12302" name="Equation" r:id="rId14" imgW="342720" imgH="2286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Myerson auction with ironing</a:t>
            </a:r>
            <a:endParaRPr lang="he-IL" sz="3600" dirty="0"/>
          </a:p>
        </p:txBody>
      </p:sp>
      <p:sp>
        <p:nvSpPr>
          <p:cNvPr id="3" name="מציין מיקום תוכן 2"/>
          <p:cNvSpPr>
            <a:spLocks noGrp="1"/>
          </p:cNvSpPr>
          <p:nvPr>
            <p:ph idx="1"/>
          </p:nvPr>
        </p:nvSpPr>
        <p:spPr>
          <a:xfrm>
            <a:off x="1435608" y="1371600"/>
            <a:ext cx="7498080" cy="4876800"/>
          </a:xfrm>
        </p:spPr>
        <p:txBody>
          <a:bodyPr>
            <a:normAutofit fontScale="92500" lnSpcReduction="10000"/>
          </a:bodyPr>
          <a:lstStyle/>
          <a:p>
            <a:pPr algn="l" rtl="0">
              <a:lnSpc>
                <a:spcPct val="150000"/>
              </a:lnSpc>
            </a:pPr>
            <a:r>
              <a:rPr lang="en-US" sz="2400" dirty="0" smtClean="0"/>
              <a:t>Now we can replace virtual values with ironed virtual values to obtain an optimal auction even when virtual valuations are not increasing.</a:t>
            </a:r>
          </a:p>
          <a:p>
            <a:pPr marL="539496" indent="-457200" algn="l" rtl="0">
              <a:lnSpc>
                <a:spcPct val="150000"/>
              </a:lnSpc>
              <a:buNone/>
            </a:pPr>
            <a:r>
              <a:rPr lang="en-US" sz="2400" dirty="0" smtClean="0"/>
              <a:t>Definition: The Myerson auction with ironing:</a:t>
            </a:r>
          </a:p>
          <a:p>
            <a:pPr marL="539496" indent="-457200" algn="l" rtl="0">
              <a:lnSpc>
                <a:spcPct val="150000"/>
              </a:lnSpc>
              <a:buFont typeface="+mj-lt"/>
              <a:buAutoNum type="arabicPeriod"/>
            </a:pPr>
            <a:r>
              <a:rPr lang="en-US" sz="2400" dirty="0" smtClean="0"/>
              <a:t>Solicit a bid vector </a:t>
            </a:r>
            <a:r>
              <a:rPr lang="en-US" sz="2400" b="1" dirty="0" smtClean="0"/>
              <a:t>b</a:t>
            </a:r>
            <a:r>
              <a:rPr lang="en-US" sz="2400" dirty="0" smtClean="0"/>
              <a:t> from the bidders.</a:t>
            </a:r>
          </a:p>
          <a:p>
            <a:pPr marL="539496" indent="-457200" algn="l" rtl="0">
              <a:lnSpc>
                <a:spcPct val="150000"/>
              </a:lnSpc>
              <a:buFont typeface="+mj-lt"/>
              <a:buAutoNum type="arabicPeriod"/>
            </a:pPr>
            <a:r>
              <a:rPr lang="en-US" sz="2400" dirty="0" smtClean="0"/>
              <a:t>Allocate the item to the bidder with the largest value of                           	      , if positive, and otherwise do not allocate.</a:t>
            </a:r>
          </a:p>
          <a:p>
            <a:pPr marL="539496" indent="-457200" algn="l" rtl="0">
              <a:lnSpc>
                <a:spcPct val="150000"/>
              </a:lnSpc>
              <a:buFont typeface="+mj-lt"/>
              <a:buAutoNum type="arabicPeriod"/>
            </a:pPr>
            <a:r>
              <a:rPr lang="en-US" sz="2400" dirty="0" smtClean="0"/>
              <a:t>Charge the winning bidder </a:t>
            </a:r>
            <a:r>
              <a:rPr lang="en-US" sz="2400" i="1" dirty="0" err="1" smtClean="0"/>
              <a:t>i</a:t>
            </a:r>
            <a:r>
              <a:rPr lang="en-US" sz="2400" dirty="0" smtClean="0"/>
              <a:t>,  if any,  her threshold bid, the minimum value she could bid and still  win.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16</a:t>
            </a:fld>
            <a:endParaRPr lang="he-IL"/>
          </a:p>
        </p:txBody>
      </p:sp>
      <p:graphicFrame>
        <p:nvGraphicFramePr>
          <p:cNvPr id="13315" name="Object 3"/>
          <p:cNvGraphicFramePr>
            <a:graphicFrameLocks noChangeAspect="1"/>
          </p:cNvGraphicFramePr>
          <p:nvPr/>
        </p:nvGraphicFramePr>
        <p:xfrm>
          <a:off x="2057400" y="4495800"/>
          <a:ext cx="914400" cy="469900"/>
        </p:xfrm>
        <a:graphic>
          <a:graphicData uri="http://schemas.openxmlformats.org/presentationml/2006/ole">
            <p:oleObj spid="_x0000_s13315" name="Equation" r:id="rId3" imgW="368280" imgH="2412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Optimal Mechanism</a:t>
            </a:r>
            <a:endParaRPr lang="he-IL" sz="3600" dirty="0"/>
          </a:p>
        </p:txBody>
      </p:sp>
      <p:sp>
        <p:nvSpPr>
          <p:cNvPr id="3" name="מציין מיקום תוכן 2"/>
          <p:cNvSpPr>
            <a:spLocks noGrp="1"/>
          </p:cNvSpPr>
          <p:nvPr>
            <p:ph idx="1"/>
          </p:nvPr>
        </p:nvSpPr>
        <p:spPr/>
        <p:txBody>
          <a:bodyPr>
            <a:normAutofit/>
          </a:bodyPr>
          <a:lstStyle/>
          <a:p>
            <a:pPr algn="l" rtl="0"/>
            <a:r>
              <a:rPr lang="en-US" sz="2400" b="1" dirty="0" smtClean="0"/>
              <a:t>Theorem:  </a:t>
            </a:r>
            <a:r>
              <a:rPr lang="en-US" sz="2400" dirty="0" smtClean="0"/>
              <a:t>The Myerson Auction described above is optimal, i.e., it maximized the expected auctioneer revenue in </a:t>
            </a:r>
            <a:r>
              <a:rPr lang="en-US" sz="2400" dirty="0" err="1" smtClean="0"/>
              <a:t>Bayes</a:t>
            </a:r>
            <a:r>
              <a:rPr lang="en-US" sz="2400" dirty="0" smtClean="0"/>
              <a:t>-Nash equilibrium when bidders values are drawn from independent distribution.</a:t>
            </a:r>
          </a:p>
          <a:p>
            <a:pPr algn="l" rtl="0"/>
            <a:r>
              <a:rPr lang="en-US" sz="2400" b="1" dirty="0" smtClean="0"/>
              <a:t>Proof:</a:t>
            </a:r>
            <a:r>
              <a:rPr lang="en-US" sz="2400" dirty="0" smtClean="0"/>
              <a:t> The expected profit from a BIC auction is</a:t>
            </a:r>
            <a:endParaRPr lang="he-IL" sz="2400" b="1"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17</a:t>
            </a:fld>
            <a:endParaRPr lang="he-IL"/>
          </a:p>
        </p:txBody>
      </p:sp>
      <p:graphicFrame>
        <p:nvGraphicFramePr>
          <p:cNvPr id="14342" name="Object 6"/>
          <p:cNvGraphicFramePr>
            <a:graphicFrameLocks noChangeAspect="1"/>
          </p:cNvGraphicFramePr>
          <p:nvPr/>
        </p:nvGraphicFramePr>
        <p:xfrm>
          <a:off x="2209800" y="3505200"/>
          <a:ext cx="5105400" cy="942536"/>
        </p:xfrm>
        <a:graphic>
          <a:graphicData uri="http://schemas.openxmlformats.org/presentationml/2006/ole">
            <p:oleObj spid="_x0000_s14342" name="Equation" r:id="rId4" imgW="2476440" imgH="457200" progId="Equation.DSMT4">
              <p:embed/>
            </p:oleObj>
          </a:graphicData>
        </a:graphic>
      </p:graphicFrame>
      <p:graphicFrame>
        <p:nvGraphicFramePr>
          <p:cNvPr id="14346" name="Object 10"/>
          <p:cNvGraphicFramePr>
            <a:graphicFrameLocks noChangeAspect="1"/>
          </p:cNvGraphicFramePr>
          <p:nvPr/>
        </p:nvGraphicFramePr>
        <p:xfrm>
          <a:off x="2895600" y="4572000"/>
          <a:ext cx="3048000" cy="971045"/>
        </p:xfrm>
        <a:graphic>
          <a:graphicData uri="http://schemas.openxmlformats.org/presentationml/2006/ole">
            <p:oleObj spid="_x0000_s14346" name="Equation" r:id="rId5" imgW="1434960" imgH="4572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Proof cont.</a:t>
            </a:r>
            <a:endParaRPr lang="he-IL" sz="3600" dirty="0"/>
          </a:p>
        </p:txBody>
      </p:sp>
      <p:sp>
        <p:nvSpPr>
          <p:cNvPr id="3" name="מציין מיקום תוכן 2"/>
          <p:cNvSpPr>
            <a:spLocks noGrp="1"/>
          </p:cNvSpPr>
          <p:nvPr>
            <p:ph idx="1"/>
          </p:nvPr>
        </p:nvSpPr>
        <p:spPr/>
        <p:txBody>
          <a:bodyPr>
            <a:normAutofit/>
          </a:bodyPr>
          <a:lstStyle/>
          <a:p>
            <a:pPr algn="l" rtl="0">
              <a:buNone/>
            </a:pPr>
            <a:endParaRPr lang="en-US" sz="2400" dirty="0" smtClean="0"/>
          </a:p>
          <a:p>
            <a:pPr algn="l" rtl="0">
              <a:buNone/>
            </a:pPr>
            <a:endParaRPr lang="en-US" sz="2400" dirty="0" smtClean="0"/>
          </a:p>
          <a:p>
            <a:pPr algn="l" rtl="0">
              <a:buNone/>
            </a:pPr>
            <a:endParaRPr lang="en-US" sz="2400" dirty="0" smtClean="0"/>
          </a:p>
          <a:p>
            <a:pPr algn="l" rtl="0">
              <a:buNone/>
            </a:pPr>
            <a:r>
              <a:rPr lang="en-US" sz="2400" dirty="0" smtClean="0"/>
              <a:t>(add and subtract</a:t>
            </a:r>
          </a:p>
          <a:p>
            <a:pPr algn="l" rtl="0">
              <a:buNone/>
            </a:pPr>
            <a:endParaRPr lang="en-US" sz="2400" dirty="0" smtClean="0"/>
          </a:p>
          <a:p>
            <a:pPr algn="l" rtl="0">
              <a:buNone/>
            </a:pPr>
            <a:r>
              <a:rPr lang="en-US" sz="2400" dirty="0" smtClean="0"/>
              <a:t>                                                                              ).</a:t>
            </a:r>
          </a:p>
          <a:p>
            <a:pPr algn="l" rtl="0">
              <a:buNone/>
            </a:pPr>
            <a:r>
              <a:rPr lang="en-US" sz="2400" dirty="0" smtClean="0"/>
              <a:t> </a:t>
            </a:r>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18</a:t>
            </a:fld>
            <a:endParaRPr lang="he-IL"/>
          </a:p>
        </p:txBody>
      </p:sp>
      <p:graphicFrame>
        <p:nvGraphicFramePr>
          <p:cNvPr id="31754" name="Object 10"/>
          <p:cNvGraphicFramePr>
            <a:graphicFrameLocks noChangeAspect="1"/>
          </p:cNvGraphicFramePr>
          <p:nvPr/>
        </p:nvGraphicFramePr>
        <p:xfrm>
          <a:off x="1652588" y="1447800"/>
          <a:ext cx="7134225" cy="930275"/>
        </p:xfrm>
        <a:graphic>
          <a:graphicData uri="http://schemas.openxmlformats.org/presentationml/2006/ole">
            <p:oleObj spid="_x0000_s31754" name="Equation" r:id="rId3" imgW="3504960" imgH="457200" progId="Equation.DSMT4">
              <p:embed/>
            </p:oleObj>
          </a:graphicData>
        </a:graphic>
      </p:graphicFrame>
      <p:graphicFrame>
        <p:nvGraphicFramePr>
          <p:cNvPr id="31756" name="Object 12"/>
          <p:cNvGraphicFramePr>
            <a:graphicFrameLocks noChangeAspect="1"/>
          </p:cNvGraphicFramePr>
          <p:nvPr/>
        </p:nvGraphicFramePr>
        <p:xfrm>
          <a:off x="2286000" y="3505200"/>
          <a:ext cx="5842000" cy="914400"/>
        </p:xfrm>
        <a:graphic>
          <a:graphicData uri="http://schemas.openxmlformats.org/presentationml/2006/ole">
            <p:oleObj spid="_x0000_s31756" name="Equation" r:id="rId4" imgW="2920680" imgH="457200" progId="Equation.DSMT4">
              <p:embed/>
            </p:oleObj>
          </a:graphicData>
        </a:graphic>
      </p:graphicFrame>
      <p:cxnSp>
        <p:nvCxnSpPr>
          <p:cNvPr id="13" name="מחבר חץ ישר 12"/>
          <p:cNvCxnSpPr>
            <a:endCxn id="15" idx="4"/>
          </p:cNvCxnSpPr>
          <p:nvPr/>
        </p:nvCxnSpPr>
        <p:spPr>
          <a:xfrm>
            <a:off x="5334000" y="4191000"/>
            <a:ext cx="561961" cy="62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הסבר מלבני מעוגל 14"/>
          <p:cNvSpPr/>
          <p:nvPr/>
        </p:nvSpPr>
        <p:spPr>
          <a:xfrm rot="10800000">
            <a:off x="2819400" y="4953000"/>
            <a:ext cx="4343400" cy="1066800"/>
          </a:xfrm>
          <a:prstGeom prst="wedgeRoundRectCallou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31760" name="Object 16"/>
          <p:cNvGraphicFramePr>
            <a:graphicFrameLocks noChangeAspect="1"/>
          </p:cNvGraphicFramePr>
          <p:nvPr/>
        </p:nvGraphicFramePr>
        <p:xfrm>
          <a:off x="3124200" y="5334000"/>
          <a:ext cx="3851275" cy="400132"/>
        </p:xfrm>
        <a:graphic>
          <a:graphicData uri="http://schemas.openxmlformats.org/presentationml/2006/ole">
            <p:oleObj spid="_x0000_s31760" name="Equation" r:id="rId5" imgW="1955520" imgH="20304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Proof cont.</a:t>
            </a:r>
            <a:endParaRPr lang="he-IL" sz="3600" dirty="0"/>
          </a:p>
        </p:txBody>
      </p:sp>
      <p:sp>
        <p:nvSpPr>
          <p:cNvPr id="3" name="מציין מיקום תוכן 2"/>
          <p:cNvSpPr>
            <a:spLocks noGrp="1"/>
          </p:cNvSpPr>
          <p:nvPr>
            <p:ph idx="1"/>
          </p:nvPr>
        </p:nvSpPr>
        <p:spPr/>
        <p:txBody>
          <a:bodyPr>
            <a:normAutofit/>
          </a:bodyPr>
          <a:lstStyle/>
          <a:p>
            <a:pPr algn="l" rtl="0">
              <a:buNone/>
            </a:pPr>
            <a:r>
              <a:rPr lang="en-US" sz="2400" dirty="0" smtClean="0"/>
              <a:t>Consider choosing a BIC allocation rule          to maximize the first term:  </a:t>
            </a:r>
          </a:p>
          <a:p>
            <a:pPr algn="l" rtl="0">
              <a:buNone/>
            </a:pPr>
            <a:endParaRPr lang="en-US" sz="2400" dirty="0" smtClean="0"/>
          </a:p>
          <a:p>
            <a:pPr algn="l" rtl="0">
              <a:buNone/>
            </a:pPr>
            <a:endParaRPr lang="en-US" sz="2400" dirty="0" smtClean="0"/>
          </a:p>
          <a:p>
            <a:pPr algn="l" rtl="0">
              <a:buNone/>
            </a:pPr>
            <a:endParaRPr lang="en-US" sz="2400" dirty="0" smtClean="0"/>
          </a:p>
          <a:p>
            <a:pPr algn="l" rtl="0"/>
            <a:r>
              <a:rPr lang="en-US" sz="2400" dirty="0" smtClean="0"/>
              <a:t>This is optimized by allocating to the bidder with the largest                         , if positive. </a:t>
            </a:r>
          </a:p>
          <a:p>
            <a:pPr algn="l" rtl="0"/>
            <a:r>
              <a:rPr lang="en-US" sz="2400" dirty="0" smtClean="0"/>
              <a:t>Moreover, because           is concave, this is an increasing allocation rule and hence yields a dominant strategy auction.  </a:t>
            </a:r>
          </a:p>
          <a:p>
            <a:pPr algn="l" rtl="0">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19</a:t>
            </a:fld>
            <a:endParaRPr lang="he-IL"/>
          </a:p>
        </p:txBody>
      </p:sp>
      <p:graphicFrame>
        <p:nvGraphicFramePr>
          <p:cNvPr id="32770" name="Object 2"/>
          <p:cNvGraphicFramePr>
            <a:graphicFrameLocks noChangeAspect="1"/>
          </p:cNvGraphicFramePr>
          <p:nvPr/>
        </p:nvGraphicFramePr>
        <p:xfrm>
          <a:off x="6629400" y="1524000"/>
          <a:ext cx="609600" cy="428978"/>
        </p:xfrm>
        <a:graphic>
          <a:graphicData uri="http://schemas.openxmlformats.org/presentationml/2006/ole">
            <p:oleObj spid="_x0000_s32770" name="Equation" r:id="rId3" imgW="279360" imgH="203040" progId="Equation.DSMT4">
              <p:embed/>
            </p:oleObj>
          </a:graphicData>
        </a:graphic>
      </p:graphicFrame>
      <p:graphicFrame>
        <p:nvGraphicFramePr>
          <p:cNvPr id="32774" name="Object 6"/>
          <p:cNvGraphicFramePr>
            <a:graphicFrameLocks noChangeAspect="1"/>
          </p:cNvGraphicFramePr>
          <p:nvPr/>
        </p:nvGraphicFramePr>
        <p:xfrm>
          <a:off x="4267200" y="4419600"/>
          <a:ext cx="790575" cy="457200"/>
        </p:xfrm>
        <a:graphic>
          <a:graphicData uri="http://schemas.openxmlformats.org/presentationml/2006/ole">
            <p:oleObj spid="_x0000_s32774" name="Equation" r:id="rId4" imgW="291960" imgH="228600" progId="Equation.DSMT4">
              <p:embed/>
            </p:oleObj>
          </a:graphicData>
        </a:graphic>
      </p:graphicFrame>
      <p:graphicFrame>
        <p:nvGraphicFramePr>
          <p:cNvPr id="32775" name="Object 7"/>
          <p:cNvGraphicFramePr>
            <a:graphicFrameLocks noChangeAspect="1"/>
          </p:cNvGraphicFramePr>
          <p:nvPr/>
        </p:nvGraphicFramePr>
        <p:xfrm>
          <a:off x="3200400" y="2514600"/>
          <a:ext cx="3784600" cy="914400"/>
        </p:xfrm>
        <a:graphic>
          <a:graphicData uri="http://schemas.openxmlformats.org/presentationml/2006/ole">
            <p:oleObj spid="_x0000_s32775" name="Equation" r:id="rId5" imgW="1892160" imgH="457200" progId="Equation.DSMT4">
              <p:embed/>
            </p:oleObj>
          </a:graphicData>
        </a:graphic>
      </p:graphicFrame>
      <p:graphicFrame>
        <p:nvGraphicFramePr>
          <p:cNvPr id="32776" name="Object 8"/>
          <p:cNvGraphicFramePr>
            <a:graphicFrameLocks noChangeAspect="1"/>
          </p:cNvGraphicFramePr>
          <p:nvPr/>
        </p:nvGraphicFramePr>
        <p:xfrm>
          <a:off x="2819400" y="3962400"/>
          <a:ext cx="1981199" cy="515655"/>
        </p:xfrm>
        <a:graphic>
          <a:graphicData uri="http://schemas.openxmlformats.org/presentationml/2006/ole">
            <p:oleObj spid="_x0000_s32776" name="Equation" r:id="rId6" imgW="927000" imgH="2412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en-US" sz="3600" dirty="0" smtClean="0"/>
              <a:t>Review</a:t>
            </a:r>
            <a:endParaRPr lang="he-IL" sz="3600" dirty="0"/>
          </a:p>
        </p:txBody>
      </p:sp>
      <p:sp>
        <p:nvSpPr>
          <p:cNvPr id="3" name="מציין מיקום תוכן 2"/>
          <p:cNvSpPr>
            <a:spLocks noGrp="1"/>
          </p:cNvSpPr>
          <p:nvPr>
            <p:ph idx="1"/>
          </p:nvPr>
        </p:nvSpPr>
        <p:spPr/>
        <p:txBody>
          <a:bodyPr>
            <a:normAutofit/>
          </a:bodyPr>
          <a:lstStyle/>
          <a:p>
            <a:pPr marL="539496" indent="-457200" algn="l" rtl="0"/>
            <a:r>
              <a:rPr lang="en-US" sz="2400" dirty="0" smtClean="0"/>
              <a:t>Myerson Auction for distributions with strictly increasing virtual valuation:</a:t>
            </a:r>
          </a:p>
          <a:p>
            <a:pPr marL="539496" indent="-457200" algn="l" rtl="0">
              <a:buFont typeface="+mj-lt"/>
              <a:buAutoNum type="arabicPeriod"/>
            </a:pPr>
            <a:r>
              <a:rPr lang="en-US" sz="2400" dirty="0" smtClean="0"/>
              <a:t>Solicit a bid vector from the agents.</a:t>
            </a:r>
          </a:p>
          <a:p>
            <a:pPr marL="539496" indent="-457200" algn="l" rtl="0">
              <a:buFont typeface="+mj-lt"/>
              <a:buAutoNum type="arabicPeriod"/>
            </a:pPr>
            <a:r>
              <a:rPr lang="en-US" sz="2400" dirty="0" smtClean="0"/>
              <a:t>Allocate the item to the bidder with the largest virtual value          , if positive, and otherwise, do not allocate.</a:t>
            </a:r>
          </a:p>
          <a:p>
            <a:pPr marL="539496" indent="-457200" algn="l" rtl="0">
              <a:buFont typeface="+mj-lt"/>
              <a:buAutoNum type="arabicPeriod"/>
            </a:pPr>
            <a:r>
              <a:rPr lang="en-US" sz="2400" dirty="0" smtClean="0"/>
              <a:t>Charge the winning bidder </a:t>
            </a:r>
            <a:r>
              <a:rPr lang="en-US" sz="2400" dirty="0" err="1" smtClean="0"/>
              <a:t>i</a:t>
            </a:r>
            <a:r>
              <a:rPr lang="en-US" sz="2400" dirty="0" smtClean="0"/>
              <a:t>, if any, the minimum value she could bid and still win, i.e.</a:t>
            </a:r>
          </a:p>
          <a:p>
            <a:pPr marL="539496" indent="-457200" algn="l" rtl="0">
              <a:buFont typeface="+mj-lt"/>
              <a:buAutoNum type="arabicPeriod"/>
            </a:pPr>
            <a:endParaRPr lang="en-US" sz="2400" dirty="0" smtClean="0"/>
          </a:p>
          <a:p>
            <a:pPr marL="539496" indent="-457200" algn="l" rtl="0">
              <a:buFont typeface="+mj-lt"/>
              <a:buAutoNum type="arabicPeriod"/>
            </a:pPr>
            <a:endParaRPr lang="en-US" sz="2400" dirty="0" smtClean="0"/>
          </a:p>
          <a:p>
            <a:pPr marL="539496" indent="-457200" algn="l" rtl="0">
              <a:buNone/>
            </a:pPr>
            <a:endParaRPr lang="en-US" sz="2400" dirty="0" smtClean="0"/>
          </a:p>
          <a:p>
            <a:pPr marL="539496" indent="-457200" algn="l" rtl="0">
              <a:buFont typeface="+mj-lt"/>
              <a:buAutoNum type="arabicPeriod"/>
            </a:pPr>
            <a:endParaRPr lang="en-US" sz="2400" dirty="0" smtClean="0"/>
          </a:p>
          <a:p>
            <a:pPr marL="539496" indent="-457200" algn="l" rtl="0">
              <a:buFont typeface="+mj-lt"/>
              <a:buAutoNum type="arabicPeriod"/>
            </a:pPr>
            <a:endParaRPr lang="en-US" sz="2400" dirty="0" smtClean="0"/>
          </a:p>
          <a:p>
            <a:pPr marL="539496" indent="-457200" algn="l" rtl="0">
              <a:buNone/>
            </a:pPr>
            <a:endParaRPr lang="en-US" sz="2400" dirty="0" smtClean="0"/>
          </a:p>
          <a:p>
            <a:pPr algn="l" rtl="0"/>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a:t>
            </a:fld>
            <a:endParaRPr lang="he-IL"/>
          </a:p>
        </p:txBody>
      </p:sp>
      <p:graphicFrame>
        <p:nvGraphicFramePr>
          <p:cNvPr id="34818" name="Object 2"/>
          <p:cNvGraphicFramePr>
            <a:graphicFrameLocks noChangeAspect="1"/>
          </p:cNvGraphicFramePr>
          <p:nvPr/>
        </p:nvGraphicFramePr>
        <p:xfrm>
          <a:off x="2743200" y="3048000"/>
          <a:ext cx="762000" cy="533400"/>
        </p:xfrm>
        <a:graphic>
          <a:graphicData uri="http://schemas.openxmlformats.org/presentationml/2006/ole">
            <p:oleObj spid="_x0000_s34818" name="Equation" r:id="rId3" imgW="368280" imgH="228600" progId="Equation.DSMT4">
              <p:embed/>
            </p:oleObj>
          </a:graphicData>
        </a:graphic>
      </p:graphicFrame>
      <p:graphicFrame>
        <p:nvGraphicFramePr>
          <p:cNvPr id="34819" name="Object 3"/>
          <p:cNvGraphicFramePr>
            <a:graphicFrameLocks noChangeAspect="1"/>
          </p:cNvGraphicFramePr>
          <p:nvPr/>
        </p:nvGraphicFramePr>
        <p:xfrm>
          <a:off x="3200400" y="4800600"/>
          <a:ext cx="3983181" cy="762000"/>
        </p:xfrm>
        <a:graphic>
          <a:graphicData uri="http://schemas.openxmlformats.org/presentationml/2006/ole">
            <p:oleObj spid="_x0000_s34819" name="Equation" r:id="rId4" imgW="1460160" imgH="279360" progId="Equation.DSMT4">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Proof cont.</a:t>
            </a:r>
            <a:endParaRPr lang="he-IL" sz="3600" dirty="0"/>
          </a:p>
        </p:txBody>
      </p:sp>
      <p:sp>
        <p:nvSpPr>
          <p:cNvPr id="3" name="מציין מיקום תוכן 2"/>
          <p:cNvSpPr>
            <a:spLocks noGrp="1"/>
          </p:cNvSpPr>
          <p:nvPr>
            <p:ph idx="1"/>
          </p:nvPr>
        </p:nvSpPr>
        <p:spPr>
          <a:xfrm>
            <a:off x="1435608" y="1066800"/>
            <a:ext cx="7498080" cy="5486400"/>
          </a:xfrm>
        </p:spPr>
        <p:txBody>
          <a:bodyPr>
            <a:normAutofit/>
          </a:bodyPr>
          <a:lstStyle/>
          <a:p>
            <a:pPr algn="l" rtl="0">
              <a:lnSpc>
                <a:spcPct val="150000"/>
              </a:lnSpc>
            </a:pPr>
            <a:r>
              <a:rPr lang="en-US" sz="2000" dirty="0" smtClean="0"/>
              <a:t>Notice also that</a:t>
            </a:r>
            <a:r>
              <a:rPr lang="he-IL" sz="2000" dirty="0" smtClean="0"/>
              <a:t>        </a:t>
            </a:r>
            <a:r>
              <a:rPr lang="en-US" sz="2000" dirty="0" smtClean="0"/>
              <a:t>     is constant in each interval of non-concavity of         , and hence in each such interval </a:t>
            </a:r>
          </a:p>
          <a:p>
            <a:pPr algn="l" rtl="0">
              <a:lnSpc>
                <a:spcPct val="150000"/>
              </a:lnSpc>
              <a:buNone/>
            </a:pPr>
            <a:r>
              <a:rPr lang="en-US" sz="2000" dirty="0" smtClean="0"/>
              <a:t>              is  constant and thus                 .</a:t>
            </a:r>
          </a:p>
          <a:p>
            <a:pPr algn="l" rtl="0">
              <a:lnSpc>
                <a:spcPct val="150000"/>
              </a:lnSpc>
            </a:pPr>
            <a:r>
              <a:rPr lang="en-US" sz="2000" dirty="0" smtClean="0"/>
              <a:t>Consider now the second term: In any BIC auction, </a:t>
            </a:r>
          </a:p>
          <a:p>
            <a:pPr algn="l" rtl="0">
              <a:lnSpc>
                <a:spcPct val="150000"/>
              </a:lnSpc>
              <a:buNone/>
            </a:pPr>
            <a:r>
              <a:rPr lang="en-US" sz="2000" dirty="0" smtClean="0"/>
              <a:t>             must be increasing and hence                   for all q.</a:t>
            </a:r>
          </a:p>
          <a:p>
            <a:pPr algn="l" rtl="0">
              <a:lnSpc>
                <a:spcPct val="150000"/>
              </a:lnSpc>
              <a:buNone/>
            </a:pPr>
            <a:r>
              <a:rPr lang="en-US" sz="2000" dirty="0" smtClean="0"/>
              <a:t>    But                      for all q and hence the second term is non-positive.  Since the allocation rule that optimized the first term</a:t>
            </a:r>
          </a:p>
          <a:p>
            <a:pPr algn="l" rtl="0">
              <a:lnSpc>
                <a:spcPct val="150000"/>
              </a:lnSpc>
              <a:buNone/>
            </a:pPr>
            <a:r>
              <a:rPr lang="en-US" sz="2000" dirty="0" smtClean="0"/>
              <a:t>     has                 whenever                      , it ensures that the second term is zero, which is best possible.</a:t>
            </a:r>
            <a:endParaRPr lang="he-IL" sz="20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20</a:t>
            </a:fld>
            <a:endParaRPr lang="he-IL"/>
          </a:p>
        </p:txBody>
      </p:sp>
      <p:graphicFrame>
        <p:nvGraphicFramePr>
          <p:cNvPr id="33794" name="Object 2"/>
          <p:cNvGraphicFramePr>
            <a:graphicFrameLocks noChangeAspect="1"/>
          </p:cNvGraphicFramePr>
          <p:nvPr/>
        </p:nvGraphicFramePr>
        <p:xfrm>
          <a:off x="3657600" y="1143000"/>
          <a:ext cx="762000" cy="452437"/>
        </p:xfrm>
        <a:graphic>
          <a:graphicData uri="http://schemas.openxmlformats.org/presentationml/2006/ole">
            <p:oleObj spid="_x0000_s33794" name="Equation" r:id="rId3" imgW="406080" imgH="241200" progId="Equation.DSMT4">
              <p:embed/>
            </p:oleObj>
          </a:graphicData>
        </a:graphic>
      </p:graphicFrame>
      <p:graphicFrame>
        <p:nvGraphicFramePr>
          <p:cNvPr id="33795" name="Object 3"/>
          <p:cNvGraphicFramePr>
            <a:graphicFrameLocks noChangeAspect="1"/>
          </p:cNvGraphicFramePr>
          <p:nvPr/>
        </p:nvGraphicFramePr>
        <p:xfrm>
          <a:off x="3124200" y="1669472"/>
          <a:ext cx="533400" cy="387927"/>
        </p:xfrm>
        <a:graphic>
          <a:graphicData uri="http://schemas.openxmlformats.org/presentationml/2006/ole">
            <p:oleObj spid="_x0000_s33795" name="Equation" r:id="rId4" imgW="279360" imgH="203040" progId="Equation.DSMT4">
              <p:embed/>
            </p:oleObj>
          </a:graphicData>
        </a:graphic>
      </p:graphicFrame>
      <p:graphicFrame>
        <p:nvGraphicFramePr>
          <p:cNvPr id="33796" name="Object 4"/>
          <p:cNvGraphicFramePr>
            <a:graphicFrameLocks noChangeAspect="1"/>
          </p:cNvGraphicFramePr>
          <p:nvPr/>
        </p:nvGraphicFramePr>
        <p:xfrm>
          <a:off x="1752600" y="2133600"/>
          <a:ext cx="762000" cy="481263"/>
        </p:xfrm>
        <a:graphic>
          <a:graphicData uri="http://schemas.openxmlformats.org/presentationml/2006/ole">
            <p:oleObj spid="_x0000_s33796" name="Equation" r:id="rId5" imgW="355320" imgH="228600" progId="Equation.DSMT4">
              <p:embed/>
            </p:oleObj>
          </a:graphicData>
        </a:graphic>
      </p:graphicFrame>
      <p:graphicFrame>
        <p:nvGraphicFramePr>
          <p:cNvPr id="33797" name="Object 5"/>
          <p:cNvGraphicFramePr>
            <a:graphicFrameLocks noChangeAspect="1"/>
          </p:cNvGraphicFramePr>
          <p:nvPr/>
        </p:nvGraphicFramePr>
        <p:xfrm>
          <a:off x="4876800" y="2209800"/>
          <a:ext cx="1066800" cy="407894"/>
        </p:xfrm>
        <a:graphic>
          <a:graphicData uri="http://schemas.openxmlformats.org/presentationml/2006/ole">
            <p:oleObj spid="_x0000_s33797" name="Equation" r:id="rId6" imgW="583920" imgH="228600" progId="Equation.DSMT4">
              <p:embed/>
            </p:oleObj>
          </a:graphicData>
        </a:graphic>
      </p:graphicFrame>
      <p:graphicFrame>
        <p:nvGraphicFramePr>
          <p:cNvPr id="33798" name="Object 6"/>
          <p:cNvGraphicFramePr>
            <a:graphicFrameLocks noChangeAspect="1"/>
          </p:cNvGraphicFramePr>
          <p:nvPr/>
        </p:nvGraphicFramePr>
        <p:xfrm>
          <a:off x="1905000" y="3124200"/>
          <a:ext cx="609600" cy="545232"/>
        </p:xfrm>
        <a:graphic>
          <a:graphicData uri="http://schemas.openxmlformats.org/presentationml/2006/ole">
            <p:oleObj spid="_x0000_s33798" name="Equation" r:id="rId7" imgW="291960" imgH="228600" progId="Equation.DSMT4">
              <p:embed/>
            </p:oleObj>
          </a:graphicData>
        </a:graphic>
      </p:graphicFrame>
      <p:graphicFrame>
        <p:nvGraphicFramePr>
          <p:cNvPr id="33799" name="Object 7"/>
          <p:cNvGraphicFramePr>
            <a:graphicFrameLocks noChangeAspect="1"/>
          </p:cNvGraphicFramePr>
          <p:nvPr/>
        </p:nvGraphicFramePr>
        <p:xfrm>
          <a:off x="5715000" y="3200400"/>
          <a:ext cx="990600" cy="407894"/>
        </p:xfrm>
        <a:graphic>
          <a:graphicData uri="http://schemas.openxmlformats.org/presentationml/2006/ole">
            <p:oleObj spid="_x0000_s33799" name="Equation" r:id="rId8" imgW="571320" imgH="228600" progId="Equation.DSMT4">
              <p:embed/>
            </p:oleObj>
          </a:graphicData>
        </a:graphic>
      </p:graphicFrame>
      <p:graphicFrame>
        <p:nvGraphicFramePr>
          <p:cNvPr id="33801" name="Object 9"/>
          <p:cNvGraphicFramePr>
            <a:graphicFrameLocks noChangeAspect="1"/>
          </p:cNvGraphicFramePr>
          <p:nvPr/>
        </p:nvGraphicFramePr>
        <p:xfrm>
          <a:off x="2362200" y="4800600"/>
          <a:ext cx="1066800" cy="379307"/>
        </p:xfrm>
        <a:graphic>
          <a:graphicData uri="http://schemas.openxmlformats.org/presentationml/2006/ole">
            <p:oleObj spid="_x0000_s33801" name="Equation" r:id="rId9" imgW="571320" imgH="203040" progId="Equation.DSMT4">
              <p:embed/>
            </p:oleObj>
          </a:graphicData>
        </a:graphic>
      </p:graphicFrame>
      <p:graphicFrame>
        <p:nvGraphicFramePr>
          <p:cNvPr id="33802" name="Object 10"/>
          <p:cNvGraphicFramePr>
            <a:graphicFrameLocks noChangeAspect="1"/>
          </p:cNvGraphicFramePr>
          <p:nvPr/>
        </p:nvGraphicFramePr>
        <p:xfrm>
          <a:off x="4495800" y="4724400"/>
          <a:ext cx="1524000" cy="414598"/>
        </p:xfrm>
        <a:graphic>
          <a:graphicData uri="http://schemas.openxmlformats.org/presentationml/2006/ole">
            <p:oleObj spid="_x0000_s33802" name="Equation" r:id="rId10" imgW="787320" imgH="228600" progId="Equation.DSMT4">
              <p:embed/>
            </p:oleObj>
          </a:graphicData>
        </a:graphic>
      </p:graphicFrame>
      <p:graphicFrame>
        <p:nvGraphicFramePr>
          <p:cNvPr id="33804" name="Object 12"/>
          <p:cNvGraphicFramePr>
            <a:graphicFrameLocks noChangeAspect="1"/>
          </p:cNvGraphicFramePr>
          <p:nvPr/>
        </p:nvGraphicFramePr>
        <p:xfrm>
          <a:off x="2286000" y="3733800"/>
          <a:ext cx="1295400" cy="376084"/>
        </p:xfrm>
        <a:graphic>
          <a:graphicData uri="http://schemas.openxmlformats.org/presentationml/2006/ole">
            <p:oleObj spid="_x0000_s33804" name="Equation" r:id="rId11" imgW="787320" imgH="228600" progId="Equation.DSMT4">
              <p:embed/>
            </p:oleObj>
          </a:graphicData>
        </a:graphic>
      </p:graphicFrame>
      <p:graphicFrame>
        <p:nvGraphicFramePr>
          <p:cNvPr id="33805" name="Object 13"/>
          <p:cNvGraphicFramePr>
            <a:graphicFrameLocks noChangeAspect="1"/>
          </p:cNvGraphicFramePr>
          <p:nvPr/>
        </p:nvGraphicFramePr>
        <p:xfrm>
          <a:off x="1905000" y="5867400"/>
          <a:ext cx="6426200" cy="838200"/>
        </p:xfrm>
        <a:graphic>
          <a:graphicData uri="http://schemas.openxmlformats.org/presentationml/2006/ole">
            <p:oleObj spid="_x0000_s33805" name="Equation" r:id="rId12" imgW="3504960" imgH="457200" progId="Equation.DSMT4">
              <p:embed/>
            </p:oleObj>
          </a:graphicData>
        </a:graphic>
      </p:graphicFrame>
      <p:sp>
        <p:nvSpPr>
          <p:cNvPr id="16" name="מלבן 15"/>
          <p:cNvSpPr/>
          <p:nvPr/>
        </p:nvSpPr>
        <p:spPr>
          <a:xfrm>
            <a:off x="5791200" y="5410200"/>
            <a:ext cx="228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3600" dirty="0" smtClean="0"/>
              <a:t>The advantage of just one more bidder…</a:t>
            </a:r>
            <a:endParaRPr lang="he-IL" sz="3600" dirty="0"/>
          </a:p>
        </p:txBody>
      </p:sp>
      <p:sp>
        <p:nvSpPr>
          <p:cNvPr id="3" name="מציין מיקום תוכן 2"/>
          <p:cNvSpPr>
            <a:spLocks noGrp="1"/>
          </p:cNvSpPr>
          <p:nvPr>
            <p:ph idx="1"/>
          </p:nvPr>
        </p:nvSpPr>
        <p:spPr/>
        <p:txBody>
          <a:bodyPr>
            <a:normAutofit/>
          </a:bodyPr>
          <a:lstStyle/>
          <a:p>
            <a:pPr algn="l" rtl="0">
              <a:lnSpc>
                <a:spcPct val="150000"/>
              </a:lnSpc>
            </a:pPr>
            <a:r>
              <a:rPr lang="en-US" sz="2400" dirty="0" smtClean="0"/>
              <a:t>One of the downside of implementing the optimal auction is that it requires that the auctioneer know the distributions from which agents values are drawn.</a:t>
            </a:r>
          </a:p>
          <a:p>
            <a:pPr algn="l" rtl="0">
              <a:lnSpc>
                <a:spcPct val="150000"/>
              </a:lnSpc>
              <a:buNone/>
            </a:pPr>
            <a:endParaRPr lang="en-US" sz="2400" dirty="0" smtClean="0"/>
          </a:p>
          <a:p>
            <a:pPr algn="l" rtl="0">
              <a:lnSpc>
                <a:spcPct val="150000"/>
              </a:lnSpc>
            </a:pPr>
            <a:r>
              <a:rPr lang="en-US" sz="2400" dirty="0" smtClean="0"/>
              <a:t>The following result shows that in instead of knowing the distribution from which n independently and identical distributed bidders are drawn, it  suffices to add just one more bidder into the auction.</a:t>
            </a:r>
          </a:p>
          <a:p>
            <a:pPr algn="l" rtl="0">
              <a:buNone/>
            </a:pPr>
            <a:endParaRPr lang="he-IL" sz="2400" dirty="0" smtClean="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21</a:t>
            </a:fld>
            <a:endParaRPr lang="he-I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0"/>
            <a:r>
              <a:rPr lang="en-US" sz="3600" dirty="0" smtClean="0"/>
              <a:t>Theorem</a:t>
            </a:r>
            <a:endParaRPr lang="he-IL" sz="3600" dirty="0"/>
          </a:p>
        </p:txBody>
      </p:sp>
      <p:sp>
        <p:nvSpPr>
          <p:cNvPr id="3" name="מציין מיקום תוכן 2"/>
          <p:cNvSpPr>
            <a:spLocks noGrp="1"/>
          </p:cNvSpPr>
          <p:nvPr>
            <p:ph idx="1"/>
          </p:nvPr>
        </p:nvSpPr>
        <p:spPr/>
        <p:txBody>
          <a:bodyPr>
            <a:normAutofit fontScale="92500"/>
          </a:bodyPr>
          <a:lstStyle/>
          <a:p>
            <a:pPr algn="l" rtl="0">
              <a:lnSpc>
                <a:spcPct val="150000"/>
              </a:lnSpc>
              <a:buNone/>
            </a:pPr>
            <a:r>
              <a:rPr lang="en-US" sz="2600" dirty="0" smtClean="0"/>
              <a:t>Let F be a distribution for which virtual valuations are increasing.  The expected revenue in the optimal auction with </a:t>
            </a:r>
            <a:r>
              <a:rPr lang="en-US" sz="2800" dirty="0" smtClean="0"/>
              <a:t>independently and identical distributed</a:t>
            </a:r>
            <a:r>
              <a:rPr lang="en-US" sz="2600" dirty="0" smtClean="0"/>
              <a:t> bidders with values drawn from F is upper bounded by the expected revenue in a </a:t>
            </a:r>
            <a:r>
              <a:rPr lang="en-US" sz="2600" dirty="0" err="1" smtClean="0"/>
              <a:t>Vickrey</a:t>
            </a:r>
            <a:r>
              <a:rPr lang="en-US" sz="2600" dirty="0" smtClean="0"/>
              <a:t> auction with n+1 </a:t>
            </a:r>
            <a:r>
              <a:rPr lang="en-US" sz="2800" dirty="0" smtClean="0"/>
              <a:t>independently and identical distributed</a:t>
            </a:r>
            <a:r>
              <a:rPr lang="en-US" sz="2600" dirty="0" smtClean="0"/>
              <a:t> bidders with values drawn from F.</a:t>
            </a:r>
          </a:p>
          <a:p>
            <a:pPr algn="l" rtl="0">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22</a:t>
            </a:fld>
            <a:endParaRPr lang="he-I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600" dirty="0" smtClean="0"/>
              <a:t>Proof</a:t>
            </a:r>
            <a:endParaRPr lang="he-IL" sz="3600" dirty="0"/>
          </a:p>
        </p:txBody>
      </p:sp>
      <p:sp>
        <p:nvSpPr>
          <p:cNvPr id="3" name="מציין מיקום תוכן 2"/>
          <p:cNvSpPr>
            <a:spLocks noGrp="1"/>
          </p:cNvSpPr>
          <p:nvPr>
            <p:ph idx="1"/>
          </p:nvPr>
        </p:nvSpPr>
        <p:spPr/>
        <p:txBody>
          <a:bodyPr>
            <a:normAutofit lnSpcReduction="10000"/>
          </a:bodyPr>
          <a:lstStyle/>
          <a:p>
            <a:pPr algn="l" rtl="0">
              <a:lnSpc>
                <a:spcPct val="150000"/>
              </a:lnSpc>
            </a:pPr>
            <a:r>
              <a:rPr lang="en-US" sz="2400" dirty="0" smtClean="0"/>
              <a:t>The optimal (profit-maximizing) auction that is required to sell the item is the </a:t>
            </a:r>
            <a:r>
              <a:rPr lang="en-US" sz="2400" dirty="0" err="1" smtClean="0"/>
              <a:t>Vichrey</a:t>
            </a:r>
            <a:r>
              <a:rPr lang="en-US" sz="2400" dirty="0" smtClean="0"/>
              <a:t> auction (this follows from the lemma we saw in previous class, which says that for any auction, the expected profit is equal to the expected virtual value of the winner).</a:t>
            </a:r>
          </a:p>
          <a:p>
            <a:pPr algn="l" rtl="0">
              <a:lnSpc>
                <a:spcPct val="150000"/>
              </a:lnSpc>
            </a:pPr>
            <a:r>
              <a:rPr lang="en-US" sz="2400" dirty="0" smtClean="0"/>
              <a:t>Second, observe that one possible n+1 bidder auction that always sells the item consist of, first, running the optimal auction with n bidders, and  then, if the item is unsold, giving the item to the n+1–st bidder for free.</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23</a:t>
            </a:fld>
            <a:endParaRPr lang="he-I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First example:</a:t>
            </a:r>
            <a:endParaRPr lang="he-IL" dirty="0"/>
          </a:p>
        </p:txBody>
      </p:sp>
      <p:sp>
        <p:nvSpPr>
          <p:cNvPr id="3" name="מציין מיקום תוכן 2"/>
          <p:cNvSpPr>
            <a:spLocks noGrp="1"/>
          </p:cNvSpPr>
          <p:nvPr>
            <p:ph idx="1"/>
          </p:nvPr>
        </p:nvSpPr>
        <p:spPr/>
        <p:txBody>
          <a:bodyPr>
            <a:normAutofit/>
          </a:bodyPr>
          <a:lstStyle/>
          <a:p>
            <a:pPr algn="ctr">
              <a:buNone/>
            </a:pPr>
            <a:r>
              <a:rPr lang="en-US" sz="5400" dirty="0" smtClean="0">
                <a:solidFill>
                  <a:srgbClr val="FF0000"/>
                </a:solidFill>
              </a:rPr>
              <a:t>War of Attrition</a:t>
            </a:r>
            <a:endParaRPr lang="he-IL" sz="5400" dirty="0">
              <a:solidFill>
                <a:srgbClr val="FF0000"/>
              </a:solidFill>
            </a:endParaRPr>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24</a:t>
            </a:fld>
            <a:endParaRPr lang="he-IL"/>
          </a:p>
        </p:txBody>
      </p:sp>
      <p:pic>
        <p:nvPicPr>
          <p:cNvPr id="5" name="תמונה 4" descr="attrition.PNG"/>
          <p:cNvPicPr>
            <a:picLocks noChangeAspect="1"/>
          </p:cNvPicPr>
          <p:nvPr/>
        </p:nvPicPr>
        <p:blipFill>
          <a:blip r:embed="rId2" cstate="print"/>
          <a:stretch>
            <a:fillRect/>
          </a:stretch>
        </p:blipFill>
        <p:spPr>
          <a:xfrm>
            <a:off x="2667000" y="2667000"/>
            <a:ext cx="5106113" cy="27721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638"/>
            <a:ext cx="7498080" cy="1706562"/>
          </a:xfrm>
        </p:spPr>
        <p:txBody>
          <a:bodyPr>
            <a:normAutofit/>
          </a:bodyPr>
          <a:lstStyle/>
          <a:p>
            <a:r>
              <a:rPr lang="en-US" sz="3600" dirty="0" smtClean="0"/>
              <a:t>War of attrition (Reminder)</a:t>
            </a:r>
            <a:endParaRPr lang="he-IL" sz="3600" dirty="0"/>
          </a:p>
        </p:txBody>
      </p:sp>
      <p:sp>
        <p:nvSpPr>
          <p:cNvPr id="3" name="מציין מיקום תוכן 2"/>
          <p:cNvSpPr>
            <a:spLocks noGrp="1"/>
          </p:cNvSpPr>
          <p:nvPr>
            <p:ph idx="1"/>
          </p:nvPr>
        </p:nvSpPr>
        <p:spPr>
          <a:xfrm>
            <a:off x="1371600" y="1981200"/>
            <a:ext cx="7498080" cy="4343400"/>
          </a:xfrm>
        </p:spPr>
        <p:txBody>
          <a:bodyPr>
            <a:normAutofit/>
          </a:bodyPr>
          <a:lstStyle/>
          <a:p>
            <a:pPr algn="l" rtl="0">
              <a:lnSpc>
                <a:spcPct val="150000"/>
              </a:lnSpc>
            </a:pPr>
            <a:r>
              <a:rPr lang="en-US" sz="2400" dirty="0" smtClean="0"/>
              <a:t>In </a:t>
            </a:r>
            <a:r>
              <a:rPr lang="en-US" sz="2400" dirty="0" err="1" smtClean="0"/>
              <a:t>Liran’s</a:t>
            </a:r>
            <a:r>
              <a:rPr lang="en-US" sz="2400" dirty="0" smtClean="0"/>
              <a:t> class we considered the war of attrition:  this single item auction allocates the item to the player that bids the highest,  charges the winner the second-highest bid,  and charge all others players their bid. </a:t>
            </a:r>
          </a:p>
          <a:p>
            <a:pPr algn="l" rtl="0">
              <a:lnSpc>
                <a:spcPct val="150000"/>
              </a:lnSpc>
            </a:pPr>
            <a:r>
              <a:rPr lang="en-US" sz="2400" dirty="0" smtClean="0"/>
              <a:t>Notice that in this auction the bidders decides at the beginning of the game when to drop out.</a:t>
            </a:r>
          </a:p>
          <a:p>
            <a:pPr algn="l" rtl="0">
              <a:lnSpc>
                <a:spcPct val="150000"/>
              </a:lnSpc>
            </a:pP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25</a:t>
            </a:fld>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0"/>
            <a:r>
              <a:rPr lang="en-US" sz="3600" dirty="0" smtClean="0"/>
              <a:t>War of attrition (Reminder) </a:t>
            </a:r>
            <a:endParaRPr lang="he-IL" sz="3600" dirty="0"/>
          </a:p>
        </p:txBody>
      </p:sp>
      <p:sp>
        <p:nvSpPr>
          <p:cNvPr id="3" name="מציין מיקום תוכן 2"/>
          <p:cNvSpPr>
            <a:spLocks noGrp="1"/>
          </p:cNvSpPr>
          <p:nvPr>
            <p:ph idx="1"/>
          </p:nvPr>
        </p:nvSpPr>
        <p:spPr/>
        <p:txBody>
          <a:bodyPr>
            <a:normAutofit/>
          </a:bodyPr>
          <a:lstStyle/>
          <a:p>
            <a:pPr algn="l" rtl="0">
              <a:buNone/>
            </a:pPr>
            <a:r>
              <a:rPr lang="en-US" sz="2400" dirty="0" smtClean="0"/>
              <a:t>Formulas that we derived in </a:t>
            </a:r>
            <a:r>
              <a:rPr lang="en-US" sz="2400" dirty="0" err="1" smtClean="0"/>
              <a:t>Liran’s</a:t>
            </a:r>
            <a:r>
              <a:rPr lang="en-US" sz="2400" dirty="0" smtClean="0"/>
              <a:t> class that we will need for today:  Let      be a symmetric strictly increasing equilibrium strategy,  Then: </a:t>
            </a:r>
          </a:p>
          <a:p>
            <a:pPr algn="l" rtl="0"/>
            <a:r>
              <a:rPr lang="en-US" sz="2400" dirty="0" smtClean="0"/>
              <a:t>Expected payment of an agent in a war-of-attrition auction in which all bidders use      is</a:t>
            </a:r>
          </a:p>
          <a:p>
            <a:pPr algn="l" rtl="0"/>
            <a:endParaRPr lang="en-US" sz="2400" dirty="0" smtClean="0"/>
          </a:p>
          <a:p>
            <a:pPr algn="l" rtl="0"/>
            <a:endParaRPr lang="en-US" sz="2400" dirty="0" smtClean="0"/>
          </a:p>
          <a:p>
            <a:pPr algn="l" rtl="0"/>
            <a:endParaRPr lang="en-US" sz="2400" dirty="0" smtClean="0"/>
          </a:p>
          <a:p>
            <a:pPr algn="l" rtl="0"/>
            <a:r>
              <a:rPr lang="en-US" sz="2400" dirty="0" smtClean="0"/>
              <a:t>And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26</a:t>
            </a:fld>
            <a:endParaRPr lang="he-IL"/>
          </a:p>
        </p:txBody>
      </p:sp>
      <p:pic>
        <p:nvPicPr>
          <p:cNvPr id="5" name="תמונה 4" descr="expecteddpayment.PNG"/>
          <p:cNvPicPr>
            <a:picLocks noChangeAspect="1"/>
          </p:cNvPicPr>
          <p:nvPr/>
        </p:nvPicPr>
        <p:blipFill>
          <a:blip r:embed="rId3" cstate="print"/>
          <a:stretch>
            <a:fillRect/>
          </a:stretch>
        </p:blipFill>
        <p:spPr>
          <a:xfrm>
            <a:off x="1524000" y="3581400"/>
            <a:ext cx="7087015" cy="914453"/>
          </a:xfrm>
          <a:prstGeom prst="rect">
            <a:avLst/>
          </a:prstGeom>
        </p:spPr>
      </p:pic>
      <p:graphicFrame>
        <p:nvGraphicFramePr>
          <p:cNvPr id="70658" name="Object 2"/>
          <p:cNvGraphicFramePr>
            <a:graphicFrameLocks noChangeAspect="1"/>
          </p:cNvGraphicFramePr>
          <p:nvPr/>
        </p:nvGraphicFramePr>
        <p:xfrm>
          <a:off x="5791200" y="3048000"/>
          <a:ext cx="381000" cy="444500"/>
        </p:xfrm>
        <a:graphic>
          <a:graphicData uri="http://schemas.openxmlformats.org/presentationml/2006/ole">
            <p:oleObj spid="_x0000_s70658" name="Equation" r:id="rId4" imgW="152280" imgH="203040" progId="Equation.DSMT4">
              <p:embed/>
            </p:oleObj>
          </a:graphicData>
        </a:graphic>
      </p:graphicFrame>
      <p:graphicFrame>
        <p:nvGraphicFramePr>
          <p:cNvPr id="70659" name="Object 3"/>
          <p:cNvGraphicFramePr>
            <a:graphicFrameLocks noChangeAspect="1"/>
          </p:cNvGraphicFramePr>
          <p:nvPr/>
        </p:nvGraphicFramePr>
        <p:xfrm>
          <a:off x="3657600" y="1889760"/>
          <a:ext cx="533400" cy="426720"/>
        </p:xfrm>
        <a:graphic>
          <a:graphicData uri="http://schemas.openxmlformats.org/presentationml/2006/ole">
            <p:oleObj spid="_x0000_s70659" name="Equation" r:id="rId5" imgW="152280" imgH="203040" progId="Equation.DSMT4">
              <p:embed/>
            </p:oleObj>
          </a:graphicData>
        </a:graphic>
      </p:graphicFrame>
      <p:pic>
        <p:nvPicPr>
          <p:cNvPr id="9" name="תמונה 8" descr="beta12.PNG"/>
          <p:cNvPicPr>
            <a:picLocks noChangeAspect="1"/>
          </p:cNvPicPr>
          <p:nvPr/>
        </p:nvPicPr>
        <p:blipFill>
          <a:blip r:embed="rId6" cstate="print"/>
          <a:stretch>
            <a:fillRect/>
          </a:stretch>
        </p:blipFill>
        <p:spPr>
          <a:xfrm>
            <a:off x="3048000" y="4953000"/>
            <a:ext cx="5334000" cy="12633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lnSpc>
                <a:spcPct val="150000"/>
              </a:lnSpc>
            </a:pPr>
            <a:r>
              <a:rPr lang="en-US" sz="2200" dirty="0" smtClean="0"/>
              <a:t>A more natural model is for bidders to dynamically decide when to drop out.  </a:t>
            </a:r>
          </a:p>
          <a:p>
            <a:pPr algn="l" rtl="0">
              <a:lnSpc>
                <a:spcPct val="150000"/>
              </a:lnSpc>
            </a:pPr>
            <a:r>
              <a:rPr lang="en-US" sz="2200" dirty="0" smtClean="0"/>
              <a:t>The last player to drop out is then the winner of the item.</a:t>
            </a:r>
          </a:p>
          <a:p>
            <a:pPr algn="l" rtl="0">
              <a:lnSpc>
                <a:spcPct val="160000"/>
              </a:lnSpc>
            </a:pPr>
            <a:r>
              <a:rPr lang="en-US" sz="2200" dirty="0" smtClean="0"/>
              <a:t>With two players this is equivalent to the model discussed in </a:t>
            </a:r>
            <a:r>
              <a:rPr lang="en-US" sz="2200" dirty="0" err="1" smtClean="0"/>
              <a:t>Liran’s</a:t>
            </a:r>
            <a:r>
              <a:rPr lang="en-US" sz="2200" dirty="0" smtClean="0"/>
              <a:t> class: </a:t>
            </a:r>
          </a:p>
          <a:p>
            <a:pPr algn="l" rtl="0">
              <a:lnSpc>
                <a:spcPct val="160000"/>
              </a:lnSpc>
            </a:pPr>
            <a:r>
              <a:rPr lang="en-US" sz="2200" dirty="0" smtClean="0"/>
              <a:t> The equilibrium strategy           := how long a player with value v waits before dropping out.</a:t>
            </a:r>
          </a:p>
          <a:p>
            <a:pPr algn="l" rtl="0">
              <a:lnSpc>
                <a:spcPct val="160000"/>
              </a:lnSpc>
            </a:pPr>
            <a:endParaRPr lang="en-US" sz="2200" dirty="0" smtClean="0"/>
          </a:p>
          <a:p>
            <a:endParaRPr lang="he-IL"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27</a:t>
            </a:fld>
            <a:endParaRPr lang="he-IL"/>
          </a:p>
        </p:txBody>
      </p:sp>
      <p:graphicFrame>
        <p:nvGraphicFramePr>
          <p:cNvPr id="59394" name="Object 2"/>
          <p:cNvGraphicFramePr>
            <a:graphicFrameLocks noChangeAspect="1"/>
          </p:cNvGraphicFramePr>
          <p:nvPr/>
        </p:nvGraphicFramePr>
        <p:xfrm>
          <a:off x="4800600" y="4419600"/>
          <a:ext cx="685800" cy="375138"/>
        </p:xfrm>
        <a:graphic>
          <a:graphicData uri="http://schemas.openxmlformats.org/presentationml/2006/ole">
            <p:oleObj spid="_x0000_s59394" name="Equation" r:id="rId3" imgW="330120" imgH="20304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buNone/>
            </a:pPr>
            <a:endParaRPr lang="en-US" sz="2400" dirty="0" smtClean="0"/>
          </a:p>
          <a:p>
            <a:pPr algn="l" rtl="0"/>
            <a:r>
              <a:rPr lang="en-US" sz="2400" dirty="0" smtClean="0"/>
              <a:t>         satisfies:	</a:t>
            </a:r>
          </a:p>
          <a:p>
            <a:pPr algn="l" rtl="0">
              <a:buNone/>
            </a:pPr>
            <a:endParaRPr lang="en-US" sz="2400" dirty="0" smtClean="0"/>
          </a:p>
          <a:p>
            <a:pPr algn="l" rtl="0">
              <a:buNone/>
            </a:pPr>
            <a:r>
              <a:rPr lang="en-US" sz="2400" dirty="0" smtClean="0"/>
              <a:t>Where                                          is the hazard rate of </a:t>
            </a:r>
          </a:p>
          <a:p>
            <a:pPr algn="l" rtl="0">
              <a:buNone/>
            </a:pPr>
            <a:endParaRPr lang="en-US" sz="2400" dirty="0" smtClean="0"/>
          </a:p>
          <a:p>
            <a:pPr algn="l" rtl="0">
              <a:buNone/>
            </a:pPr>
            <a:r>
              <a:rPr lang="en-US" sz="2400" dirty="0" smtClean="0"/>
              <a:t>the distribution F.  </a:t>
            </a:r>
          </a:p>
          <a:p>
            <a:pPr algn="l" rtl="0">
              <a:buNone/>
            </a:pPr>
            <a:r>
              <a:rPr lang="en-US" sz="2400" dirty="0" smtClean="0"/>
              <a:t>(it followed from the equilibrium we found in </a:t>
            </a:r>
            <a:r>
              <a:rPr lang="en-US" sz="2400" dirty="0" err="1" smtClean="0"/>
              <a:t>Liran’s</a:t>
            </a:r>
            <a:r>
              <a:rPr lang="en-US" sz="2400" dirty="0" smtClean="0"/>
              <a:t> class:</a:t>
            </a:r>
          </a:p>
          <a:p>
            <a:pPr algn="l" rtl="0">
              <a:buNone/>
            </a:pPr>
            <a:endParaRPr lang="en-US" sz="2400" dirty="0" smtClean="0"/>
          </a:p>
          <a:p>
            <a:pPr algn="l" rtl="0">
              <a:buNone/>
            </a:pPr>
            <a:r>
              <a:rPr lang="en-US" sz="2400" dirty="0" smtClean="0"/>
              <a:t>                                                  </a:t>
            </a:r>
          </a:p>
          <a:p>
            <a:pPr algn="l" rtl="0">
              <a:buNone/>
            </a:pPr>
            <a:r>
              <a:rPr lang="en-US" sz="2400" dirty="0" smtClean="0"/>
              <a:t>                                                                          ).</a:t>
            </a:r>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28</a:t>
            </a:fld>
            <a:endParaRPr lang="he-IL"/>
          </a:p>
        </p:txBody>
      </p:sp>
      <p:graphicFrame>
        <p:nvGraphicFramePr>
          <p:cNvPr id="60420" name="Object 4"/>
          <p:cNvGraphicFramePr>
            <a:graphicFrameLocks noChangeAspect="1"/>
          </p:cNvGraphicFramePr>
          <p:nvPr/>
        </p:nvGraphicFramePr>
        <p:xfrm>
          <a:off x="2743200" y="2667000"/>
          <a:ext cx="2953905" cy="819150"/>
        </p:xfrm>
        <a:graphic>
          <a:graphicData uri="http://schemas.openxmlformats.org/presentationml/2006/ole">
            <p:oleObj spid="_x0000_s60420" name="Equation" r:id="rId3" imgW="1511280" imgH="419040" progId="Equation.DSMT4">
              <p:embed/>
            </p:oleObj>
          </a:graphicData>
        </a:graphic>
      </p:graphicFrame>
      <p:pic>
        <p:nvPicPr>
          <p:cNvPr id="8" name="תמונה 7" descr="atriitionEquilibrium.PNG"/>
          <p:cNvPicPr>
            <a:picLocks noChangeAspect="1"/>
          </p:cNvPicPr>
          <p:nvPr/>
        </p:nvPicPr>
        <p:blipFill>
          <a:blip r:embed="rId4" cstate="print"/>
          <a:stretch>
            <a:fillRect/>
          </a:stretch>
        </p:blipFill>
        <p:spPr>
          <a:xfrm>
            <a:off x="1694622" y="4724400"/>
            <a:ext cx="6008208" cy="1371600"/>
          </a:xfrm>
          <a:prstGeom prst="rect">
            <a:avLst/>
          </a:prstGeom>
        </p:spPr>
      </p:pic>
      <p:graphicFrame>
        <p:nvGraphicFramePr>
          <p:cNvPr id="60421" name="Object 5"/>
          <p:cNvGraphicFramePr>
            <a:graphicFrameLocks noChangeAspect="1"/>
          </p:cNvGraphicFramePr>
          <p:nvPr/>
        </p:nvGraphicFramePr>
        <p:xfrm>
          <a:off x="4114800" y="1600200"/>
          <a:ext cx="4343400" cy="913101"/>
        </p:xfrm>
        <a:graphic>
          <a:graphicData uri="http://schemas.openxmlformats.org/presentationml/2006/ole">
            <p:oleObj spid="_x0000_s60421" name="Equation" r:id="rId5" imgW="2234880" imgH="469800" progId="Equation.DSMT4">
              <p:embed/>
            </p:oleObj>
          </a:graphicData>
        </a:graphic>
      </p:graphicFrame>
      <p:graphicFrame>
        <p:nvGraphicFramePr>
          <p:cNvPr id="60422" name="Object 6"/>
          <p:cNvGraphicFramePr>
            <a:graphicFrameLocks noChangeAspect="1"/>
          </p:cNvGraphicFramePr>
          <p:nvPr/>
        </p:nvGraphicFramePr>
        <p:xfrm>
          <a:off x="2133600" y="1905000"/>
          <a:ext cx="304800" cy="449943"/>
        </p:xfrm>
        <a:graphic>
          <a:graphicData uri="http://schemas.openxmlformats.org/presentationml/2006/ole">
            <p:oleObj spid="_x0000_s60422" name="Equation" r:id="rId6" imgW="152280" imgH="2030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r>
              <a:rPr lang="en-US" sz="2400" dirty="0" smtClean="0"/>
              <a:t>We </a:t>
            </a:r>
            <a:r>
              <a:rPr lang="en-US" sz="2400" dirty="0" err="1" smtClean="0"/>
              <a:t>rederive</a:t>
            </a:r>
            <a:r>
              <a:rPr lang="en-US" sz="2400" dirty="0" smtClean="0"/>
              <a:t> this here without the use of revenue equivalence.</a:t>
            </a:r>
          </a:p>
          <a:p>
            <a:pPr algn="l" rtl="0"/>
            <a:r>
              <a:rPr lang="en-US" sz="2400" dirty="0" smtClean="0"/>
              <a:t> To this end, assume that the opponent plays        .</a:t>
            </a:r>
          </a:p>
          <a:p>
            <a:pPr algn="l" rtl="0"/>
            <a:r>
              <a:rPr lang="en-US" sz="2400" dirty="0" smtClean="0"/>
              <a:t>The agent’s utility from playing            when his value is v is:  </a:t>
            </a:r>
          </a:p>
          <a:p>
            <a:pPr algn="l" rtl="0"/>
            <a:endParaRPr lang="en-US" sz="2400" dirty="0" smtClean="0"/>
          </a:p>
          <a:p>
            <a:pPr algn="l" rtl="0"/>
            <a:endParaRPr lang="en-US" sz="2400" dirty="0" smtClean="0"/>
          </a:p>
          <a:p>
            <a:pPr algn="l" rtl="0"/>
            <a:r>
              <a:rPr lang="en-US" sz="2400" dirty="0" smtClean="0"/>
              <a:t>Differentiating with respect to w, we have:</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29</a:t>
            </a:fld>
            <a:endParaRPr lang="he-IL"/>
          </a:p>
        </p:txBody>
      </p:sp>
      <p:graphicFrame>
        <p:nvGraphicFramePr>
          <p:cNvPr id="61442" name="Object 2"/>
          <p:cNvGraphicFramePr>
            <a:graphicFrameLocks noChangeAspect="1"/>
          </p:cNvGraphicFramePr>
          <p:nvPr/>
        </p:nvGraphicFramePr>
        <p:xfrm>
          <a:off x="7391400" y="2286000"/>
          <a:ext cx="620713" cy="431800"/>
        </p:xfrm>
        <a:graphic>
          <a:graphicData uri="http://schemas.openxmlformats.org/presentationml/2006/ole">
            <p:oleObj spid="_x0000_s61442" name="Equation" r:id="rId3" imgW="291960" imgH="203040" progId="Equation.DSMT4">
              <p:embed/>
            </p:oleObj>
          </a:graphicData>
        </a:graphic>
      </p:graphicFrame>
      <p:graphicFrame>
        <p:nvGraphicFramePr>
          <p:cNvPr id="61443" name="Object 3"/>
          <p:cNvGraphicFramePr>
            <a:graphicFrameLocks noChangeAspect="1"/>
          </p:cNvGraphicFramePr>
          <p:nvPr/>
        </p:nvGraphicFramePr>
        <p:xfrm>
          <a:off x="5791200" y="2743200"/>
          <a:ext cx="736600" cy="406400"/>
        </p:xfrm>
        <a:graphic>
          <a:graphicData uri="http://schemas.openxmlformats.org/presentationml/2006/ole">
            <p:oleObj spid="_x0000_s61443" name="Equation" r:id="rId4" imgW="368280" imgH="203040" progId="Equation.DSMT4">
              <p:embed/>
            </p:oleObj>
          </a:graphicData>
        </a:graphic>
      </p:graphicFrame>
      <p:graphicFrame>
        <p:nvGraphicFramePr>
          <p:cNvPr id="61444" name="Object 4"/>
          <p:cNvGraphicFramePr>
            <a:graphicFrameLocks noChangeAspect="1"/>
          </p:cNvGraphicFramePr>
          <p:nvPr/>
        </p:nvGraphicFramePr>
        <p:xfrm>
          <a:off x="2362200" y="3429000"/>
          <a:ext cx="5820032" cy="996950"/>
        </p:xfrm>
        <a:graphic>
          <a:graphicData uri="http://schemas.openxmlformats.org/presentationml/2006/ole">
            <p:oleObj spid="_x0000_s61444" name="Equation" r:id="rId5" imgW="2743200" imgH="469800" progId="Equation.DSMT4">
              <p:embed/>
            </p:oleObj>
          </a:graphicData>
        </a:graphic>
      </p:graphicFrame>
      <p:graphicFrame>
        <p:nvGraphicFramePr>
          <p:cNvPr id="61446" name="Object 6"/>
          <p:cNvGraphicFramePr>
            <a:graphicFrameLocks noChangeAspect="1"/>
          </p:cNvGraphicFramePr>
          <p:nvPr/>
        </p:nvGraphicFramePr>
        <p:xfrm>
          <a:off x="1219200" y="5029200"/>
          <a:ext cx="7696200" cy="1419963"/>
        </p:xfrm>
        <a:graphic>
          <a:graphicData uri="http://schemas.openxmlformats.org/presentationml/2006/ole">
            <p:oleObj spid="_x0000_s61446" name="Equation" r:id="rId6" imgW="3441600" imgH="63468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rtl="0"/>
            <a:r>
              <a:rPr lang="en-US" sz="3600" dirty="0" smtClean="0"/>
              <a:t>Review</a:t>
            </a:r>
            <a:endParaRPr lang="he-IL" sz="3600" dirty="0"/>
          </a:p>
        </p:txBody>
      </p:sp>
      <p:sp>
        <p:nvSpPr>
          <p:cNvPr id="3" name="מציין מיקום תוכן 2"/>
          <p:cNvSpPr>
            <a:spLocks noGrp="1"/>
          </p:cNvSpPr>
          <p:nvPr>
            <p:ph idx="1"/>
          </p:nvPr>
        </p:nvSpPr>
        <p:spPr/>
        <p:txBody>
          <a:bodyPr>
            <a:normAutofit lnSpcReduction="10000"/>
          </a:bodyPr>
          <a:lstStyle/>
          <a:p>
            <a:pPr algn="l" rtl="0"/>
            <a:r>
              <a:rPr lang="en-US" sz="2600" dirty="0" smtClean="0"/>
              <a:t>we defined the </a:t>
            </a:r>
            <a:r>
              <a:rPr lang="en-US" sz="2600" b="1" dirty="0" smtClean="0"/>
              <a:t>virtual value </a:t>
            </a:r>
            <a:r>
              <a:rPr lang="en-US" sz="2600" dirty="0" smtClean="0"/>
              <a:t>of agent </a:t>
            </a:r>
            <a:r>
              <a:rPr lang="en-US" sz="2600" dirty="0" err="1" smtClean="0"/>
              <a:t>i</a:t>
            </a:r>
            <a:r>
              <a:rPr lang="en-US" sz="2600" dirty="0" smtClean="0"/>
              <a:t> to be:</a:t>
            </a:r>
          </a:p>
          <a:p>
            <a:pPr algn="l" rtl="0">
              <a:buNone/>
            </a:pPr>
            <a:endParaRPr lang="en-US" sz="2400" dirty="0" smtClean="0"/>
          </a:p>
          <a:p>
            <a:pPr algn="l" rtl="0"/>
            <a:endParaRPr lang="en-US" sz="2400" dirty="0" smtClean="0"/>
          </a:p>
          <a:p>
            <a:pPr algn="l" rtl="0"/>
            <a:endParaRPr lang="en-US" sz="2400" dirty="0" smtClean="0"/>
          </a:p>
          <a:p>
            <a:pPr algn="l" rtl="0"/>
            <a:endParaRPr lang="en-US" sz="2400" dirty="0" smtClean="0"/>
          </a:p>
          <a:p>
            <a:pPr algn="l" rtl="0"/>
            <a:r>
              <a:rPr lang="en-US" sz="2400" dirty="0" smtClean="0"/>
              <a:t>We saw that when the bidders values drawn from independent distributions with increasing virtual valuations the Myerson auction is optimal, i.e.</a:t>
            </a:r>
          </a:p>
          <a:p>
            <a:pPr algn="l" rtl="0"/>
            <a:endParaRPr lang="en-US" sz="2400" dirty="0" smtClean="0"/>
          </a:p>
          <a:p>
            <a:pPr algn="ctr" rtl="0">
              <a:buNone/>
            </a:pPr>
            <a:r>
              <a:rPr lang="en-US" sz="2400" b="1" dirty="0" smtClean="0"/>
              <a:t>it maximized the expected auctioneer revenue in </a:t>
            </a:r>
            <a:r>
              <a:rPr lang="en-US" sz="2400" b="1" dirty="0" err="1" smtClean="0"/>
              <a:t>Bayes</a:t>
            </a:r>
            <a:r>
              <a:rPr lang="en-US" sz="2400" b="1" dirty="0" smtClean="0"/>
              <a:t>-Nash equilibrium</a:t>
            </a:r>
          </a:p>
          <a:p>
            <a:pPr algn="ctr" rtl="0">
              <a:buNone/>
            </a:pPr>
            <a:r>
              <a:rPr lang="en-US" sz="2400" b="1" dirty="0" smtClean="0"/>
              <a:t>	</a:t>
            </a:r>
          </a:p>
          <a:p>
            <a:pPr algn="l" rtl="0">
              <a:buNone/>
            </a:pPr>
            <a:endParaRPr lang="he-IL" sz="2400" dirty="0"/>
          </a:p>
        </p:txBody>
      </p:sp>
      <p:graphicFrame>
        <p:nvGraphicFramePr>
          <p:cNvPr id="1027" name="Object 3"/>
          <p:cNvGraphicFramePr>
            <a:graphicFrameLocks noChangeAspect="1"/>
          </p:cNvGraphicFramePr>
          <p:nvPr/>
        </p:nvGraphicFramePr>
        <p:xfrm>
          <a:off x="3429000" y="2286000"/>
          <a:ext cx="3048747" cy="977900"/>
        </p:xfrm>
        <a:graphic>
          <a:graphicData uri="http://schemas.openxmlformats.org/presentationml/2006/ole">
            <p:oleObj spid="_x0000_s1027" name="Equation" r:id="rId3" imgW="1346040" imgH="431640" progId="Equation.3">
              <p:embed/>
            </p:oleObj>
          </a:graphicData>
        </a:graphic>
      </p:graphicFrame>
      <p:sp>
        <p:nvSpPr>
          <p:cNvPr id="6" name="מציין מיקום של מספר שקופית 5"/>
          <p:cNvSpPr>
            <a:spLocks noGrp="1"/>
          </p:cNvSpPr>
          <p:nvPr>
            <p:ph type="sldNum" sz="quarter" idx="12"/>
          </p:nvPr>
        </p:nvSpPr>
        <p:spPr/>
        <p:txBody>
          <a:bodyPr/>
          <a:lstStyle/>
          <a:p>
            <a:fld id="{DC0F882F-DA23-4F82-8246-CFD3D3A86C81}" type="slidenum">
              <a:rPr lang="he-IL" smtClean="0"/>
              <a:pPr/>
              <a:t>3</a:t>
            </a:fld>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r>
              <a:rPr lang="en-US" sz="2400" dirty="0" smtClean="0"/>
              <a:t>For this to be maximized at             , we must have</a:t>
            </a:r>
          </a:p>
          <a:p>
            <a:pPr algn="l" rtl="0"/>
            <a:endParaRPr lang="en-US" sz="2400" dirty="0" smtClean="0"/>
          </a:p>
          <a:p>
            <a:pPr algn="l" rtl="0"/>
            <a:endParaRPr lang="en-US" sz="2400" dirty="0" smtClean="0"/>
          </a:p>
          <a:p>
            <a:pPr algn="l" rtl="0">
              <a:buNone/>
            </a:pPr>
            <a:r>
              <a:rPr lang="en-US" sz="2400" dirty="0" smtClean="0"/>
              <a:t>	</a:t>
            </a:r>
          </a:p>
          <a:p>
            <a:pPr algn="l" rtl="0">
              <a:buNone/>
            </a:pPr>
            <a:r>
              <a:rPr lang="en-US" sz="2400" dirty="0" smtClean="0"/>
              <a:t>implying </a:t>
            </a:r>
          </a:p>
          <a:p>
            <a:pPr algn="l" rtl="0"/>
            <a:endParaRPr lang="en-US" sz="2400" dirty="0" smtClean="0"/>
          </a:p>
          <a:p>
            <a:pPr algn="l" rtl="0">
              <a:buNone/>
            </a:pPr>
            <a:r>
              <a:rPr lang="en-US" sz="2400" dirty="0" smtClean="0"/>
              <a:t> </a:t>
            </a:r>
          </a:p>
          <a:p>
            <a:pPr algn="l" rtl="0">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30</a:t>
            </a:fld>
            <a:endParaRPr lang="he-IL"/>
          </a:p>
        </p:txBody>
      </p:sp>
      <p:graphicFrame>
        <p:nvGraphicFramePr>
          <p:cNvPr id="62466" name="Object 2"/>
          <p:cNvGraphicFramePr>
            <a:graphicFrameLocks noChangeAspect="1"/>
          </p:cNvGraphicFramePr>
          <p:nvPr/>
        </p:nvGraphicFramePr>
        <p:xfrm>
          <a:off x="5334000" y="1524000"/>
          <a:ext cx="1066800" cy="404649"/>
        </p:xfrm>
        <a:graphic>
          <a:graphicData uri="http://schemas.openxmlformats.org/presentationml/2006/ole">
            <p:oleObj spid="_x0000_s62466" name="Equation" r:id="rId3" imgW="368280" imgH="139680" progId="Equation.DSMT4">
              <p:embed/>
            </p:oleObj>
          </a:graphicData>
        </a:graphic>
      </p:graphicFrame>
      <p:graphicFrame>
        <p:nvGraphicFramePr>
          <p:cNvPr id="62467" name="Object 3"/>
          <p:cNvGraphicFramePr>
            <a:graphicFrameLocks noChangeAspect="1"/>
          </p:cNvGraphicFramePr>
          <p:nvPr/>
        </p:nvGraphicFramePr>
        <p:xfrm>
          <a:off x="3581401" y="2164850"/>
          <a:ext cx="3048000" cy="616449"/>
        </p:xfrm>
        <a:graphic>
          <a:graphicData uri="http://schemas.openxmlformats.org/presentationml/2006/ole">
            <p:oleObj spid="_x0000_s62467" name="Equation" r:id="rId4" imgW="1130040" imgH="228600" progId="Equation.DSMT4">
              <p:embed/>
            </p:oleObj>
          </a:graphicData>
        </a:graphic>
      </p:graphicFrame>
      <p:graphicFrame>
        <p:nvGraphicFramePr>
          <p:cNvPr id="62475" name="Object 11"/>
          <p:cNvGraphicFramePr>
            <a:graphicFrameLocks noChangeAspect="1"/>
          </p:cNvGraphicFramePr>
          <p:nvPr/>
        </p:nvGraphicFramePr>
        <p:xfrm>
          <a:off x="2743200" y="3962400"/>
          <a:ext cx="5316118" cy="1111487"/>
        </p:xfrm>
        <a:graphic>
          <a:graphicData uri="http://schemas.openxmlformats.org/presentationml/2006/ole">
            <p:oleObj spid="_x0000_s62475" name="Equation" r:id="rId5" imgW="2044440" imgH="4698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fontScale="92500" lnSpcReduction="20000"/>
          </a:bodyPr>
          <a:lstStyle/>
          <a:p>
            <a:pPr algn="l" rtl="0">
              <a:lnSpc>
                <a:spcPct val="150000"/>
              </a:lnSpc>
            </a:pPr>
            <a:r>
              <a:rPr lang="en-US" sz="2400" dirty="0" smtClean="0"/>
              <a:t> With three players strategy has two component,           and</a:t>
            </a:r>
          </a:p>
          <a:p>
            <a:pPr algn="l" rtl="0">
              <a:lnSpc>
                <a:spcPct val="150000"/>
              </a:lnSpc>
              <a:buNone/>
            </a:pPr>
            <a:r>
              <a:rPr lang="en-US" sz="2400" dirty="0" smtClean="0"/>
              <a:t>                  .</a:t>
            </a:r>
          </a:p>
          <a:p>
            <a:pPr algn="l" rtl="0">
              <a:lnSpc>
                <a:spcPct val="150000"/>
              </a:lnSpc>
            </a:pPr>
            <a:r>
              <a:rPr lang="en-US" sz="2400" dirty="0" smtClean="0"/>
              <a:t>For a player with value v, he will drop out at time            if no one else dropped out earlier.  </a:t>
            </a:r>
          </a:p>
          <a:p>
            <a:pPr algn="l" rtl="0">
              <a:lnSpc>
                <a:spcPct val="150000"/>
              </a:lnSpc>
              <a:buNone/>
            </a:pPr>
            <a:endParaRPr lang="en-US" sz="2400" dirty="0" smtClean="0"/>
          </a:p>
          <a:p>
            <a:pPr algn="l" rtl="0">
              <a:lnSpc>
                <a:spcPct val="150000"/>
              </a:lnSpc>
            </a:pPr>
            <a:r>
              <a:rPr lang="en-US" sz="2400" dirty="0" smtClean="0"/>
              <a:t>Otherwise, if another player dropped out at time      </a:t>
            </a:r>
          </a:p>
          <a:p>
            <a:pPr algn="l" rtl="0">
              <a:lnSpc>
                <a:spcPct val="150000"/>
              </a:lnSpc>
              <a:buNone/>
            </a:pPr>
            <a:r>
              <a:rPr lang="en-US" sz="2400" dirty="0" smtClean="0"/>
              <a:t>		                     , our player will continue until time</a:t>
            </a:r>
          </a:p>
          <a:p>
            <a:pPr algn="l" rtl="0">
              <a:lnSpc>
                <a:spcPct val="150000"/>
              </a:lnSpc>
              <a:buNone/>
            </a:pPr>
            <a:r>
              <a:rPr lang="en-US" sz="2400" dirty="0" smtClean="0"/>
              <a:t>			      . </a:t>
            </a:r>
          </a:p>
          <a:p>
            <a:pPr algn="l" rtl="0">
              <a:lnSpc>
                <a:spcPct val="150000"/>
              </a:lnSpc>
              <a:buNone/>
            </a:pPr>
            <a:r>
              <a:rPr lang="en-US" sz="2400" dirty="0" smtClean="0"/>
              <a:t>                   </a:t>
            </a:r>
          </a:p>
          <a:p>
            <a:pPr algn="l" rtl="0"/>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31</a:t>
            </a:fld>
            <a:endParaRPr lang="he-IL"/>
          </a:p>
        </p:txBody>
      </p:sp>
      <p:graphicFrame>
        <p:nvGraphicFramePr>
          <p:cNvPr id="67586" name="Object 2"/>
          <p:cNvGraphicFramePr>
            <a:graphicFrameLocks noChangeAspect="1"/>
          </p:cNvGraphicFramePr>
          <p:nvPr/>
        </p:nvGraphicFramePr>
        <p:xfrm>
          <a:off x="1981200" y="1981200"/>
          <a:ext cx="1066800" cy="461963"/>
        </p:xfrm>
        <a:graphic>
          <a:graphicData uri="http://schemas.openxmlformats.org/presentationml/2006/ole">
            <p:oleObj spid="_x0000_s67586" name="Equation" r:id="rId3" imgW="469800" imgH="203040" progId="Equation.DSMT4">
              <p:embed/>
            </p:oleObj>
          </a:graphicData>
        </a:graphic>
      </p:graphicFrame>
      <p:graphicFrame>
        <p:nvGraphicFramePr>
          <p:cNvPr id="67590" name="Object 6"/>
          <p:cNvGraphicFramePr>
            <a:graphicFrameLocks noChangeAspect="1"/>
          </p:cNvGraphicFramePr>
          <p:nvPr/>
        </p:nvGraphicFramePr>
        <p:xfrm>
          <a:off x="7467600" y="1524000"/>
          <a:ext cx="762000" cy="508000"/>
        </p:xfrm>
        <a:graphic>
          <a:graphicData uri="http://schemas.openxmlformats.org/presentationml/2006/ole">
            <p:oleObj spid="_x0000_s67590" name="Equation" r:id="rId4" imgW="304560" imgH="203040" progId="Equation.DSMT4">
              <p:embed/>
            </p:oleObj>
          </a:graphicData>
        </a:graphic>
      </p:graphicFrame>
      <p:graphicFrame>
        <p:nvGraphicFramePr>
          <p:cNvPr id="67592" name="Object 8"/>
          <p:cNvGraphicFramePr>
            <a:graphicFrameLocks noChangeAspect="1"/>
          </p:cNvGraphicFramePr>
          <p:nvPr/>
        </p:nvGraphicFramePr>
        <p:xfrm>
          <a:off x="7543800" y="2514600"/>
          <a:ext cx="762000" cy="508000"/>
        </p:xfrm>
        <a:graphic>
          <a:graphicData uri="http://schemas.openxmlformats.org/presentationml/2006/ole">
            <p:oleObj spid="_x0000_s67592" name="Equation" r:id="rId5" imgW="304560" imgH="203040" progId="Equation.DSMT4">
              <p:embed/>
            </p:oleObj>
          </a:graphicData>
        </a:graphic>
      </p:graphicFrame>
      <p:graphicFrame>
        <p:nvGraphicFramePr>
          <p:cNvPr id="67593" name="Object 9"/>
          <p:cNvGraphicFramePr>
            <a:graphicFrameLocks noChangeAspect="1"/>
          </p:cNvGraphicFramePr>
          <p:nvPr/>
        </p:nvGraphicFramePr>
        <p:xfrm>
          <a:off x="7467600" y="4067504"/>
          <a:ext cx="1676400" cy="462456"/>
        </p:xfrm>
        <a:graphic>
          <a:graphicData uri="http://schemas.openxmlformats.org/presentationml/2006/ole">
            <p:oleObj spid="_x0000_s67593" name="Equation" r:id="rId6" imgW="736560" imgH="203040" progId="Equation.DSMT4">
              <p:embed/>
            </p:oleObj>
          </a:graphicData>
        </a:graphic>
      </p:graphicFrame>
      <p:graphicFrame>
        <p:nvGraphicFramePr>
          <p:cNvPr id="67594" name="Object 10"/>
          <p:cNvGraphicFramePr>
            <a:graphicFrameLocks noChangeAspect="1"/>
          </p:cNvGraphicFramePr>
          <p:nvPr/>
        </p:nvGraphicFramePr>
        <p:xfrm>
          <a:off x="1905000" y="4572000"/>
          <a:ext cx="2111375" cy="482600"/>
        </p:xfrm>
        <a:graphic>
          <a:graphicData uri="http://schemas.openxmlformats.org/presentationml/2006/ole">
            <p:oleObj spid="_x0000_s67594" name="Equation" r:id="rId7" imgW="888840" imgH="20304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r>
              <a:rPr lang="en-US" sz="2400" dirty="0" smtClean="0"/>
              <a:t>The case of two players applied at time y implies that in equilibrium </a:t>
            </a:r>
          </a:p>
          <a:p>
            <a:pPr algn="l" rtl="0"/>
            <a:endParaRPr lang="en-US" sz="2400" dirty="0" smtClean="0"/>
          </a:p>
          <a:p>
            <a:pPr algn="l" rtl="0"/>
            <a:endParaRPr lang="en-US" sz="2400" dirty="0" smtClean="0"/>
          </a:p>
          <a:p>
            <a:pPr algn="l" rtl="0"/>
            <a:endParaRPr lang="en-US" sz="2400" dirty="0" smtClean="0"/>
          </a:p>
          <a:p>
            <a:pPr algn="l" rtl="0">
              <a:lnSpc>
                <a:spcPct val="150000"/>
              </a:lnSpc>
              <a:buNone/>
            </a:pPr>
            <a:r>
              <a:rPr lang="en-US" sz="2400" dirty="0" smtClean="0"/>
              <a:t>Since the update density                  has the same hazard rate as f.   </a:t>
            </a:r>
          </a:p>
          <a:p>
            <a:pPr algn="l" rtl="0">
              <a:lnSpc>
                <a:spcPct val="150000"/>
              </a:lnSpc>
            </a:pPr>
            <a:r>
              <a:rPr lang="en-US" sz="2400" dirty="0" smtClean="0"/>
              <a:t>Unfortunately there is no equilibrium once there are three players…</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32</a:t>
            </a:fld>
            <a:endParaRPr lang="he-IL"/>
          </a:p>
        </p:txBody>
      </p:sp>
      <p:graphicFrame>
        <p:nvGraphicFramePr>
          <p:cNvPr id="68613" name="Object 5"/>
          <p:cNvGraphicFramePr>
            <a:graphicFrameLocks noChangeAspect="1"/>
          </p:cNvGraphicFramePr>
          <p:nvPr/>
        </p:nvGraphicFramePr>
        <p:xfrm>
          <a:off x="4724400" y="3429000"/>
          <a:ext cx="1166668" cy="819150"/>
        </p:xfrm>
        <a:graphic>
          <a:graphicData uri="http://schemas.openxmlformats.org/presentationml/2006/ole">
            <p:oleObj spid="_x0000_s68613" name="Equation" r:id="rId3" imgW="596880" imgH="419040" progId="Equation.DSMT4">
              <p:embed/>
            </p:oleObj>
          </a:graphicData>
        </a:graphic>
      </p:graphicFrame>
      <p:graphicFrame>
        <p:nvGraphicFramePr>
          <p:cNvPr id="68614" name="Object 6"/>
          <p:cNvGraphicFramePr>
            <a:graphicFrameLocks noChangeAspect="1"/>
          </p:cNvGraphicFramePr>
          <p:nvPr/>
        </p:nvGraphicFramePr>
        <p:xfrm>
          <a:off x="3581400" y="2209800"/>
          <a:ext cx="2641934" cy="1079500"/>
        </p:xfrm>
        <a:graphic>
          <a:graphicData uri="http://schemas.openxmlformats.org/presentationml/2006/ole">
            <p:oleObj spid="_x0000_s68614" name="Equation" r:id="rId4" imgW="1180800" imgH="4824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fontScale="92500"/>
          </a:bodyPr>
          <a:lstStyle/>
          <a:p>
            <a:pPr algn="l" rtl="0">
              <a:lnSpc>
                <a:spcPct val="150000"/>
              </a:lnSpc>
            </a:pPr>
            <a:r>
              <a:rPr lang="en-US" sz="2400" dirty="0" smtClean="0"/>
              <a:t>To see this, suppose that players 2 and 3 are playing</a:t>
            </a:r>
          </a:p>
          <a:p>
            <a:pPr algn="l" rtl="0">
              <a:lnSpc>
                <a:spcPct val="150000"/>
              </a:lnSpc>
              <a:buNone/>
            </a:pPr>
            <a:r>
              <a:rPr lang="en-US" sz="2400" dirty="0" smtClean="0"/>
              <a:t>		and            , and player 1 with value v plays              instead of          .     Then </a:t>
            </a:r>
          </a:p>
          <a:p>
            <a:pPr algn="l" rtl="0">
              <a:lnSpc>
                <a:spcPct val="150000"/>
              </a:lnSpc>
              <a:buNone/>
            </a:pPr>
            <a:endParaRPr lang="en-US" sz="2400" dirty="0" smtClean="0"/>
          </a:p>
          <a:p>
            <a:pPr algn="l" rtl="0">
              <a:lnSpc>
                <a:spcPct val="150000"/>
              </a:lnSpc>
            </a:pPr>
            <a:r>
              <a:rPr lang="en-US" sz="2200" dirty="0" smtClean="0"/>
              <a:t>Since with probability            ,  the other two players outlast player 1 and then he pays an additional            </a:t>
            </a:r>
          </a:p>
          <a:p>
            <a:pPr algn="l" rtl="0">
              <a:lnSpc>
                <a:spcPct val="150000"/>
              </a:lnSpc>
              <a:buNone/>
            </a:pPr>
            <a:r>
              <a:rPr lang="en-US" sz="2200" dirty="0" smtClean="0"/>
              <a:t>    for naught.</a:t>
            </a:r>
          </a:p>
          <a:p>
            <a:pPr algn="l" rtl="0">
              <a:lnSpc>
                <a:spcPct val="150000"/>
              </a:lnSpc>
            </a:pPr>
            <a:r>
              <a:rPr lang="en-US" sz="2200" dirty="0" smtClean="0"/>
              <a:t>And with probability                                    for some constant C, both of the others players drop out first.</a:t>
            </a:r>
          </a:p>
          <a:p>
            <a:pPr algn="l" rtl="0">
              <a:lnSpc>
                <a:spcPct val="150000"/>
              </a:lnSpc>
              <a:buNone/>
            </a:pP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33</a:t>
            </a:fld>
            <a:endParaRPr lang="he-IL"/>
          </a:p>
        </p:txBody>
      </p:sp>
      <p:graphicFrame>
        <p:nvGraphicFramePr>
          <p:cNvPr id="69635" name="Object 3"/>
          <p:cNvGraphicFramePr>
            <a:graphicFrameLocks noChangeAspect="1"/>
          </p:cNvGraphicFramePr>
          <p:nvPr/>
        </p:nvGraphicFramePr>
        <p:xfrm>
          <a:off x="1828800" y="2133600"/>
          <a:ext cx="533400" cy="431799"/>
        </p:xfrm>
        <a:graphic>
          <a:graphicData uri="http://schemas.openxmlformats.org/presentationml/2006/ole">
            <p:oleObj spid="_x0000_s69635" name="Equation" r:id="rId3" imgW="266400" imgH="203040" progId="Equation.DSMT4">
              <p:embed/>
            </p:oleObj>
          </a:graphicData>
        </a:graphic>
      </p:graphicFrame>
      <p:graphicFrame>
        <p:nvGraphicFramePr>
          <p:cNvPr id="69636" name="Object 4"/>
          <p:cNvGraphicFramePr>
            <a:graphicFrameLocks noChangeAspect="1"/>
          </p:cNvGraphicFramePr>
          <p:nvPr/>
        </p:nvGraphicFramePr>
        <p:xfrm>
          <a:off x="2971800" y="2133600"/>
          <a:ext cx="762000" cy="420414"/>
        </p:xfrm>
        <a:graphic>
          <a:graphicData uri="http://schemas.openxmlformats.org/presentationml/2006/ole">
            <p:oleObj spid="_x0000_s69636" name="Equation" r:id="rId4" imgW="368280" imgH="203040" progId="Equation.DSMT4">
              <p:embed/>
            </p:oleObj>
          </a:graphicData>
        </a:graphic>
      </p:graphicFrame>
      <p:graphicFrame>
        <p:nvGraphicFramePr>
          <p:cNvPr id="69637" name="Object 5"/>
          <p:cNvGraphicFramePr>
            <a:graphicFrameLocks noChangeAspect="1"/>
          </p:cNvGraphicFramePr>
          <p:nvPr/>
        </p:nvGraphicFramePr>
        <p:xfrm>
          <a:off x="7391400" y="2133600"/>
          <a:ext cx="1098550" cy="428702"/>
        </p:xfrm>
        <a:graphic>
          <a:graphicData uri="http://schemas.openxmlformats.org/presentationml/2006/ole">
            <p:oleObj spid="_x0000_s69637" name="Equation" r:id="rId5" imgW="520560" imgH="203040" progId="Equation.DSMT4">
              <p:embed/>
            </p:oleObj>
          </a:graphicData>
        </a:graphic>
      </p:graphicFrame>
      <p:graphicFrame>
        <p:nvGraphicFramePr>
          <p:cNvPr id="69640" name="Object 8"/>
          <p:cNvGraphicFramePr>
            <a:graphicFrameLocks noChangeAspect="1"/>
          </p:cNvGraphicFramePr>
          <p:nvPr/>
        </p:nvGraphicFramePr>
        <p:xfrm>
          <a:off x="4191001" y="3786648"/>
          <a:ext cx="762000" cy="442451"/>
        </p:xfrm>
        <a:graphic>
          <a:graphicData uri="http://schemas.openxmlformats.org/presentationml/2006/ole">
            <p:oleObj spid="_x0000_s69640" name="Equation" r:id="rId6" imgW="393480" imgH="228600" progId="Equation.DSMT4">
              <p:embed/>
            </p:oleObj>
          </a:graphicData>
        </a:graphic>
      </p:graphicFrame>
      <p:graphicFrame>
        <p:nvGraphicFramePr>
          <p:cNvPr id="69641" name="Object 9"/>
          <p:cNvGraphicFramePr>
            <a:graphicFrameLocks noChangeAspect="1"/>
          </p:cNvGraphicFramePr>
          <p:nvPr/>
        </p:nvGraphicFramePr>
        <p:xfrm>
          <a:off x="5257800" y="4241799"/>
          <a:ext cx="1828800" cy="406400"/>
        </p:xfrm>
        <a:graphic>
          <a:graphicData uri="http://schemas.openxmlformats.org/presentationml/2006/ole">
            <p:oleObj spid="_x0000_s69641" name="Equation" r:id="rId7" imgW="914400" imgH="203040" progId="Equation.DSMT4">
              <p:embed/>
            </p:oleObj>
          </a:graphicData>
        </a:graphic>
      </p:graphicFrame>
      <p:graphicFrame>
        <p:nvGraphicFramePr>
          <p:cNvPr id="69642" name="Object 10"/>
          <p:cNvGraphicFramePr>
            <a:graphicFrameLocks noChangeAspect="1"/>
          </p:cNvGraphicFramePr>
          <p:nvPr/>
        </p:nvGraphicFramePr>
        <p:xfrm>
          <a:off x="3124200" y="2667000"/>
          <a:ext cx="609600" cy="406400"/>
        </p:xfrm>
        <a:graphic>
          <a:graphicData uri="http://schemas.openxmlformats.org/presentationml/2006/ole">
            <p:oleObj spid="_x0000_s69642" name="Equation" r:id="rId8" imgW="304560" imgH="203040" progId="Equation.DSMT4">
              <p:embed/>
            </p:oleObj>
          </a:graphicData>
        </a:graphic>
      </p:graphicFrame>
      <p:graphicFrame>
        <p:nvGraphicFramePr>
          <p:cNvPr id="69643" name="Object 11"/>
          <p:cNvGraphicFramePr>
            <a:graphicFrameLocks noChangeAspect="1"/>
          </p:cNvGraphicFramePr>
          <p:nvPr/>
        </p:nvGraphicFramePr>
        <p:xfrm>
          <a:off x="1371600" y="3200400"/>
          <a:ext cx="7315200" cy="508392"/>
        </p:xfrm>
        <a:graphic>
          <a:graphicData uri="http://schemas.openxmlformats.org/presentationml/2006/ole">
            <p:oleObj spid="_x0000_s69643" name="Equation" r:id="rId9" imgW="3288960" imgH="228600" progId="Equation.DSMT4">
              <p:embed/>
            </p:oleObj>
          </a:graphicData>
        </a:graphic>
      </p:graphicFrame>
      <p:graphicFrame>
        <p:nvGraphicFramePr>
          <p:cNvPr id="69644" name="Object 12"/>
          <p:cNvGraphicFramePr>
            <a:graphicFrameLocks noChangeAspect="1"/>
          </p:cNvGraphicFramePr>
          <p:nvPr/>
        </p:nvGraphicFramePr>
        <p:xfrm>
          <a:off x="4191000" y="4953000"/>
          <a:ext cx="2155283" cy="901700"/>
        </p:xfrm>
        <a:graphic>
          <a:graphicData uri="http://schemas.openxmlformats.org/presentationml/2006/ole">
            <p:oleObj spid="_x0000_s69644" name="Equation" r:id="rId10" imgW="1244520" imgH="52056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a:bodyPr>
          <a:lstStyle/>
          <a:p>
            <a:pPr algn="l" rtl="0">
              <a:lnSpc>
                <a:spcPct val="150000"/>
              </a:lnSpc>
            </a:pPr>
            <a:r>
              <a:rPr lang="en-US" sz="2400" dirty="0" smtClean="0"/>
              <a:t>Thus, it must be that</a:t>
            </a:r>
          </a:p>
          <a:p>
            <a:pPr algn="l" rtl="0">
              <a:lnSpc>
                <a:spcPct val="150000"/>
              </a:lnSpc>
            </a:pPr>
            <a:endParaRPr lang="en-US" sz="2400" dirty="0" smtClean="0"/>
          </a:p>
          <a:p>
            <a:pPr algn="l" rtl="0">
              <a:lnSpc>
                <a:spcPct val="150000"/>
              </a:lnSpc>
            </a:pPr>
            <a:r>
              <a:rPr lang="en-US" sz="2400" dirty="0" smtClean="0"/>
              <a:t>And for any k we have:</a:t>
            </a:r>
          </a:p>
          <a:p>
            <a:pPr algn="l" rtl="0">
              <a:lnSpc>
                <a:spcPct val="150000"/>
              </a:lnSpc>
            </a:pPr>
            <a:endParaRPr lang="en-US" sz="2400" dirty="0" smtClean="0"/>
          </a:p>
          <a:p>
            <a:pPr lvl="1" algn="l" rtl="0">
              <a:lnSpc>
                <a:spcPct val="150000"/>
              </a:lnSpc>
              <a:buNone/>
            </a:pPr>
            <a:endParaRPr lang="en-US" sz="2000" dirty="0" smtClean="0"/>
          </a:p>
          <a:p>
            <a:pPr lvl="1" algn="l" rtl="0">
              <a:lnSpc>
                <a:spcPct val="150000"/>
              </a:lnSpc>
              <a:buNone/>
            </a:pPr>
            <a:r>
              <a:rPr lang="en-US" sz="2000" dirty="0" smtClean="0"/>
              <a:t>(since              is non-increasing function). </a:t>
            </a:r>
            <a:endParaRPr lang="en-US" sz="2400" dirty="0" smtClean="0"/>
          </a:p>
          <a:p>
            <a:pPr lvl="1" algn="l" rtl="0">
              <a:lnSpc>
                <a:spcPct val="150000"/>
              </a:lnSpc>
              <a:buNone/>
            </a:pPr>
            <a:r>
              <a:rPr lang="en-US" sz="2000" dirty="0" smtClean="0"/>
              <a:t> </a:t>
            </a:r>
            <a:endParaRPr lang="he-IL" sz="20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34</a:t>
            </a:fld>
            <a:endParaRPr lang="he-IL"/>
          </a:p>
        </p:txBody>
      </p:sp>
      <p:graphicFrame>
        <p:nvGraphicFramePr>
          <p:cNvPr id="71683" name="Object 3"/>
          <p:cNvGraphicFramePr>
            <a:graphicFrameLocks noChangeAspect="1"/>
          </p:cNvGraphicFramePr>
          <p:nvPr/>
        </p:nvGraphicFramePr>
        <p:xfrm>
          <a:off x="3657600" y="2057400"/>
          <a:ext cx="3810000" cy="515639"/>
        </p:xfrm>
        <a:graphic>
          <a:graphicData uri="http://schemas.openxmlformats.org/presentationml/2006/ole">
            <p:oleObj spid="_x0000_s71683" name="Equation" r:id="rId3" imgW="1688760" imgH="228600" progId="Equation.DSMT4">
              <p:embed/>
            </p:oleObj>
          </a:graphicData>
        </a:graphic>
      </p:graphicFrame>
      <p:graphicFrame>
        <p:nvGraphicFramePr>
          <p:cNvPr id="71685" name="Object 5"/>
          <p:cNvGraphicFramePr>
            <a:graphicFrameLocks noChangeAspect="1"/>
          </p:cNvGraphicFramePr>
          <p:nvPr/>
        </p:nvGraphicFramePr>
        <p:xfrm>
          <a:off x="2743200" y="4572000"/>
          <a:ext cx="609600" cy="406400"/>
        </p:xfrm>
        <a:graphic>
          <a:graphicData uri="http://schemas.openxmlformats.org/presentationml/2006/ole">
            <p:oleObj spid="_x0000_s71685" name="Equation" r:id="rId4" imgW="342720" imgH="228600" progId="Equation.DSMT4">
              <p:embed/>
            </p:oleObj>
          </a:graphicData>
        </a:graphic>
      </p:graphicFrame>
      <p:graphicFrame>
        <p:nvGraphicFramePr>
          <p:cNvPr id="71687" name="Object 7"/>
          <p:cNvGraphicFramePr>
            <a:graphicFrameLocks noChangeAspect="1"/>
          </p:cNvGraphicFramePr>
          <p:nvPr/>
        </p:nvGraphicFramePr>
        <p:xfrm>
          <a:off x="2209800" y="3581400"/>
          <a:ext cx="6324599" cy="838200"/>
        </p:xfrm>
        <a:graphic>
          <a:graphicData uri="http://schemas.openxmlformats.org/presentationml/2006/ole">
            <p:oleObj spid="_x0000_s71687" name="Equation" r:id="rId5" imgW="3162240" imgH="41904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Dynamic war of attrition</a:t>
            </a:r>
            <a:endParaRPr lang="he-IL" dirty="0"/>
          </a:p>
        </p:txBody>
      </p:sp>
      <p:sp>
        <p:nvSpPr>
          <p:cNvPr id="3" name="מציין מיקום תוכן 2"/>
          <p:cNvSpPr>
            <a:spLocks noGrp="1"/>
          </p:cNvSpPr>
          <p:nvPr>
            <p:ph idx="1"/>
          </p:nvPr>
        </p:nvSpPr>
        <p:spPr/>
        <p:txBody>
          <a:bodyPr>
            <a:normAutofit fontScale="85000" lnSpcReduction="20000"/>
          </a:bodyPr>
          <a:lstStyle/>
          <a:p>
            <a:pPr algn="l" rtl="0"/>
            <a:r>
              <a:rPr lang="en-US" sz="2400" dirty="0" smtClean="0"/>
              <a:t>Summing from k=0 to           :</a:t>
            </a:r>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r>
              <a:rPr lang="en-US" sz="2400" dirty="0" smtClean="0"/>
              <a:t>And hence:</a:t>
            </a:r>
          </a:p>
          <a:p>
            <a:pPr algn="l" rtl="0"/>
            <a:endParaRPr lang="en-US" sz="2400" dirty="0" smtClean="0"/>
          </a:p>
          <a:p>
            <a:pPr algn="l" rtl="0">
              <a:lnSpc>
                <a:spcPct val="160000"/>
              </a:lnSpc>
            </a:pPr>
            <a:r>
              <a:rPr lang="en-US" sz="2600" dirty="0" smtClean="0"/>
              <a:t>Finally, we observe that                  is not equilibrium since a player, knowing that the other players are going to drop out immediately, will prefer to stay in.</a:t>
            </a:r>
          </a:p>
          <a:p>
            <a:pPr algn="l" rtl="0">
              <a:buNone/>
            </a:pPr>
            <a:r>
              <a:rPr lang="en-US" sz="2400" dirty="0" smtClean="0"/>
              <a:t> </a:t>
            </a:r>
          </a:p>
          <a:p>
            <a:pPr algn="l" rtl="0">
              <a:buNone/>
            </a:pPr>
            <a:r>
              <a:rPr lang="en-US" sz="2400" dirty="0" smtClean="0"/>
              <a:t> </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35</a:t>
            </a:fld>
            <a:endParaRPr lang="he-IL"/>
          </a:p>
        </p:txBody>
      </p:sp>
      <p:graphicFrame>
        <p:nvGraphicFramePr>
          <p:cNvPr id="72706" name="Object 2"/>
          <p:cNvGraphicFramePr>
            <a:graphicFrameLocks noChangeAspect="1"/>
          </p:cNvGraphicFramePr>
          <p:nvPr/>
        </p:nvGraphicFramePr>
        <p:xfrm>
          <a:off x="4343400" y="1371600"/>
          <a:ext cx="508610" cy="383761"/>
        </p:xfrm>
        <a:graphic>
          <a:graphicData uri="http://schemas.openxmlformats.org/presentationml/2006/ole">
            <p:oleObj spid="_x0000_s72706" name="Equation" r:id="rId3" imgW="291960" imgH="177480" progId="Equation.DSMT4">
              <p:embed/>
            </p:oleObj>
          </a:graphicData>
        </a:graphic>
      </p:graphicFrame>
      <p:graphicFrame>
        <p:nvGraphicFramePr>
          <p:cNvPr id="72707" name="Object 3"/>
          <p:cNvGraphicFramePr>
            <a:graphicFrameLocks noChangeAspect="1"/>
          </p:cNvGraphicFramePr>
          <p:nvPr/>
        </p:nvGraphicFramePr>
        <p:xfrm>
          <a:off x="3124200" y="3276600"/>
          <a:ext cx="2209800" cy="457498"/>
        </p:xfrm>
        <a:graphic>
          <a:graphicData uri="http://schemas.openxmlformats.org/presentationml/2006/ole">
            <p:oleObj spid="_x0000_s72707" name="Equation" r:id="rId4" imgW="1104840" imgH="228600" progId="Equation.DSMT4">
              <p:embed/>
            </p:oleObj>
          </a:graphicData>
        </a:graphic>
      </p:graphicFrame>
      <p:graphicFrame>
        <p:nvGraphicFramePr>
          <p:cNvPr id="72708" name="Object 4"/>
          <p:cNvGraphicFramePr>
            <a:graphicFrameLocks noChangeAspect="1"/>
          </p:cNvGraphicFramePr>
          <p:nvPr/>
        </p:nvGraphicFramePr>
        <p:xfrm>
          <a:off x="4648200" y="4114800"/>
          <a:ext cx="1200146" cy="457199"/>
        </p:xfrm>
        <a:graphic>
          <a:graphicData uri="http://schemas.openxmlformats.org/presentationml/2006/ole">
            <p:oleObj spid="_x0000_s72708" name="Equation" r:id="rId5" imgW="533160" imgH="203040" progId="Equation.DSMT4">
              <p:embed/>
            </p:oleObj>
          </a:graphicData>
        </a:graphic>
      </p:graphicFrame>
      <p:graphicFrame>
        <p:nvGraphicFramePr>
          <p:cNvPr id="72709" name="Object 5"/>
          <p:cNvGraphicFramePr>
            <a:graphicFrameLocks noChangeAspect="1"/>
          </p:cNvGraphicFramePr>
          <p:nvPr/>
        </p:nvGraphicFramePr>
        <p:xfrm>
          <a:off x="6019800" y="3276600"/>
          <a:ext cx="1143000" cy="435428"/>
        </p:xfrm>
        <a:graphic>
          <a:graphicData uri="http://schemas.openxmlformats.org/presentationml/2006/ole">
            <p:oleObj spid="_x0000_s72709" name="Equation" r:id="rId6" imgW="533160" imgH="203040" progId="Equation.DSMT4">
              <p:embed/>
            </p:oleObj>
          </a:graphicData>
        </a:graphic>
      </p:graphicFrame>
      <p:graphicFrame>
        <p:nvGraphicFramePr>
          <p:cNvPr id="72711" name="Object 7"/>
          <p:cNvGraphicFramePr>
            <a:graphicFrameLocks noChangeAspect="1"/>
          </p:cNvGraphicFramePr>
          <p:nvPr/>
        </p:nvGraphicFramePr>
        <p:xfrm>
          <a:off x="1143000" y="1828800"/>
          <a:ext cx="7689273" cy="1409700"/>
        </p:xfrm>
        <a:graphic>
          <a:graphicData uri="http://schemas.openxmlformats.org/presentationml/2006/ole">
            <p:oleObj spid="_x0000_s72711" name="Equation" r:id="rId7" imgW="4572000" imgH="838080" progId="Equation.DSMT4">
              <p:embed/>
            </p:oleObj>
          </a:graphicData>
        </a:graphic>
      </p:graphicFrame>
      <p:cxnSp>
        <p:nvCxnSpPr>
          <p:cNvPr id="12" name="מחבר חץ ישר 11"/>
          <p:cNvCxnSpPr/>
          <p:nvPr/>
        </p:nvCxnSpPr>
        <p:spPr>
          <a:xfrm>
            <a:off x="5486400" y="3505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Thanks for listening</a:t>
            </a:r>
            <a:endParaRPr lang="he-IL" dirty="0"/>
          </a:p>
        </p:txBody>
      </p:sp>
      <p:pic>
        <p:nvPicPr>
          <p:cNvPr id="5" name="מציין מיקום תוכן 4" descr="the end.JPG"/>
          <p:cNvPicPr>
            <a:picLocks noGrp="1" noChangeAspect="1"/>
          </p:cNvPicPr>
          <p:nvPr>
            <p:ph idx="1"/>
          </p:nvPr>
        </p:nvPicPr>
        <p:blipFill>
          <a:blip r:embed="rId2" cstate="print"/>
          <a:stretch>
            <a:fillRect/>
          </a:stretch>
        </p:blipFill>
        <p:spPr>
          <a:xfrm>
            <a:off x="3048000" y="2133600"/>
            <a:ext cx="3810000" cy="3810000"/>
          </a:xfrm>
        </p:spPr>
      </p:pic>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36</a:t>
            </a:fld>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en-US" sz="3600" dirty="0" smtClean="0"/>
              <a:t>Review </a:t>
            </a:r>
            <a:endParaRPr lang="he-IL" sz="36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4</a:t>
            </a:fld>
            <a:endParaRPr lang="he-IL"/>
          </a:p>
        </p:txBody>
      </p:sp>
      <p:sp>
        <p:nvSpPr>
          <p:cNvPr id="9" name="מציין מיקום תוכן 2"/>
          <p:cNvSpPr>
            <a:spLocks noGrp="1" noRot="1" noChangeAspect="1" noMove="1" noResize="1" noEditPoints="1" noAdjustHandles="1" noChangeArrowheads="1" noChangeShapeType="1" noTextEdit="1"/>
          </p:cNvSpPr>
          <p:nvPr>
            <p:ph idx="1"/>
          </p:nvPr>
        </p:nvSpPr>
        <p:spPr>
          <a:blipFill rotWithShape="0">
            <a:blip r:embed="rId2" cstate="print"/>
            <a:stretch>
              <a:fillRect l="-1113" t="-3437" r="-742"/>
            </a:stretch>
          </a:blipFill>
        </p:spPr>
        <p:txBody>
          <a:bodyPr/>
          <a:lstStyle/>
          <a:p>
            <a:pPr>
              <a:buNone/>
            </a:pPr>
            <a:endParaRPr lang="he-IL" dirty="0">
              <a:no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sz="3600" dirty="0" smtClean="0"/>
              <a:t>Review</a:t>
            </a:r>
            <a:endParaRPr lang="he-IL" sz="3600" dirty="0"/>
          </a:p>
        </p:txBody>
      </p:sp>
      <p:sp>
        <p:nvSpPr>
          <p:cNvPr id="3" name="מציין מיקום תוכן 2"/>
          <p:cNvSpPr>
            <a:spLocks noGrp="1"/>
          </p:cNvSpPr>
          <p:nvPr>
            <p:ph idx="1"/>
          </p:nvPr>
        </p:nvSpPr>
        <p:spPr>
          <a:xfrm>
            <a:off x="1066800" y="1447800"/>
            <a:ext cx="7866888" cy="4800600"/>
          </a:xfrm>
        </p:spPr>
        <p:txBody>
          <a:bodyPr>
            <a:normAutofit/>
          </a:bodyPr>
          <a:lstStyle/>
          <a:p>
            <a:pPr algn="l" rtl="0"/>
            <a:r>
              <a:rPr lang="en-US" sz="2200" dirty="0" smtClean="0"/>
              <a:t>Characterization of BNE:</a:t>
            </a:r>
          </a:p>
          <a:p>
            <a:pPr algn="l" rtl="0">
              <a:buNone/>
            </a:pPr>
            <a:r>
              <a:rPr lang="en-US" sz="2200" dirty="0" smtClean="0"/>
              <a:t>	Let A be an auction for selling a single item, where bidder </a:t>
            </a:r>
            <a:r>
              <a:rPr lang="en-US" sz="2200" dirty="0" err="1" smtClean="0"/>
              <a:t>i’s</a:t>
            </a:r>
            <a:r>
              <a:rPr lang="en-US" sz="2200" dirty="0" smtClean="0"/>
              <a:t> value        is drawn independently from      .</a:t>
            </a:r>
          </a:p>
          <a:p>
            <a:pPr algn="l" rtl="0">
              <a:buNone/>
            </a:pPr>
            <a:r>
              <a:rPr lang="en-US" sz="2200" dirty="0" smtClean="0"/>
              <a:t>	If                   is a BNE, then for each agent </a:t>
            </a:r>
            <a:r>
              <a:rPr lang="en-US" sz="2200" dirty="0" err="1" smtClean="0"/>
              <a:t>i</a:t>
            </a:r>
            <a:r>
              <a:rPr lang="en-US" sz="2200" dirty="0" smtClean="0"/>
              <a:t>:</a:t>
            </a:r>
          </a:p>
          <a:p>
            <a:pPr marL="539496" indent="-457200" algn="l" rtl="0">
              <a:buFont typeface="+mj-lt"/>
              <a:buAutoNum type="arabicPeriod"/>
            </a:pPr>
            <a:r>
              <a:rPr lang="en-US" sz="2200" dirty="0" smtClean="0"/>
              <a:t>The probability of allocation           is monotone increasing in     </a:t>
            </a:r>
          </a:p>
          <a:p>
            <a:pPr marL="539496" indent="-457200" algn="l" rtl="0">
              <a:buFont typeface="+mj-lt"/>
              <a:buAutoNum type="arabicPeriod"/>
            </a:pPr>
            <a:r>
              <a:rPr lang="en-US" sz="2200" dirty="0" smtClean="0"/>
              <a:t>The utility              is a convex function of       with </a:t>
            </a:r>
          </a:p>
          <a:p>
            <a:pPr marL="539496" indent="-457200" algn="l" rtl="0">
              <a:buFont typeface="+mj-lt"/>
              <a:buAutoNum type="arabicPeriod"/>
            </a:pPr>
            <a:endParaRPr lang="en-US" sz="2200" dirty="0" smtClean="0"/>
          </a:p>
          <a:p>
            <a:pPr marL="539496" indent="-457200" algn="l" rtl="0">
              <a:buFont typeface="+mj-lt"/>
              <a:buAutoNum type="arabicPeriod"/>
            </a:pPr>
            <a:endParaRPr lang="en-US" sz="2200" dirty="0" smtClean="0"/>
          </a:p>
          <a:p>
            <a:pPr marL="539496" indent="-457200" algn="l" rtl="0">
              <a:buFont typeface="+mj-lt"/>
              <a:buAutoNum type="arabicPeriod"/>
            </a:pPr>
            <a:endParaRPr lang="en-US" sz="2200" dirty="0" smtClean="0"/>
          </a:p>
          <a:p>
            <a:pPr marL="539496" indent="-457200" algn="l" rtl="0">
              <a:buFont typeface="+mj-lt"/>
              <a:buAutoNum type="arabicPeriod"/>
            </a:pPr>
            <a:r>
              <a:rPr lang="en-US" sz="2200" dirty="0" smtClean="0"/>
              <a:t>The expected payment is determined by the allocation probabilities:   </a:t>
            </a:r>
          </a:p>
          <a:p>
            <a:pPr algn="l" rtl="0">
              <a:buNone/>
            </a:pPr>
            <a:r>
              <a:rPr lang="en-US" sz="2200" dirty="0" smtClean="0"/>
              <a:t>  </a:t>
            </a:r>
            <a:endParaRPr lang="he-IL" sz="2200" dirty="0" smtClean="0"/>
          </a:p>
          <a:p>
            <a:pPr algn="l" rtl="0">
              <a:buNone/>
            </a:pPr>
            <a:endParaRPr lang="en-US" sz="2200" dirty="0" smtClean="0"/>
          </a:p>
          <a:p>
            <a:pPr marL="539496" indent="-457200" algn="l" rtl="0">
              <a:buFont typeface="+mj-lt"/>
              <a:buAutoNum type="arabicPeriod"/>
            </a:pPr>
            <a:endParaRPr lang="en-US" sz="2200" dirty="0" smtClean="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5</a:t>
            </a:fld>
            <a:endParaRPr lang="he-IL"/>
          </a:p>
        </p:txBody>
      </p:sp>
      <p:graphicFrame>
        <p:nvGraphicFramePr>
          <p:cNvPr id="80898" name="Object 2"/>
          <p:cNvGraphicFramePr>
            <a:graphicFrameLocks noChangeAspect="1"/>
          </p:cNvGraphicFramePr>
          <p:nvPr/>
        </p:nvGraphicFramePr>
        <p:xfrm>
          <a:off x="2209800" y="2209800"/>
          <a:ext cx="381000" cy="571500"/>
        </p:xfrm>
        <a:graphic>
          <a:graphicData uri="http://schemas.openxmlformats.org/presentationml/2006/ole">
            <p:oleObj spid="_x0000_s80898" name="Equation" r:id="rId3" imgW="152280" imgH="228600" progId="Equation.DSMT4">
              <p:embed/>
            </p:oleObj>
          </a:graphicData>
        </a:graphic>
      </p:graphicFrame>
      <p:graphicFrame>
        <p:nvGraphicFramePr>
          <p:cNvPr id="80899" name="Object 3"/>
          <p:cNvGraphicFramePr>
            <a:graphicFrameLocks noChangeAspect="1"/>
          </p:cNvGraphicFramePr>
          <p:nvPr/>
        </p:nvGraphicFramePr>
        <p:xfrm>
          <a:off x="6019800" y="2133600"/>
          <a:ext cx="387350" cy="536331"/>
        </p:xfrm>
        <a:graphic>
          <a:graphicData uri="http://schemas.openxmlformats.org/presentationml/2006/ole">
            <p:oleObj spid="_x0000_s80899" name="Equation" r:id="rId4" imgW="164880" imgH="228600" progId="Equation.DSMT4">
              <p:embed/>
            </p:oleObj>
          </a:graphicData>
        </a:graphic>
      </p:graphicFrame>
      <p:graphicFrame>
        <p:nvGraphicFramePr>
          <p:cNvPr id="80900" name="Object 4"/>
          <p:cNvGraphicFramePr>
            <a:graphicFrameLocks noChangeAspect="1"/>
          </p:cNvGraphicFramePr>
          <p:nvPr/>
        </p:nvGraphicFramePr>
        <p:xfrm>
          <a:off x="1752600" y="2640162"/>
          <a:ext cx="1219200" cy="460076"/>
        </p:xfrm>
        <a:graphic>
          <a:graphicData uri="http://schemas.openxmlformats.org/presentationml/2006/ole">
            <p:oleObj spid="_x0000_s80900" name="Equation" r:id="rId5" imgW="672840" imgH="253800" progId="Equation.DSMT4">
              <p:embed/>
            </p:oleObj>
          </a:graphicData>
        </a:graphic>
      </p:graphicFrame>
      <p:graphicFrame>
        <p:nvGraphicFramePr>
          <p:cNvPr id="80901" name="Object 5"/>
          <p:cNvGraphicFramePr>
            <a:graphicFrameLocks noChangeAspect="1"/>
          </p:cNvGraphicFramePr>
          <p:nvPr/>
        </p:nvGraphicFramePr>
        <p:xfrm>
          <a:off x="4876800" y="2971800"/>
          <a:ext cx="889000" cy="533400"/>
        </p:xfrm>
        <a:graphic>
          <a:graphicData uri="http://schemas.openxmlformats.org/presentationml/2006/ole">
            <p:oleObj spid="_x0000_s80901" name="Equation" r:id="rId6" imgW="380880" imgH="228600" progId="Equation.DSMT4">
              <p:embed/>
            </p:oleObj>
          </a:graphicData>
        </a:graphic>
      </p:graphicFrame>
      <p:graphicFrame>
        <p:nvGraphicFramePr>
          <p:cNvPr id="80903" name="Object 7"/>
          <p:cNvGraphicFramePr>
            <a:graphicFrameLocks noChangeAspect="1"/>
          </p:cNvGraphicFramePr>
          <p:nvPr/>
        </p:nvGraphicFramePr>
        <p:xfrm>
          <a:off x="8610600" y="2895599"/>
          <a:ext cx="381000" cy="623455"/>
        </p:xfrm>
        <a:graphic>
          <a:graphicData uri="http://schemas.openxmlformats.org/presentationml/2006/ole">
            <p:oleObj spid="_x0000_s80903" name="Equation" r:id="rId7" imgW="139680" imgH="228600" progId="Equation.DSMT4">
              <p:embed/>
            </p:oleObj>
          </a:graphicData>
        </a:graphic>
      </p:graphicFrame>
      <p:graphicFrame>
        <p:nvGraphicFramePr>
          <p:cNvPr id="80904" name="Object 8"/>
          <p:cNvGraphicFramePr>
            <a:graphicFrameLocks noChangeAspect="1"/>
          </p:cNvGraphicFramePr>
          <p:nvPr/>
        </p:nvGraphicFramePr>
        <p:xfrm>
          <a:off x="2971800" y="3429000"/>
          <a:ext cx="914400" cy="548640"/>
        </p:xfrm>
        <a:graphic>
          <a:graphicData uri="http://schemas.openxmlformats.org/presentationml/2006/ole">
            <p:oleObj spid="_x0000_s80904" name="Equation" r:id="rId8" imgW="380880" imgH="228600" progId="Equation.DSMT4">
              <p:embed/>
            </p:oleObj>
          </a:graphicData>
        </a:graphic>
      </p:graphicFrame>
      <p:graphicFrame>
        <p:nvGraphicFramePr>
          <p:cNvPr id="80905" name="Object 9"/>
          <p:cNvGraphicFramePr>
            <a:graphicFrameLocks noChangeAspect="1"/>
          </p:cNvGraphicFramePr>
          <p:nvPr/>
        </p:nvGraphicFramePr>
        <p:xfrm>
          <a:off x="6553200" y="3352800"/>
          <a:ext cx="374650" cy="613064"/>
        </p:xfrm>
        <a:graphic>
          <a:graphicData uri="http://schemas.openxmlformats.org/presentationml/2006/ole">
            <p:oleObj spid="_x0000_s80905" name="Equation" r:id="rId9" imgW="139680" imgH="228600" progId="Equation.DSMT4">
              <p:embed/>
            </p:oleObj>
          </a:graphicData>
        </a:graphic>
      </p:graphicFrame>
      <p:graphicFrame>
        <p:nvGraphicFramePr>
          <p:cNvPr id="80906" name="Object 10"/>
          <p:cNvGraphicFramePr>
            <a:graphicFrameLocks noChangeAspect="1"/>
          </p:cNvGraphicFramePr>
          <p:nvPr/>
        </p:nvGraphicFramePr>
        <p:xfrm>
          <a:off x="3886200" y="3962400"/>
          <a:ext cx="2217821" cy="936413"/>
        </p:xfrm>
        <a:graphic>
          <a:graphicData uri="http://schemas.openxmlformats.org/presentationml/2006/ole">
            <p:oleObj spid="_x0000_s80906" name="Equation" r:id="rId10" imgW="1054080" imgH="482400" progId="Equation.DSMT4">
              <p:embed/>
            </p:oleObj>
          </a:graphicData>
        </a:graphic>
      </p:graphicFrame>
      <p:graphicFrame>
        <p:nvGraphicFramePr>
          <p:cNvPr id="80907" name="Object 11"/>
          <p:cNvGraphicFramePr>
            <a:graphicFrameLocks noChangeAspect="1"/>
          </p:cNvGraphicFramePr>
          <p:nvPr/>
        </p:nvGraphicFramePr>
        <p:xfrm>
          <a:off x="3657600" y="5562600"/>
          <a:ext cx="4937292" cy="1003300"/>
        </p:xfrm>
        <a:graphic>
          <a:graphicData uri="http://schemas.openxmlformats.org/presentationml/2006/ole">
            <p:oleObj spid="_x0000_s80907" name="Equation" r:id="rId11" imgW="2374560" imgH="4824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Today issues:</a:t>
            </a:r>
            <a:endParaRPr lang="he-IL" dirty="0"/>
          </a:p>
        </p:txBody>
      </p:sp>
      <p:sp>
        <p:nvSpPr>
          <p:cNvPr id="3" name="מציין מיקום תוכן 2"/>
          <p:cNvSpPr>
            <a:spLocks noGrp="1"/>
          </p:cNvSpPr>
          <p:nvPr>
            <p:ph idx="1"/>
          </p:nvPr>
        </p:nvSpPr>
        <p:spPr/>
        <p:txBody>
          <a:bodyPr/>
          <a:lstStyle/>
          <a:p>
            <a:pPr algn="l" rtl="0"/>
            <a:r>
              <a:rPr lang="en-US" dirty="0" smtClean="0"/>
              <a:t>We will show a generalization version of Myerson’s optimal mechanism,  that doesn’t require that virtual valuations be increasing. </a:t>
            </a:r>
          </a:p>
          <a:p>
            <a:pPr algn="l" rtl="0"/>
            <a:r>
              <a:rPr lang="en-US" dirty="0" smtClean="0"/>
              <a:t>We will see one examples</a:t>
            </a:r>
          </a:p>
          <a:p>
            <a:pPr algn="l" rtl="0"/>
            <a:endParaRPr lang="he-IL"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6</a:t>
            </a:fld>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638"/>
            <a:ext cx="7498080" cy="944562"/>
          </a:xfrm>
        </p:spPr>
        <p:txBody>
          <a:bodyPr>
            <a:normAutofit/>
          </a:bodyPr>
          <a:lstStyle/>
          <a:p>
            <a:pPr rtl="0"/>
            <a:r>
              <a:rPr lang="en-US" sz="3600" dirty="0" smtClean="0"/>
              <a:t>Optimal Mechanism</a:t>
            </a:r>
            <a:endParaRPr lang="he-IL" sz="3600" dirty="0"/>
          </a:p>
        </p:txBody>
      </p:sp>
      <p:sp>
        <p:nvSpPr>
          <p:cNvPr id="3" name="מציין מיקום תוכן 2"/>
          <p:cNvSpPr>
            <a:spLocks noGrp="1"/>
          </p:cNvSpPr>
          <p:nvPr>
            <p:ph idx="1"/>
          </p:nvPr>
        </p:nvSpPr>
        <p:spPr>
          <a:xfrm>
            <a:off x="1435608" y="1295400"/>
            <a:ext cx="7498080" cy="4953000"/>
          </a:xfrm>
        </p:spPr>
        <p:txBody>
          <a:bodyPr>
            <a:normAutofit fontScale="77500" lnSpcReduction="20000"/>
          </a:bodyPr>
          <a:lstStyle/>
          <a:p>
            <a:pPr algn="l" rtl="0">
              <a:buNone/>
            </a:pPr>
            <a:r>
              <a:rPr lang="en-US" sz="2600" dirty="0" smtClean="0"/>
              <a:t>Our goal now is to derived the general version of Myerson’s optimal mechanism, that doesn’t require that virtual valuations be increasing.</a:t>
            </a:r>
          </a:p>
          <a:p>
            <a:pPr algn="l" rtl="0"/>
            <a:endParaRPr lang="en-US" sz="2600" dirty="0" smtClean="0"/>
          </a:p>
          <a:p>
            <a:pPr algn="l" rtl="0"/>
            <a:r>
              <a:rPr lang="en-US" sz="2600" dirty="0" smtClean="0"/>
              <a:t>We will  a change in variables to </a:t>
            </a:r>
            <a:r>
              <a:rPr lang="en-US" sz="2600" dirty="0" err="1" smtClean="0"/>
              <a:t>quantile</a:t>
            </a:r>
            <a:r>
              <a:rPr lang="en-US" sz="2600" dirty="0" smtClean="0"/>
              <a:t> space, and define:</a:t>
            </a:r>
          </a:p>
          <a:p>
            <a:pPr algn="l" rtl="0"/>
            <a:endParaRPr lang="en-US" dirty="0" smtClean="0"/>
          </a:p>
          <a:p>
            <a:pPr lvl="2" algn="l" rtl="0"/>
            <a:endParaRPr lang="en-US" dirty="0" smtClean="0"/>
          </a:p>
          <a:p>
            <a:pPr algn="l" rtl="0"/>
            <a:r>
              <a:rPr lang="en-US" sz="2600" dirty="0" smtClean="0"/>
              <a:t>The payment function: 		</a:t>
            </a:r>
          </a:p>
          <a:p>
            <a:pPr algn="l" rtl="0">
              <a:buNone/>
            </a:pPr>
            <a:endParaRPr lang="en-US" dirty="0" smtClean="0"/>
          </a:p>
          <a:p>
            <a:pPr algn="l" rtl="0"/>
            <a:r>
              <a:rPr lang="en-US" sz="2600" dirty="0" smtClean="0"/>
              <a:t>The allocation function:</a:t>
            </a:r>
          </a:p>
          <a:p>
            <a:pPr algn="l" rtl="0"/>
            <a:endParaRPr lang="en-US" sz="2600" dirty="0" smtClean="0"/>
          </a:p>
          <a:p>
            <a:pPr algn="l" rtl="0"/>
            <a:r>
              <a:rPr lang="en-US" sz="2600" dirty="0" smtClean="0"/>
              <a:t>Notice that:</a:t>
            </a:r>
          </a:p>
          <a:p>
            <a:pPr algn="l" rtl="0">
              <a:buNone/>
            </a:pPr>
            <a:r>
              <a:rPr lang="en-US" sz="2600" dirty="0" smtClean="0"/>
              <a:t> </a:t>
            </a:r>
          </a:p>
          <a:p>
            <a:pPr algn="l" rtl="0">
              <a:buNone/>
            </a:pPr>
            <a:r>
              <a:rPr lang="en-US" dirty="0" smtClean="0"/>
              <a:t/>
            </a:r>
            <a:br>
              <a:rPr lang="en-US" dirty="0" smtClean="0"/>
            </a:br>
            <a:endParaRPr lang="en-US" dirty="0" smtClean="0"/>
          </a:p>
          <a:p>
            <a:pPr algn="l" rtl="0">
              <a:buNone/>
            </a:pPr>
            <a:endParaRPr lang="he-IL" dirty="0" smtClean="0"/>
          </a:p>
          <a:p>
            <a:pPr algn="l" rtl="0"/>
            <a:endParaRPr lang="he-IL" dirty="0"/>
          </a:p>
        </p:txBody>
      </p:sp>
      <p:sp>
        <p:nvSpPr>
          <p:cNvPr id="13" name="מציין מיקום של מספר שקופית 12"/>
          <p:cNvSpPr>
            <a:spLocks noGrp="1"/>
          </p:cNvSpPr>
          <p:nvPr>
            <p:ph type="sldNum" sz="quarter" idx="12"/>
          </p:nvPr>
        </p:nvSpPr>
        <p:spPr/>
        <p:txBody>
          <a:bodyPr/>
          <a:lstStyle/>
          <a:p>
            <a:fld id="{DC0F882F-DA23-4F82-8246-CFD3D3A86C81}" type="slidenum">
              <a:rPr lang="he-IL" smtClean="0"/>
              <a:pPr/>
              <a:t>7</a:t>
            </a:fld>
            <a:endParaRPr lang="he-IL"/>
          </a:p>
        </p:txBody>
      </p:sp>
      <p:graphicFrame>
        <p:nvGraphicFramePr>
          <p:cNvPr id="3083" name="Object 11"/>
          <p:cNvGraphicFramePr>
            <a:graphicFrameLocks noChangeAspect="1"/>
          </p:cNvGraphicFramePr>
          <p:nvPr/>
        </p:nvGraphicFramePr>
        <p:xfrm>
          <a:off x="3581400" y="4701988"/>
          <a:ext cx="2667000" cy="470647"/>
        </p:xfrm>
        <a:graphic>
          <a:graphicData uri="http://schemas.openxmlformats.org/presentationml/2006/ole">
            <p:oleObj spid="_x0000_s3083" name="Equation" r:id="rId4" imgW="1282680" imgH="203040" progId="Equation.DSMT4">
              <p:embed/>
            </p:oleObj>
          </a:graphicData>
        </a:graphic>
      </p:graphicFrame>
      <p:graphicFrame>
        <p:nvGraphicFramePr>
          <p:cNvPr id="3084" name="Object 12"/>
          <p:cNvGraphicFramePr>
            <a:graphicFrameLocks noChangeAspect="1"/>
          </p:cNvGraphicFramePr>
          <p:nvPr/>
        </p:nvGraphicFramePr>
        <p:xfrm>
          <a:off x="3124200" y="2744821"/>
          <a:ext cx="1371600" cy="466928"/>
        </p:xfrm>
        <a:graphic>
          <a:graphicData uri="http://schemas.openxmlformats.org/presentationml/2006/ole">
            <p:oleObj spid="_x0000_s3084" name="Equation" r:id="rId5" imgW="596880" imgH="203040" progId="Equation.3">
              <p:embed/>
            </p:oleObj>
          </a:graphicData>
        </a:graphic>
      </p:graphicFrame>
      <p:graphicFrame>
        <p:nvGraphicFramePr>
          <p:cNvPr id="3085" name="Object 13"/>
          <p:cNvGraphicFramePr>
            <a:graphicFrameLocks noChangeAspect="1"/>
          </p:cNvGraphicFramePr>
          <p:nvPr/>
        </p:nvGraphicFramePr>
        <p:xfrm>
          <a:off x="5486400" y="2702922"/>
          <a:ext cx="1905000" cy="489857"/>
        </p:xfrm>
        <a:graphic>
          <a:graphicData uri="http://schemas.openxmlformats.org/presentationml/2006/ole">
            <p:oleObj spid="_x0000_s3085" name="Equation" r:id="rId6" imgW="888840" imgH="228600" progId="Equation.3">
              <p:embed/>
            </p:oleObj>
          </a:graphicData>
        </a:graphic>
      </p:graphicFrame>
      <p:graphicFrame>
        <p:nvGraphicFramePr>
          <p:cNvPr id="3086" name="Object 14"/>
          <p:cNvGraphicFramePr>
            <a:graphicFrameLocks noChangeAspect="1"/>
          </p:cNvGraphicFramePr>
          <p:nvPr/>
        </p:nvGraphicFramePr>
        <p:xfrm>
          <a:off x="4724400" y="3352800"/>
          <a:ext cx="2322513" cy="482600"/>
        </p:xfrm>
        <a:graphic>
          <a:graphicData uri="http://schemas.openxmlformats.org/presentationml/2006/ole">
            <p:oleObj spid="_x0000_s3086" name="Equation" r:id="rId7" imgW="977760" imgH="203040" progId="Equation.DSMT4">
              <p:embed/>
            </p:oleObj>
          </a:graphicData>
        </a:graphic>
      </p:graphicFrame>
      <p:graphicFrame>
        <p:nvGraphicFramePr>
          <p:cNvPr id="3087" name="Object 15"/>
          <p:cNvGraphicFramePr>
            <a:graphicFrameLocks noChangeAspect="1"/>
          </p:cNvGraphicFramePr>
          <p:nvPr/>
        </p:nvGraphicFramePr>
        <p:xfrm>
          <a:off x="4572000" y="4055076"/>
          <a:ext cx="2286000" cy="494270"/>
        </p:xfrm>
        <a:graphic>
          <a:graphicData uri="http://schemas.openxmlformats.org/presentationml/2006/ole">
            <p:oleObj spid="_x0000_s3087" name="Equation" r:id="rId8" imgW="939600" imgH="2030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638"/>
            <a:ext cx="7498080" cy="1020762"/>
          </a:xfrm>
        </p:spPr>
        <p:txBody>
          <a:bodyPr>
            <a:normAutofit/>
          </a:bodyPr>
          <a:lstStyle/>
          <a:p>
            <a:pPr rtl="0"/>
            <a:r>
              <a:rPr lang="en-US" sz="3600" dirty="0" smtClean="0"/>
              <a:t>Optimal Mechanism</a:t>
            </a:r>
            <a:endParaRPr lang="he-IL" sz="3600" dirty="0"/>
          </a:p>
        </p:txBody>
      </p:sp>
      <p:sp>
        <p:nvSpPr>
          <p:cNvPr id="3" name="מציין מיקום תוכן 2"/>
          <p:cNvSpPr>
            <a:spLocks noGrp="1"/>
          </p:cNvSpPr>
          <p:nvPr>
            <p:ph idx="1"/>
          </p:nvPr>
        </p:nvSpPr>
        <p:spPr>
          <a:xfrm>
            <a:off x="1435608" y="1219200"/>
            <a:ext cx="7498080" cy="5029200"/>
          </a:xfrm>
        </p:spPr>
        <p:txBody>
          <a:bodyPr>
            <a:noAutofit/>
          </a:bodyPr>
          <a:lstStyle/>
          <a:p>
            <a:pPr algn="l" rtl="0"/>
            <a:r>
              <a:rPr lang="en-US" dirty="0" smtClean="0"/>
              <a:t>Given any       and                    we have:</a:t>
            </a:r>
          </a:p>
          <a:p>
            <a:pPr algn="l" rtl="0">
              <a:buNone/>
            </a:pPr>
            <a:r>
              <a:rPr lang="en-US" dirty="0" smtClean="0"/>
              <a:t>   </a:t>
            </a:r>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p:txBody>
      </p:sp>
      <p:graphicFrame>
        <p:nvGraphicFramePr>
          <p:cNvPr id="4098" name="Object 2"/>
          <p:cNvGraphicFramePr>
            <a:graphicFrameLocks noChangeAspect="1"/>
          </p:cNvGraphicFramePr>
          <p:nvPr/>
        </p:nvGraphicFramePr>
        <p:xfrm>
          <a:off x="3657600" y="1295400"/>
          <a:ext cx="533400" cy="533400"/>
        </p:xfrm>
        <a:graphic>
          <a:graphicData uri="http://schemas.openxmlformats.org/presentationml/2006/ole">
            <p:oleObj spid="_x0000_s4098" name="Equation" r:id="rId3" imgW="152280" imgH="228600" progId="Equation.DSMT4">
              <p:embed/>
            </p:oleObj>
          </a:graphicData>
        </a:graphic>
      </p:graphicFrame>
      <p:graphicFrame>
        <p:nvGraphicFramePr>
          <p:cNvPr id="4100" name="Object 4"/>
          <p:cNvGraphicFramePr>
            <a:graphicFrameLocks noChangeAspect="1"/>
          </p:cNvGraphicFramePr>
          <p:nvPr/>
        </p:nvGraphicFramePr>
        <p:xfrm>
          <a:off x="5181600" y="1295400"/>
          <a:ext cx="1676400" cy="533400"/>
        </p:xfrm>
        <a:graphic>
          <a:graphicData uri="http://schemas.openxmlformats.org/presentationml/2006/ole">
            <p:oleObj spid="_x0000_s4100" name="Equation" r:id="rId4" imgW="685800" imgH="228600" progId="Equation.DSMT4">
              <p:embed/>
            </p:oleObj>
          </a:graphicData>
        </a:graphic>
      </p:graphicFrame>
      <p:sp>
        <p:nvSpPr>
          <p:cNvPr id="8" name="מציין מיקום של מספר שקופית 7"/>
          <p:cNvSpPr>
            <a:spLocks noGrp="1"/>
          </p:cNvSpPr>
          <p:nvPr>
            <p:ph type="sldNum" sz="quarter" idx="12"/>
          </p:nvPr>
        </p:nvSpPr>
        <p:spPr/>
        <p:txBody>
          <a:bodyPr/>
          <a:lstStyle/>
          <a:p>
            <a:fld id="{DC0F882F-DA23-4F82-8246-CFD3D3A86C81}" type="slidenum">
              <a:rPr lang="he-IL" smtClean="0"/>
              <a:pPr/>
              <a:t>8</a:t>
            </a:fld>
            <a:endParaRPr lang="he-IL"/>
          </a:p>
        </p:txBody>
      </p:sp>
      <p:graphicFrame>
        <p:nvGraphicFramePr>
          <p:cNvPr id="4107" name="Object 11"/>
          <p:cNvGraphicFramePr>
            <a:graphicFrameLocks noChangeAspect="1"/>
          </p:cNvGraphicFramePr>
          <p:nvPr/>
        </p:nvGraphicFramePr>
        <p:xfrm>
          <a:off x="5181600" y="4235450"/>
          <a:ext cx="1447800" cy="422275"/>
        </p:xfrm>
        <a:graphic>
          <a:graphicData uri="http://schemas.openxmlformats.org/presentationml/2006/ole">
            <p:oleObj spid="_x0000_s4107" name="Equation" r:id="rId5" imgW="787320" imgH="203040" progId="Equation.DSMT4">
              <p:embed/>
            </p:oleObj>
          </a:graphicData>
        </a:graphic>
      </p:graphicFrame>
      <p:graphicFrame>
        <p:nvGraphicFramePr>
          <p:cNvPr id="4108" name="Object 12"/>
          <p:cNvGraphicFramePr>
            <a:graphicFrameLocks noChangeAspect="1"/>
          </p:cNvGraphicFramePr>
          <p:nvPr/>
        </p:nvGraphicFramePr>
        <p:xfrm>
          <a:off x="3581400" y="4267200"/>
          <a:ext cx="990600" cy="392113"/>
        </p:xfrm>
        <a:graphic>
          <a:graphicData uri="http://schemas.openxmlformats.org/presentationml/2006/ole">
            <p:oleObj spid="_x0000_s4108" name="Equation" r:id="rId6" imgW="571320" imgH="203040" progId="Equation.DSMT4">
              <p:embed/>
            </p:oleObj>
          </a:graphicData>
        </a:graphic>
      </p:graphicFrame>
      <p:graphicFrame>
        <p:nvGraphicFramePr>
          <p:cNvPr id="4116" name="Object 20"/>
          <p:cNvGraphicFramePr>
            <a:graphicFrameLocks noChangeAspect="1"/>
          </p:cNvGraphicFramePr>
          <p:nvPr/>
        </p:nvGraphicFramePr>
        <p:xfrm>
          <a:off x="2971800" y="1905000"/>
          <a:ext cx="4038600" cy="1012651"/>
        </p:xfrm>
        <a:graphic>
          <a:graphicData uri="http://schemas.openxmlformats.org/presentationml/2006/ole">
            <p:oleObj spid="_x0000_s4116" name="Equation" r:id="rId7" imgW="1638000" imgH="482400" progId="Equation.DSMT4">
              <p:embed/>
            </p:oleObj>
          </a:graphicData>
        </a:graphic>
      </p:graphicFrame>
      <p:graphicFrame>
        <p:nvGraphicFramePr>
          <p:cNvPr id="4117" name="Object 21"/>
          <p:cNvGraphicFramePr>
            <a:graphicFrameLocks noChangeAspect="1"/>
          </p:cNvGraphicFramePr>
          <p:nvPr/>
        </p:nvGraphicFramePr>
        <p:xfrm>
          <a:off x="2286000" y="2895600"/>
          <a:ext cx="5486400" cy="1112335"/>
        </p:xfrm>
        <a:graphic>
          <a:graphicData uri="http://schemas.openxmlformats.org/presentationml/2006/ole">
            <p:oleObj spid="_x0000_s4117" name="Equation" r:id="rId8" imgW="2234880" imgH="482400" progId="Equation.DSMT4">
              <p:embed/>
            </p:oleObj>
          </a:graphicData>
        </a:graphic>
      </p:graphicFrame>
      <p:cxnSp>
        <p:nvCxnSpPr>
          <p:cNvPr id="13" name="מחבר חץ ישר 12"/>
          <p:cNvCxnSpPr/>
          <p:nvPr/>
        </p:nvCxnSpPr>
        <p:spPr>
          <a:xfrm flipH="1">
            <a:off x="5181600" y="35814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118" name="Object 22"/>
          <p:cNvGraphicFramePr>
            <a:graphicFrameLocks noChangeAspect="1"/>
          </p:cNvGraphicFramePr>
          <p:nvPr/>
        </p:nvGraphicFramePr>
        <p:xfrm>
          <a:off x="381000" y="4343400"/>
          <a:ext cx="2209800" cy="350067"/>
        </p:xfrm>
        <a:graphic>
          <a:graphicData uri="http://schemas.openxmlformats.org/presentationml/2006/ole">
            <p:oleObj spid="_x0000_s4118" name="Equation" r:id="rId9" imgW="1282680" imgH="203040" progId="Equation.DSMT4">
              <p:embed/>
            </p:oleObj>
          </a:graphicData>
        </a:graphic>
      </p:graphicFrame>
      <p:cxnSp>
        <p:nvCxnSpPr>
          <p:cNvPr id="17" name="מחבר חץ ישר 16"/>
          <p:cNvCxnSpPr/>
          <p:nvPr/>
        </p:nvCxnSpPr>
        <p:spPr>
          <a:xfrm>
            <a:off x="4648200" y="4419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1905000" y="365760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638"/>
            <a:ext cx="7498080" cy="1020762"/>
          </a:xfrm>
        </p:spPr>
        <p:txBody>
          <a:bodyPr>
            <a:normAutofit/>
          </a:bodyPr>
          <a:lstStyle/>
          <a:p>
            <a:pPr rtl="0"/>
            <a:r>
              <a:rPr lang="en-US" sz="3600" dirty="0" smtClean="0"/>
              <a:t>Optimal Mechanism</a:t>
            </a:r>
            <a:endParaRPr lang="he-IL" sz="3600" dirty="0"/>
          </a:p>
        </p:txBody>
      </p:sp>
      <p:sp>
        <p:nvSpPr>
          <p:cNvPr id="3" name="מציין מיקום תוכן 2"/>
          <p:cNvSpPr>
            <a:spLocks noGrp="1"/>
          </p:cNvSpPr>
          <p:nvPr>
            <p:ph idx="1"/>
          </p:nvPr>
        </p:nvSpPr>
        <p:spPr/>
        <p:txBody>
          <a:bodyPr>
            <a:normAutofit/>
          </a:bodyPr>
          <a:lstStyle/>
          <a:p>
            <a:pPr algn="l" rtl="0"/>
            <a:r>
              <a:rPr lang="en-US" sz="2400" dirty="0" smtClean="0">
                <a:cs typeface="Times New Roman" pitchFamily="18" charset="0"/>
              </a:rPr>
              <a:t>From this formula, we derive the expected revenue from this bidder.</a:t>
            </a:r>
          </a:p>
          <a:p>
            <a:pPr algn="l" rtl="0"/>
            <a:r>
              <a:rPr lang="en-US" sz="2400" dirty="0" smtClean="0">
                <a:cs typeface="Times New Roman" pitchFamily="18" charset="0"/>
              </a:rPr>
              <a:t>Let Q be the random variable representing this bidder’s draw from the distribution in </a:t>
            </a:r>
            <a:r>
              <a:rPr lang="en-US" sz="2400" dirty="0" err="1" smtClean="0">
                <a:cs typeface="Times New Roman" pitchFamily="18" charset="0"/>
              </a:rPr>
              <a:t>quantile</a:t>
            </a:r>
            <a:r>
              <a:rPr lang="en-US" sz="2400" dirty="0" smtClean="0">
                <a:cs typeface="Times New Roman" pitchFamily="18" charset="0"/>
              </a:rPr>
              <a:t> space, i.e., Q=F(V) [Notice that                ].   Then,</a:t>
            </a:r>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buNone/>
            </a:pPr>
            <a:r>
              <a:rPr lang="en-US" sz="2400" dirty="0" smtClean="0"/>
              <a:t>Reversing the order of integration, we get</a:t>
            </a:r>
            <a:endParaRPr lang="he-IL" sz="2400" dirty="0"/>
          </a:p>
        </p:txBody>
      </p:sp>
      <p:sp>
        <p:nvSpPr>
          <p:cNvPr id="4" name="מציין מיקום של מספר שקופית 3"/>
          <p:cNvSpPr>
            <a:spLocks noGrp="1"/>
          </p:cNvSpPr>
          <p:nvPr>
            <p:ph type="sldNum" sz="quarter" idx="12"/>
          </p:nvPr>
        </p:nvSpPr>
        <p:spPr/>
        <p:txBody>
          <a:bodyPr/>
          <a:lstStyle/>
          <a:p>
            <a:fld id="{DC0F882F-DA23-4F82-8246-CFD3D3A86C81}" type="slidenum">
              <a:rPr lang="he-IL" smtClean="0"/>
              <a:pPr/>
              <a:t>9</a:t>
            </a:fld>
            <a:endParaRPr lang="he-IL"/>
          </a:p>
        </p:txBody>
      </p:sp>
      <p:graphicFrame>
        <p:nvGraphicFramePr>
          <p:cNvPr id="5122" name="Object 2"/>
          <p:cNvGraphicFramePr>
            <a:graphicFrameLocks noChangeAspect="1"/>
          </p:cNvGraphicFramePr>
          <p:nvPr/>
        </p:nvGraphicFramePr>
        <p:xfrm>
          <a:off x="2743200" y="3733800"/>
          <a:ext cx="4800600" cy="1125141"/>
        </p:xfrm>
        <a:graphic>
          <a:graphicData uri="http://schemas.openxmlformats.org/presentationml/2006/ole">
            <p:oleObj spid="_x0000_s5122" name="Equation" r:id="rId3" imgW="1815840" imgH="482400" progId="Equation.DSMT4">
              <p:embed/>
            </p:oleObj>
          </a:graphicData>
        </a:graphic>
      </p:graphicFrame>
      <p:graphicFrame>
        <p:nvGraphicFramePr>
          <p:cNvPr id="5124" name="Object 4"/>
          <p:cNvGraphicFramePr>
            <a:graphicFrameLocks noChangeAspect="1"/>
          </p:cNvGraphicFramePr>
          <p:nvPr/>
        </p:nvGraphicFramePr>
        <p:xfrm>
          <a:off x="4648200" y="3048000"/>
          <a:ext cx="1168400" cy="406400"/>
        </p:xfrm>
        <a:graphic>
          <a:graphicData uri="http://schemas.openxmlformats.org/presentationml/2006/ole">
            <p:oleObj spid="_x0000_s5124" name="Equation" r:id="rId4" imgW="583920" imgH="203040" progId="Equation.DSMT4">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מפנה השמש">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13900</TotalTime>
  <Words>1400</Words>
  <Application>Microsoft Office PowerPoint</Application>
  <PresentationFormat>‫הצגה על המסך (4:3)</PresentationFormat>
  <Paragraphs>293</Paragraphs>
  <Slides>36</Slides>
  <Notes>3</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36</vt:i4>
      </vt:variant>
    </vt:vector>
  </HeadingPairs>
  <TitlesOfParts>
    <vt:vector size="38" baseType="lpstr">
      <vt:lpstr>מפנה השמש</vt:lpstr>
      <vt:lpstr>Equation</vt:lpstr>
      <vt:lpstr>   </vt:lpstr>
      <vt:lpstr>Review</vt:lpstr>
      <vt:lpstr>Review</vt:lpstr>
      <vt:lpstr>Review </vt:lpstr>
      <vt:lpstr>Review</vt:lpstr>
      <vt:lpstr>Today issues:</vt:lpstr>
      <vt:lpstr>Optimal Mechanism</vt:lpstr>
      <vt:lpstr>Optimal Mechanism</vt:lpstr>
      <vt:lpstr>Optimal Mechanism</vt:lpstr>
      <vt:lpstr>Optimal Mechanism</vt:lpstr>
      <vt:lpstr>Optimal Mechanism</vt:lpstr>
      <vt:lpstr>Optimal Mechanism</vt:lpstr>
      <vt:lpstr>Optimal Mechanism</vt:lpstr>
      <vt:lpstr>Optimal Mechanism</vt:lpstr>
      <vt:lpstr>Optimal Mechanism</vt:lpstr>
      <vt:lpstr>Myerson auction with ironing</vt:lpstr>
      <vt:lpstr>Optimal Mechanism</vt:lpstr>
      <vt:lpstr>Proof cont.</vt:lpstr>
      <vt:lpstr>Proof cont.</vt:lpstr>
      <vt:lpstr>Proof cont.</vt:lpstr>
      <vt:lpstr>The advantage of just one more bidder…</vt:lpstr>
      <vt:lpstr>Theorem</vt:lpstr>
      <vt:lpstr>Proof</vt:lpstr>
      <vt:lpstr>First example:</vt:lpstr>
      <vt:lpstr>War of attrition (Reminder)</vt:lpstr>
      <vt:lpstr>War of attrition (Reminder) </vt:lpstr>
      <vt:lpstr>Dynamic war of attrition</vt:lpstr>
      <vt:lpstr>Dynamic war of attrition</vt:lpstr>
      <vt:lpstr>Dynamic war of attrition</vt:lpstr>
      <vt:lpstr>Dynamic war of attrition</vt:lpstr>
      <vt:lpstr>Dynamic war of attrition</vt:lpstr>
      <vt:lpstr>Dynamic war of attrition</vt:lpstr>
      <vt:lpstr>Dynamic war of attrition</vt:lpstr>
      <vt:lpstr>Dynamic war of attrition</vt:lpstr>
      <vt:lpstr>Dynamic war of attrition</vt:lpstr>
      <vt:lpstr>Thanks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Alon</dc:creator>
  <cp:lastModifiedBy>Alon</cp:lastModifiedBy>
  <cp:revision>533</cp:revision>
  <dcterms:created xsi:type="dcterms:W3CDTF">2014-05-01T17:23:45Z</dcterms:created>
  <dcterms:modified xsi:type="dcterms:W3CDTF">2014-05-28T17:05:24Z</dcterms:modified>
</cp:coreProperties>
</file>