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257" r:id="rId2"/>
    <p:sldId id="262" r:id="rId3"/>
    <p:sldId id="258" r:id="rId4"/>
    <p:sldId id="259" r:id="rId5"/>
    <p:sldId id="276" r:id="rId6"/>
    <p:sldId id="261" r:id="rId7"/>
    <p:sldId id="284" r:id="rId8"/>
    <p:sldId id="260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  <p:sldId id="272" r:id="rId18"/>
    <p:sldId id="269" r:id="rId19"/>
    <p:sldId id="313" r:id="rId20"/>
    <p:sldId id="314" r:id="rId21"/>
    <p:sldId id="315" r:id="rId22"/>
    <p:sldId id="273" r:id="rId23"/>
    <p:sldId id="283" r:id="rId24"/>
    <p:sldId id="316" r:id="rId25"/>
    <p:sldId id="274" r:id="rId26"/>
    <p:sldId id="319" r:id="rId27"/>
    <p:sldId id="277" r:id="rId28"/>
    <p:sldId id="279" r:id="rId29"/>
    <p:sldId id="320" r:id="rId30"/>
    <p:sldId id="280" r:id="rId31"/>
    <p:sldId id="321" r:id="rId32"/>
    <p:sldId id="322" r:id="rId33"/>
    <p:sldId id="282" r:id="rId34"/>
    <p:sldId id="285" r:id="rId35"/>
    <p:sldId id="286" r:id="rId36"/>
    <p:sldId id="287" r:id="rId37"/>
    <p:sldId id="289" r:id="rId38"/>
    <p:sldId id="290" r:id="rId39"/>
    <p:sldId id="291" r:id="rId40"/>
    <p:sldId id="294" r:id="rId41"/>
    <p:sldId id="295" r:id="rId42"/>
    <p:sldId id="296" r:id="rId43"/>
    <p:sldId id="318" r:id="rId44"/>
    <p:sldId id="298" r:id="rId45"/>
    <p:sldId id="297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11" r:id="rId58"/>
    <p:sldId id="309" r:id="rId59"/>
    <p:sldId id="312" r:id="rId6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DA0092-5732-461D-B633-702D61F86857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6EEDCC-E823-4737-92C6-EE963B2079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866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0296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86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93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284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156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761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94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064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0442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691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25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59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086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430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5738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589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454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270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222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905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391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365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7342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905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659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ההסתברות לבחור</a:t>
            </a:r>
            <a:r>
              <a:rPr lang="he-IL" baseline="0" dirty="0" smtClean="0"/>
              <a:t> </a:t>
            </a:r>
            <a:r>
              <a:rPr lang="en-US" baseline="0" dirty="0" smtClean="0"/>
              <a:t>vi</a:t>
            </a:r>
            <a:r>
              <a:rPr lang="he-IL" baseline="0" dirty="0" smtClean="0"/>
              <a:t> שווה לפי הנתון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860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14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37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09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24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מחיר*הסתברות</a:t>
                </a:r>
                <a:r>
                  <a:rPr lang="he-IL" baseline="0" dirty="0" smtClean="0"/>
                  <a:t> שיקנה=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𝑅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(𝑤)</a:t>
                </a:r>
                <a:endParaRPr lang="he-I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EDCC-E823-4737-92C6-EE963B20793B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598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87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067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657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57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14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64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93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61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43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8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69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7EE3-D904-4C5B-8941-ECB9554ACAD0}" type="datetimeFigureOut">
              <a:rPr lang="he-IL" smtClean="0"/>
              <a:t>כ"ח/אייר/תשע"ד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B42B-7516-4428-922B-FCA32F623EE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889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80" y="1533808"/>
            <a:ext cx="5849135" cy="3382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462" y="252725"/>
            <a:ext cx="92083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/>
              <a:t>סמינר במכירות פומביות</a:t>
            </a:r>
          </a:p>
          <a:p>
            <a:pPr algn="ctr"/>
            <a:r>
              <a:rPr lang="he-IL" sz="3000" dirty="0" smtClean="0"/>
              <a:t>הרצאה 4</a:t>
            </a:r>
            <a:endParaRPr lang="he-IL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" y="1344741"/>
            <a:ext cx="5894911" cy="374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7905" y="5737819"/>
            <a:ext cx="84955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מעביר: טל סימינוביץ</a:t>
            </a:r>
          </a:p>
          <a:p>
            <a:pPr algn="ctr"/>
            <a:r>
              <a:rPr lang="he-IL" dirty="0" smtClean="0"/>
              <a:t>בהנחיית פרופ' עמוס פיאט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0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he-IL" dirty="0" smtClean="0"/>
                  <a:t>נניח ש-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/>
                  <a:t> יכול להיות 1 או 2 בסיכויים שווים.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לכן ההכנסה האופטימלית שהמוכר יכול להרוויח בנפרד מכל פריט הוא 1: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-אם הוא מוכר את הפריט במחיר 1, אז הקונה תמיד יקנה.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-אם הוא מוכר את הפריט במחיר 2, אז הקונה יקנה בהסתברות ½.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לכן, מכירה בנפרד של הפריטים יניב תוחלת הכנסה של 2.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80" t="-266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6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he-IL" dirty="0" smtClean="0"/>
                  <a:t>אבל, אם המוכר יציע לקונה את שני הפריטים בתור "חבילה"</a:t>
                </a:r>
                <a:r>
                  <a:rPr lang="en-US" dirty="0" smtClean="0"/>
                  <a:t> </a:t>
                </a:r>
                <a:r>
                  <a:rPr lang="he-IL" dirty="0" smtClean="0"/>
                  <a:t>במחיר 3, אז ההסתברות שערכי הקונה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 smtClean="0"/>
                  <a:t> מקיימים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he-IL" dirty="0" smtClean="0"/>
                  <a:t> היא ¾.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66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31" y="4001294"/>
            <a:ext cx="2448608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he-IL" dirty="0" smtClean="0">
                    <a:solidFill>
                      <a:schemeClr val="tx1"/>
                    </a:solidFill>
                  </a:rPr>
                  <a:t>לכן תוחלת ההכנסה של המוכר במקרה של "חבילה" היא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אנחנו רואים שתוחלת הרווח של "חבילה" גדולה יותר מתוחלת הרווח של מכירת כל פריט בנפרד! (2.25 לעומת 2)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2324"/>
            <a:ext cx="4442184" cy="22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/>
                  <a:t>2</a:t>
                </a:r>
                <a:r>
                  <a:rPr lang="he-IL" dirty="0" smtClean="0"/>
                  <a:t>. </a:t>
                </a:r>
                <a:r>
                  <a:rPr lang="he-IL" dirty="0"/>
                  <a:t>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/>
                  <a:t> יכול להיות 0 או 1 בהסתברות שווה, אז מכירת החבילה תניב תוחלת רווח של לכל היותר ¾, שזה יותר מתוחלת ההכנסה ממכירת כל פריט בנפרד (שזה ½).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/>
                  <a:t>מכירת חבילה: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49" t="-238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2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2. 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יכול להיות 0 או 1 בהסתברות שווה, אז מכירת החבילה תניב תוחלת רווח של לכל היותר ¾, שזה יותר מתוחלת ההכנסה ממכירת כל פריט בנפרד (שזה ½).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/>
                  <a:t>מכירה בנפרד: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he-IL" dirty="0" smtClean="0">
                    <a:solidFill>
                      <a:srgbClr val="FF0000"/>
                    </a:solidFill>
                  </a:rPr>
                  <a:t>		</a:t>
                </a:r>
                <a:r>
                  <a:rPr lang="he-IL" b="1" dirty="0" smtClean="0"/>
                  <a:t>קיבלנו שעדיף למכור כחבילה מאשר בבודדים.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49" t="-238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64" y="1027906"/>
            <a:ext cx="5254672" cy="4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3. כאשר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יכול להיות 0,1,2 בהסתברות שווה, המכירה האופטימלית (עבור המוכר) תציע לקונה: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		לקנות כל פריט במחיר 2 (לא חייב לקנות את כולם) </a:t>
                </a:r>
              </a:p>
              <a:p>
                <a:pPr marL="0" indent="0" algn="ctr">
                  <a:buNone/>
                </a:pPr>
                <a:r>
                  <a:rPr lang="he-IL" b="1" u="sng" dirty="0" smtClean="0">
                    <a:solidFill>
                      <a:srgbClr val="00B050"/>
                    </a:solidFill>
                  </a:rPr>
                  <a:t>או</a:t>
                </a:r>
                <a:r>
                  <a:rPr lang="he-IL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לקנות את כל החבילה במחיר 3.</a:t>
                </a:r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38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0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3. </a:t>
                </a:r>
                <a:r>
                  <a:rPr lang="he-IL" dirty="0" smtClean="0"/>
                  <a:t>נחשב את תוחלת הרווח לפי המכירה המוצעת: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t="-266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9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251" y="1825625"/>
                <a:ext cx="1105354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3. </a:t>
                </a:r>
                <a:r>
                  <a:rPr lang="he-IL" dirty="0" smtClean="0"/>
                  <a:t>נחשב את תוחלת הרווח ע"י מכירת כל פריט כבודד: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r>
                  <a:rPr lang="en-US" dirty="0" smtClean="0">
                    <a:solidFill>
                      <a:srgbClr val="FF0000"/>
                    </a:solidFill>
                  </a:rPr>
                  <a:t/>
                </a:r>
                <a:br>
                  <a:rPr lang="en-US" dirty="0" smtClean="0">
                    <a:solidFill>
                      <a:srgbClr val="FF0000"/>
                    </a:solidFill>
                  </a:rPr>
                </a:b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he-IL" b="1" u="sng" dirty="0" smtClean="0"/>
                  <a:t>קיבלנו שוב שיותר כדאי למכור בחבילה.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251" y="1825625"/>
                <a:ext cx="11053549" cy="4351338"/>
              </a:xfrm>
              <a:blipFill rotWithShape="0">
                <a:blip r:embed="rId3"/>
                <a:stretch>
                  <a:fillRect t="-2661" r="-11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4. מכירה אופטימלית לא בהכרח נקבעת בצורה ידועה מראש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למשל, נניח ש-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rgbClr val="FF0000"/>
                    </a:solidFill>
                  </a:rPr>
                  <a:t> 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יכול להיות 1 או 2 בהסתברות שווה, וש-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יכול להיות 1 או 3 בהסתברות שווה.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במקרה כזה, שיטת המכירה האופטימלית מציעה לקונה שתי אפשרויות: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לקחת את החבילה של שני המוצרים במחיר 4,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או לשלם 2.5 כדי להיכנס להגרלה בה בסיכוי ½ הוא יקבל את שני הפריטים, ובסיכוי ½ יקבל רק פריט אחד.</a:t>
                </a:r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661" r="-1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𝑏𝑢𝑛𝑑𝑙𝑒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)] 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=2</a:t>
                </a:r>
              </a:p>
              <a:p>
                <a:pPr marL="0" indent="0">
                  <a:buNone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𝑙𝑜𝑡𝑡𝑒𝑟𝑦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875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7227" r="-49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486770"/>
            <a:ext cx="7148868" cy="571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2" y="192431"/>
            <a:ext cx="4258243" cy="63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מכירת בבודדים:</a:t>
                </a:r>
              </a:p>
              <a:p>
                <a:pPr marL="0" indent="0">
                  <a:buNone/>
                </a:pPr>
                <a:endParaRPr lang="he-IL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2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he-IL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𝑏𝑢𝑑𝑙𝑒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𝑙𝑜𝑡𝑡𝑒𝑟𝑦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875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he-IL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לכן גם כאן מכירה שלא בבודדים מניבה רווח גדול יותר.</a:t>
                </a: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בגלל שבסיכוי ½ בלוטו יימסר רק פריט אחד, אפשר יהיה למכור אותו למישהו אחר וכך אפילו להגדיל את הרווח יותר מהתוחלת שמצאנו.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1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32" y="1902607"/>
            <a:ext cx="3577135" cy="47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6599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e-IL" dirty="0" smtClean="0">
                    <a:solidFill>
                      <a:schemeClr val="tx1"/>
                    </a:solidFill>
                  </a:rPr>
                  <a:t>קודם לכן עסקנו במכירה אופטימלית עם שני משתתפים שהערכים שלהם לקוחים מהתפלגות אחידה על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he-IL" dirty="0" smtClean="0">
                    <a:solidFill>
                      <a:schemeClr val="tx1"/>
                    </a:solidFill>
                  </a:rPr>
                  <a:t>במקרה זה, תוחלת הערך של המהמר הגבוה היא 2/3, ראינו שמכירת ויקרי 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second price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) כאשר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r=1/2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</a:t>
                </a:r>
                <a:r>
                  <a:rPr lang="he-IL" dirty="0" smtClean="0"/>
                  <a:t>תוחלת הרווח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5/12 בלבד.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𝑠𝑦𝑚𝑚𝑒𝑡𝑟𝑖𝑐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f>
                        <m:fPr>
                          <m:type m:val="noBa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65993"/>
              </a:xfrm>
              <a:blipFill rotWithShape="0">
                <a:blip r:embed="rId3"/>
                <a:stretch>
                  <a:fillRect l="-1681" t="-3274" r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37" y="539838"/>
            <a:ext cx="7839643" cy="36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5993"/>
          </a:xfrm>
        </p:spPr>
        <p:txBody>
          <a:bodyPr>
            <a:normAutofit/>
          </a:bodyPr>
          <a:lstStyle/>
          <a:p>
            <a:r>
              <a:rPr lang="he-IL" dirty="0" smtClean="0"/>
              <a:t>ההפסד </a:t>
            </a:r>
            <a:r>
              <a:rPr lang="he-IL" dirty="0"/>
              <a:t>הזה הוא ה"מחיר" שמנהל המכירה צריך לשלם בגלל שהערכים של המשתתפים לא ידועים.</a:t>
            </a:r>
          </a:p>
          <a:p>
            <a:r>
              <a:rPr lang="he-IL" dirty="0"/>
              <a:t>אבל, אם מנהל המכירה יודע שיש תיאום בין ערכי המשתתפים, הוא יכול לנצל את זה ולהשתמש בזה כדי להשיג תוחלת רווח מקסימלית בתקווה.</a:t>
            </a:r>
          </a:p>
          <a:p>
            <a:endParaRPr lang="he-IL" dirty="0"/>
          </a:p>
          <a:p>
            <a:pPr marL="0" indent="0">
              <a:buNone/>
            </a:pPr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לדוגמא:</a:t>
            </a:r>
          </a:p>
          <a:p>
            <a:pPr marL="0" indent="0">
              <a:buNone/>
            </a:pPr>
            <a:r>
              <a:rPr lang="he-IL" dirty="0" smtClean="0"/>
              <a:t>נניח שיש שני סוכנים, שהערכים שלהם הם או 10 או 100, וההתפלגות המשותפת שלהם נתונה:</a:t>
            </a:r>
          </a:p>
          <a:p>
            <a:pPr marL="0" indent="0">
              <a:buNone/>
            </a:pPr>
            <a:endParaRPr lang="he-IL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90" y="3372063"/>
            <a:ext cx="5058214" cy="15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/>
                  <a:t>אם מנהל המכירה מבצע </a:t>
                </a:r>
                <a:r>
                  <a:rPr lang="en-US" dirty="0" smtClean="0"/>
                  <a:t>Second-Price Auction</a:t>
                </a:r>
                <a:r>
                  <a:rPr lang="he-IL" dirty="0" smtClean="0"/>
                  <a:t>, התועלת הצפויה של סוכן היא 0 אם הערך שלו הוא 10, או </a:t>
                </a:r>
                <a14:m>
                  <m:oMath xmlns:m="http://schemas.openxmlformats.org/officeDocument/2006/math">
                    <m:r>
                      <a:rPr lang="he-I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אם הערך שלו הוא 100.</a:t>
                </a:r>
                <a:r>
                  <a:rPr lang="he-IL" dirty="0"/>
                  <a:t> </a:t>
                </a:r>
                <a:endParaRPr lang="he-IL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he-IL" dirty="0" smtClean="0"/>
                  <a:t>אם הערך שלנו הוא 10, אז:</a:t>
                </a:r>
              </a:p>
              <a:p>
                <a:pPr marL="0" indent="0">
                  <a:buNone/>
                </a:pPr>
                <a:r>
                  <a:rPr lang="he-IL" dirty="0" smtClean="0"/>
                  <a:t>אם הסוכן השני הציע 100, נפסיד ואז התועלת היא 0.</a:t>
                </a:r>
              </a:p>
              <a:p>
                <a:pPr marL="0" indent="0">
                  <a:buNone/>
                </a:pPr>
                <a:r>
                  <a:rPr lang="he-IL" dirty="0" smtClean="0"/>
                  <a:t>אם הסוכן השני הציע 10, אז אם נקבל את הפריט (ע"י הגרלה למשל), אחרי התשלום התועלת שוב תהיה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06" t="-2661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אם הערך שלנו הוא 100, אז:</a:t>
                </a: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אם הסוכן השני הציע 10, ננצח ונשלם 10 (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second price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) ומכאן: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𝑢𝑡𝑖𝑙𝑖𝑡𝑦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𝑠𝑦𝑚𝑚𝑒𝑡𝑟𝑖𝑐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אם הסוכן השני הציע 100, התועלת היא 0 בכל מקרה (אם ננצח בהגרלה נשלם את כל הסכום ואם לא ננצח לא נשלם בכלל).</a:t>
                </a: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אם מנהל המכירה רוצה להפיק את המיטב, הוא יכול להשתמש ביחס בין הערכים של הסוכנים כדי להוסיף עלויות נוספות על מנת להקטין את התועלת של סוכן מסוים ל-0.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01" t="-2381" r="-1159" b="-32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57" y="29120"/>
            <a:ext cx="3249384" cy="9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 smtClean="0"/>
                  <a:t>נניח שהוא גובה מסוכן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אם הערך של הסוכן השני הוא 10. ובאותו אופן הוא גובה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אם הערך של הסוכן השני הוא 100.</a:t>
                </a:r>
              </a:p>
              <a:p>
                <a:pPr marL="0" indent="0">
                  <a:buNone/>
                </a:pPr>
                <a:r>
                  <a:rPr lang="he-IL" dirty="0" smtClean="0"/>
                  <a:t>ניצור מערכת משוואות לתוחלת השלמה לתשלום המקדים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endParaRPr lang="he-IL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5" y="3403242"/>
            <a:ext cx="79057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270" y="5810873"/>
            <a:ext cx="3249384" cy="99878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764" y="5402043"/>
            <a:ext cx="15396596" cy="76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075764" y="6611757"/>
            <a:ext cx="153965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5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he-IL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mr>
                      </m:m>
                    </m:oMath>
                  </m:oMathPara>
                </a14:m>
                <a:endParaRPr lang="he-IL" dirty="0" smtClean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 smtClean="0"/>
                  <a:t>נציב ערכים: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he-IL" i="1">
                              <a:latin typeface="Cambria Math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he-IL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e-IL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he-IL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he-IL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he-IL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mr>
                      </m:m>
                    </m:oMath>
                  </m:oMathPara>
                </a14:m>
                <a:endParaRPr lang="he-I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r="-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270" y="5810873"/>
            <a:ext cx="3249384" cy="9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 נעשה היום?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1690688"/>
            <a:ext cx="5997933" cy="4492997"/>
          </a:xfrm>
        </p:spPr>
      </p:pic>
    </p:spTree>
    <p:extLst>
      <p:ext uri="{BB962C8B-B14F-4D97-AF65-F5344CB8AC3E}">
        <p14:creationId xmlns:p14="http://schemas.microsoft.com/office/powerpoint/2010/main" val="35366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e-IL" dirty="0"/>
                  <a:t>אנחנו רוצים שבתוחלת, </a:t>
                </a:r>
                <a:r>
                  <a:rPr lang="he-IL" dirty="0" smtClean="0"/>
                  <a:t>הסכום שנגבה מראש מסוכן יהיה 0 אם הערך שלו הוא 10, ו-30 אם הערך שלו הוא 100.</a:t>
                </a:r>
                <a:endParaRPr lang="he-IL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מכיוון שמטריצה של הסתברויות מותנות היא הפיכה, יש למערכת המשוואות פתרון: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=−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06" t="-2381" r="-11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נניח שמנהל המכירה מקיים </a:t>
            </a:r>
            <a:r>
              <a:rPr lang="en-US" dirty="0" smtClean="0">
                <a:solidFill>
                  <a:schemeClr val="tx1"/>
                </a:solidFill>
              </a:rPr>
              <a:t>Second-Price Auction</a:t>
            </a:r>
            <a:r>
              <a:rPr lang="he-IL" dirty="0" smtClean="0">
                <a:solidFill>
                  <a:schemeClr val="tx1"/>
                </a:solidFill>
              </a:rPr>
              <a:t> עם החוקים הבאים: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אם הערך של סוכן 1 הוא 10, נשלם </a:t>
            </a:r>
            <a:r>
              <a:rPr lang="he-IL" dirty="0" smtClean="0"/>
              <a:t>30$ </a:t>
            </a:r>
            <a:r>
              <a:rPr lang="he-IL" dirty="0" smtClean="0">
                <a:solidFill>
                  <a:schemeClr val="tx1"/>
                </a:solidFill>
              </a:rPr>
              <a:t>לסוכן 2 </a:t>
            </a:r>
          </a:p>
          <a:p>
            <a:r>
              <a:rPr lang="he-IL" dirty="0" smtClean="0">
                <a:solidFill>
                  <a:schemeClr val="tx1"/>
                </a:solidFill>
              </a:rPr>
              <a:t>אם הערך של סוכן 1 הוא 100, </a:t>
            </a:r>
            <a:r>
              <a:rPr lang="he-IL" dirty="0"/>
              <a:t>נגבה 60</a:t>
            </a:r>
            <a:r>
              <a:rPr lang="he-IL" dirty="0" smtClean="0"/>
              <a:t>$</a:t>
            </a:r>
            <a:r>
              <a:rPr lang="he-IL" dirty="0" smtClean="0">
                <a:solidFill>
                  <a:schemeClr val="tx1"/>
                </a:solidFill>
              </a:rPr>
              <a:t> מסוכן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021884"/>
                  </p:ext>
                </p:extLst>
              </p:nvPr>
            </p:nvGraphicFramePr>
            <p:xfrm>
              <a:off x="3103808" y="3400023"/>
              <a:ext cx="5472090" cy="299445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824030"/>
                    <a:gridCol w="1824030"/>
                    <a:gridCol w="1824030"/>
                  </a:tblGrid>
                  <a:tr h="811369"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100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10</a:t>
                          </a:r>
                          <a:endParaRPr lang="he-IL" dirty="0" smtClean="0"/>
                        </a:p>
                        <a:p>
                          <a:pPr algn="ctr" rtl="1"/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b="1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b="1" dirty="0" smtClean="0"/>
                        </a:p>
                        <a:p>
                          <a:pPr rtl="1"/>
                          <a:endParaRPr lang="en-US" dirty="0" smtClean="0"/>
                        </a:p>
                        <a:p>
                          <a:pPr rtl="1"/>
                          <a:r>
                            <a:rPr lang="he-IL" b="1" dirty="0" smtClean="0"/>
                            <a:t>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he-IL" dirty="0"/>
                        </a:p>
                      </a:txBody>
                      <a:tcPr/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:endParaRPr lang="he-IL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  <a:endParaRPr lang="he-I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0-30</a:t>
                          </a:r>
                          <a:r>
                            <a:rPr lang="en-US" dirty="0" smtClean="0"/>
                            <a:t>rev2: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100+60</a:t>
                          </a:r>
                          <a:r>
                            <a:rPr lang="en-US" dirty="0" smtClean="0"/>
                            <a:t>re1: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:endParaRPr lang="he-IL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100</a:t>
                          </a:r>
                          <a:endParaRPr lang="he-I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7021884"/>
                  </p:ext>
                </p:extLst>
              </p:nvPr>
            </p:nvGraphicFramePr>
            <p:xfrm>
              <a:off x="3103808" y="3400023"/>
              <a:ext cx="5472090" cy="2994452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1824030"/>
                    <a:gridCol w="1824030"/>
                    <a:gridCol w="1824030"/>
                  </a:tblGrid>
                  <a:tr h="914400"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100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endParaRPr lang="he-IL" dirty="0" smtClean="0"/>
                        </a:p>
                        <a:p>
                          <a:pPr algn="ctr" rtl="1"/>
                          <a:r>
                            <a:rPr lang="en-US" dirty="0" smtClean="0"/>
                            <a:t>10</a:t>
                          </a:r>
                          <a:endParaRPr lang="he-IL" dirty="0" smtClean="0"/>
                        </a:p>
                        <a:p>
                          <a:pPr algn="ctr" rtl="1"/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669" t="-4000" r="-1338" b="-230000"/>
                          </a:stretch>
                        </a:blipFill>
                      </a:tcPr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:endParaRPr lang="he-IL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  <a:endParaRPr lang="he-I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0-30</a:t>
                          </a:r>
                          <a:r>
                            <a:rPr lang="en-US" dirty="0" smtClean="0"/>
                            <a:t>rev2: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100+60</a:t>
                          </a:r>
                          <a:r>
                            <a:rPr lang="en-US" dirty="0" smtClean="0"/>
                            <a:t>re1: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10-30</a:t>
                          </a:r>
                          <a:r>
                            <a:rPr lang="en-US" dirty="0" smtClean="0"/>
                            <a:t>rev1:</a:t>
                          </a:r>
                          <a:r>
                            <a:rPr lang="en-US" baseline="0" dirty="0" smtClean="0"/>
                            <a:t> </a:t>
                          </a:r>
                          <a:endParaRPr lang="he-IL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rtl="1"/>
                          <a:endParaRPr lang="he-IL" dirty="0" smtClean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100</a:t>
                          </a:r>
                          <a:endParaRPr lang="he-IL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520013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dirty="0" smtClean="0"/>
                            <a:t>0+60</a:t>
                          </a:r>
                          <a:r>
                            <a:rPr lang="en-US" dirty="0" smtClean="0"/>
                            <a:t>rev2: </a:t>
                          </a:r>
                          <a:endParaRPr lang="he-IL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rtl="1"/>
                          <a:endParaRPr lang="he-I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6" name="Straight Connector 5"/>
          <p:cNvCxnSpPr/>
          <p:nvPr/>
        </p:nvCxnSpPr>
        <p:spPr>
          <a:xfrm>
            <a:off x="3116687" y="3412902"/>
            <a:ext cx="1790164" cy="888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3:</a:t>
            </a:r>
            <a:br>
              <a:rPr lang="he-IL" dirty="0" smtClean="0"/>
            </a:br>
            <a:r>
              <a:rPr lang="en-US" dirty="0" smtClean="0"/>
              <a:t>Profit </a:t>
            </a:r>
            <a:r>
              <a:rPr lang="en-US" dirty="0"/>
              <a:t>when values are </a:t>
            </a:r>
            <a:r>
              <a:rPr lang="en-US" dirty="0" smtClean="0"/>
              <a:t>correlated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מהדיון בדוגמא זו אפשר להסיק שתוחלת התועלת של כל סוכן היא 0, ולכן תוחלת הרווח של מנהל המכירה היא מקסימלית.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𝑢𝑡𝑖𝑙𝑖𝑡𝑦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𝑣𝑎𝑙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𝑤𝑖𝑛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למעשה מנהל המכירה יכול להקטין את התשלום המקדים כאשר אחד הסוכנים העריך ב-100 כדי לתת לסוכן תועלת חיובית מעט (כדי שהסוכן ירגיש מורווח).</a:t>
                </a:r>
              </a:p>
              <a:p>
                <a:pPr marL="0" indent="0">
                  <a:buNone/>
                </a:pPr>
                <a:r>
                  <a:rPr lang="he-IL" dirty="0" smtClean="0">
                    <a:solidFill>
                      <a:schemeClr val="tx1"/>
                    </a:solidFill>
                  </a:rPr>
                  <a:t>אבל, משתתפים יכולים גם להיות לא מרוצים ממכירה כזו</a:t>
                </a:r>
                <a:r>
                  <a:rPr lang="he-IL" dirty="0" smtClean="0"/>
                  <a:t>. למשל אם שניים העריכו את הפריט ב-100 ואף אחד לא זכה, שניהם יסיימו עם תועלת שלילית של 60- !</a:t>
                </a:r>
                <a:endParaRPr lang="he-IL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64" t="-2241" r="-9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98" y="714711"/>
            <a:ext cx="5610225" cy="53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16" y="29120"/>
            <a:ext cx="3249384" cy="9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4:</a:t>
            </a:r>
            <a:br>
              <a:rPr lang="he-IL" dirty="0" smtClean="0"/>
            </a:br>
            <a:r>
              <a:rPr lang="en-US" dirty="0"/>
              <a:t>Purple </a:t>
            </a:r>
            <a:r>
              <a:rPr lang="en-US" dirty="0" smtClean="0"/>
              <a:t>pricing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1" y="2208623"/>
            <a:ext cx="5151958" cy="3857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8" y="2208623"/>
            <a:ext cx="57054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4:</a:t>
            </a:r>
            <a:br>
              <a:rPr lang="he-IL" dirty="0" smtClean="0"/>
            </a:br>
            <a:r>
              <a:rPr lang="en-US" dirty="0"/>
              <a:t>Purple </a:t>
            </a:r>
            <a:r>
              <a:rPr lang="en-US" dirty="0" smtClean="0"/>
              <a:t>pricing</a:t>
            </a:r>
            <a:endParaRPr lang="he-I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באירועים כמו הצגות, משחקי ספורט, קונצרטים וכו' מכירות הכרטיסים נעשות לעיתים בשיטה לא יעילה ושלא מניבה רווח טוב, זאת בגלל הקושי והמורכבות בלחזות את הביקוש.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זה גורם לעתים לשני דברים:</a:t>
            </a:r>
          </a:p>
        </p:txBody>
      </p:sp>
    </p:spTree>
    <p:extLst>
      <p:ext uri="{BB962C8B-B14F-4D97-AF65-F5344CB8AC3E}">
        <p14:creationId xmlns:p14="http://schemas.microsoft.com/office/powerpoint/2010/main" val="40981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4:</a:t>
            </a:r>
            <a:br>
              <a:rPr lang="he-IL" dirty="0" smtClean="0"/>
            </a:br>
            <a:r>
              <a:rPr lang="en-US" dirty="0"/>
              <a:t>Purple </a:t>
            </a:r>
            <a:r>
              <a:rPr lang="en-US" dirty="0" smtClean="0"/>
              <a:t>pricing</a:t>
            </a:r>
            <a:endParaRPr lang="he-I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96" y="3017761"/>
            <a:ext cx="6143625" cy="23812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4" y="2546419"/>
            <a:ext cx="4847808" cy="3212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2997" y="2540707"/>
            <a:ext cx="22518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b="1" dirty="0" smtClean="0"/>
              <a:t>חוסר כרטיסים</a:t>
            </a:r>
            <a:endParaRPr lang="he-IL" sz="2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48937" y="1877170"/>
            <a:ext cx="225188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/>
              <a:t>עודף כרטיסים</a:t>
            </a:r>
            <a:endParaRPr lang="he-IL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14949" y="5759354"/>
            <a:ext cx="468800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b="1" dirty="0" smtClean="0"/>
              <a:t>מכירת כרטיסים במחירים מופקעים</a:t>
            </a:r>
            <a:endParaRPr lang="he-IL" sz="2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9720" y="5951549"/>
            <a:ext cx="347009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b="1" dirty="0" smtClean="0"/>
              <a:t>מקומות ריקים, רווח נמוך</a:t>
            </a:r>
            <a:endParaRPr lang="he-IL" sz="2500" b="1" dirty="0"/>
          </a:p>
        </p:txBody>
      </p:sp>
    </p:spTree>
    <p:extLst>
      <p:ext uri="{BB962C8B-B14F-4D97-AF65-F5344CB8AC3E}">
        <p14:creationId xmlns:p14="http://schemas.microsoft.com/office/powerpoint/2010/main" val="395986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4:</a:t>
            </a:r>
            <a:br>
              <a:rPr lang="he-IL" dirty="0" smtClean="0"/>
            </a:br>
            <a:r>
              <a:rPr lang="en-US" dirty="0"/>
              <a:t>Purple </a:t>
            </a:r>
            <a:r>
              <a:rPr lang="en-US" dirty="0" smtClean="0"/>
              <a:t>pricing</a:t>
            </a:r>
            <a:endParaRPr lang="he-I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שיטת מכירה </a:t>
            </a:r>
            <a:r>
              <a:rPr lang="en-US" dirty="0" smtClean="0"/>
              <a:t>Purple pricing</a:t>
            </a:r>
            <a:r>
              <a:rPr lang="he-IL" dirty="0" smtClean="0"/>
              <a:t> הוצעה על מנת להקל על הבעיות האלה, והיא עובדת בצורה הבאה: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בתחילה כרטיס נמכר במחיר </a:t>
            </a:r>
            <a:r>
              <a:rPr lang="en-US" dirty="0" smtClean="0"/>
              <a:t>x</a:t>
            </a:r>
            <a:r>
              <a:rPr lang="he-IL" dirty="0" smtClean="0"/>
              <a:t>, ומורידים את המחיר את שנמכר הכרטיס האחרון.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בסוף, כולם משלמים את המחיר האחרון (</a:t>
            </a:r>
            <a:r>
              <a:rPr lang="he-IL" b="1" u="sng" dirty="0" smtClean="0"/>
              <a:t>הנמוך</a:t>
            </a:r>
            <a:r>
              <a:rPr lang="he-IL" dirty="0" smtClean="0"/>
              <a:t>) שהוצע לכרטיס.</a:t>
            </a:r>
          </a:p>
        </p:txBody>
      </p:sp>
    </p:spTree>
    <p:extLst>
      <p:ext uri="{BB962C8B-B14F-4D97-AF65-F5344CB8AC3E}">
        <p14:creationId xmlns:p14="http://schemas.microsoft.com/office/powerpoint/2010/main" val="540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5:</a:t>
            </a:r>
            <a:br>
              <a:rPr lang="he-IL" dirty="0" smtClean="0"/>
            </a:br>
            <a:r>
              <a:rPr lang="en-US" dirty="0"/>
              <a:t>Google IPO </a:t>
            </a:r>
            <a:r>
              <a:rPr lang="en-US" dirty="0" smtClean="0"/>
              <a:t>auction</a:t>
            </a:r>
            <a:endParaRPr lang="he-IL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20" y="1690688"/>
            <a:ext cx="8411794" cy="3738575"/>
          </a:xfrm>
        </p:spPr>
      </p:pic>
    </p:spTree>
    <p:extLst>
      <p:ext uri="{BB962C8B-B14F-4D97-AF65-F5344CB8AC3E}">
        <p14:creationId xmlns:p14="http://schemas.microsoft.com/office/powerpoint/2010/main" val="18782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5:</a:t>
            </a:r>
            <a:br>
              <a:rPr lang="he-IL" dirty="0" smtClean="0"/>
            </a:br>
            <a:r>
              <a:rPr lang="en-US" dirty="0"/>
              <a:t>Google </a:t>
            </a:r>
            <a:r>
              <a:rPr lang="en-US" dirty="0" smtClean="0"/>
              <a:t>IPO (</a:t>
            </a:r>
            <a:r>
              <a:rPr lang="en-US" dirty="0"/>
              <a:t>initial public </a:t>
            </a:r>
            <a:r>
              <a:rPr lang="en-US" dirty="0" smtClean="0"/>
              <a:t>offering) auction</a:t>
            </a:r>
            <a:endParaRPr lang="he-I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כשגוגל יצאו להנפקה ראשונה בשנת 2004 הם הציעו לציבור לקנות מניות באמצעות מכרז.</a:t>
            </a:r>
          </a:p>
          <a:p>
            <a:pPr marL="0" indent="0">
              <a:buNone/>
            </a:pPr>
            <a:r>
              <a:rPr lang="he-IL" dirty="0" smtClean="0"/>
              <a:t>כשהמכרז התחיל, כל משתתף שלח הצעה שאומרת כמה מניות הוא רוצה וכמה הוא מוכן לשלם עבורן. </a:t>
            </a:r>
          </a:p>
          <a:p>
            <a:pPr marL="0" indent="0">
              <a:buNone/>
            </a:pPr>
            <a:r>
              <a:rPr lang="he-IL" dirty="0" smtClean="0"/>
              <a:t>מחיר ה</a:t>
            </a:r>
            <a:r>
              <a:rPr lang="en-US" dirty="0" smtClean="0"/>
              <a:t>IPO</a:t>
            </a:r>
            <a:r>
              <a:rPr lang="he-IL" dirty="0" smtClean="0"/>
              <a:t> הסופי נקבע לאחר סגירת המכרז, והוא נקבע ע"י איסוף כל ההצעות וחישוב המחיר בו כל המניות יכולות להימכר.</a:t>
            </a:r>
          </a:p>
        </p:txBody>
      </p:sp>
    </p:spTree>
    <p:extLst>
      <p:ext uri="{BB962C8B-B14F-4D97-AF65-F5344CB8AC3E}">
        <p14:creationId xmlns:p14="http://schemas.microsoft.com/office/powerpoint/2010/main" val="32216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אחרי שהתעייפנו נעבור ל...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51" y="1820025"/>
            <a:ext cx="6419139" cy="4438766"/>
          </a:xfrm>
        </p:spPr>
      </p:pic>
    </p:spTree>
    <p:extLst>
      <p:ext uri="{BB962C8B-B14F-4D97-AF65-F5344CB8AC3E}">
        <p14:creationId xmlns:p14="http://schemas.microsoft.com/office/powerpoint/2010/main" val="6478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 נעשה היום?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 smtClean="0"/>
          </a:p>
          <a:p>
            <a:r>
              <a:rPr lang="he-IL" dirty="0" smtClean="0"/>
              <a:t>דוגמאות </a:t>
            </a:r>
            <a:r>
              <a:rPr lang="en-US" dirty="0" smtClean="0"/>
              <a:t>Max-Profits</a:t>
            </a:r>
            <a:endParaRPr lang="he-IL" dirty="0" smtClean="0"/>
          </a:p>
          <a:p>
            <a:pPr lvl="1"/>
            <a:r>
              <a:rPr lang="en-US" dirty="0" smtClean="0"/>
              <a:t>Single bidder, one item</a:t>
            </a:r>
          </a:p>
          <a:p>
            <a:pPr lvl="1"/>
            <a:r>
              <a:rPr lang="en-US" dirty="0" smtClean="0"/>
              <a:t>Single bidder, two items</a:t>
            </a:r>
            <a:endParaRPr lang="he-IL" dirty="0" smtClean="0"/>
          </a:p>
          <a:p>
            <a:pPr lvl="1"/>
            <a:r>
              <a:rPr lang="en-US" dirty="0"/>
              <a:t>Profit when values are </a:t>
            </a:r>
            <a:r>
              <a:rPr lang="en-US" dirty="0" smtClean="0"/>
              <a:t>correlated</a:t>
            </a:r>
            <a:endParaRPr lang="he-IL" dirty="0" smtClean="0"/>
          </a:p>
          <a:p>
            <a:pPr lvl="1"/>
            <a:r>
              <a:rPr lang="en-US" dirty="0"/>
              <a:t>Purple </a:t>
            </a:r>
            <a:r>
              <a:rPr lang="en-US" dirty="0" smtClean="0"/>
              <a:t>pricing</a:t>
            </a:r>
            <a:endParaRPr lang="he-IL" dirty="0" smtClean="0"/>
          </a:p>
          <a:p>
            <a:pPr lvl="1"/>
            <a:r>
              <a:rPr lang="en-US" dirty="0"/>
              <a:t>Google IPO auction</a:t>
            </a:r>
            <a:endParaRPr lang="he-IL" dirty="0" smtClean="0"/>
          </a:p>
          <a:p>
            <a:r>
              <a:rPr lang="en-US" dirty="0"/>
              <a:t>Allocation and pricing mechanisms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1" y="2291696"/>
            <a:ext cx="4558928" cy="34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Allocation </a:t>
            </a:r>
            <a:r>
              <a:rPr lang="en-US" dirty="0"/>
              <a:t>and pricing mechanisms</a:t>
            </a:r>
            <a:endParaRPr lang="he-I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05" y="1690688"/>
            <a:ext cx="6628831" cy="4562845"/>
          </a:xfrm>
        </p:spPr>
      </p:pic>
    </p:spTree>
    <p:extLst>
      <p:ext uri="{BB962C8B-B14F-4D97-AF65-F5344CB8AC3E}">
        <p14:creationId xmlns:p14="http://schemas.microsoft.com/office/powerpoint/2010/main" val="782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Allocation and pricing mechanisms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הפרק עוסק בשיטות תמחור וזכייה שונות ממה שראינו.</a:t>
            </a:r>
          </a:p>
          <a:p>
            <a:pPr marL="0" indent="0">
              <a:buNone/>
            </a:pPr>
            <a:r>
              <a:rPr lang="he-IL" dirty="0" smtClean="0"/>
              <a:t>עד כה ראינו מכירות פומביות על סוגיהן.</a:t>
            </a:r>
          </a:p>
          <a:p>
            <a:pPr marL="0" indent="0">
              <a:buNone/>
            </a:pPr>
            <a:r>
              <a:rPr lang="he-IL" dirty="0" smtClean="0"/>
              <a:t>כעת, מדובר על גופים שונים שרוצים למקסם רווח. </a:t>
            </a:r>
          </a:p>
          <a:p>
            <a:pPr marL="0" indent="0">
              <a:buNone/>
            </a:pPr>
            <a:r>
              <a:rPr lang="he-IL" dirty="0" smtClean="0"/>
              <a:t>אבל איזה רווח?</a:t>
            </a:r>
          </a:p>
          <a:p>
            <a:pPr marL="0" indent="0">
              <a:buNone/>
            </a:pPr>
            <a:r>
              <a:rPr lang="he-IL" dirty="0" smtClean="0"/>
              <a:t>-ממשלה רוצה לוודא שהחברה שלה שביעת רצון מהחלטות הממשלה.</a:t>
            </a:r>
          </a:p>
          <a:p>
            <a:pPr marL="0" indent="0">
              <a:buNone/>
            </a:pPr>
            <a:r>
              <a:rPr lang="he-IL" dirty="0" smtClean="0"/>
              <a:t>-חברות רוצות "למקסם" שביעות רצון של לקוחות מאשר רווח כספי מידי, מכיוון שבעתיד הם יחזרו לאותה חברה וכך היא תניב רווחים.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1" y="1690688"/>
            <a:ext cx="6857834" cy="41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דוגמא:</a:t>
            </a:r>
            <a:br>
              <a:rPr lang="he-IL" dirty="0" smtClean="0"/>
            </a:br>
            <a:r>
              <a:rPr lang="en-US" dirty="0"/>
              <a:t>Spectrum </a:t>
            </a:r>
            <a:r>
              <a:rPr lang="en-US" dirty="0" smtClean="0"/>
              <a:t>Auctions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במכירת ספקטרום הממשלה מוכרת רישיונות לשימוש בתדרים אלקטרומגנטיים לצורך תקשורת אלחוטית.</a:t>
            </a:r>
          </a:p>
          <a:p>
            <a:r>
              <a:rPr lang="he-IL" dirty="0" smtClean="0"/>
              <a:t>המשתתפות במכירה זו הן חברות הסלולר שצריכות רישיונות כאלה.</a:t>
            </a:r>
          </a:p>
          <a:p>
            <a:r>
              <a:rPr lang="he-IL" dirty="0" smtClean="0"/>
              <a:t>לכל חברה יש ערך לכל שילוב של רישיונות (תדרים).</a:t>
            </a:r>
          </a:p>
          <a:p>
            <a:r>
              <a:rPr lang="he-IL" dirty="0" smtClean="0"/>
              <a:t>הממשלה רוצה ליצור תהליך תמחור וזכייה שיביא ליעילות מקסימלית של המשאבים.</a:t>
            </a:r>
          </a:p>
          <a:p>
            <a:r>
              <a:rPr lang="he-IL" dirty="0" smtClean="0"/>
              <a:t>כלומר, הממשלה רוצה לוודא שמי שינצל הכי הרבה את המשאבים שהוא מעוניין לרכוש, יקבל את המשאבים (התדרים בדוגמתנו)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67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דוגמא:</a:t>
            </a:r>
            <a:br>
              <a:rPr lang="he-IL" dirty="0" smtClean="0"/>
            </a:br>
            <a:r>
              <a:rPr lang="en-US" dirty="0"/>
              <a:t>Spectrum </a:t>
            </a:r>
            <a:r>
              <a:rPr lang="en-US" dirty="0" smtClean="0"/>
              <a:t>Auctions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התמקדות ברווחי המכירה זה ראיה לטווח קצר ולא יניב תוצאות טובות בעתיד. </a:t>
            </a:r>
            <a:endParaRPr lang="he-IL" dirty="0"/>
          </a:p>
          <a:p>
            <a:r>
              <a:rPr lang="he-IL" dirty="0" smtClean="0"/>
              <a:t>למה? מכיוון שכל חברה צריכה לספק שירות ותמיכה טובים על מנת שיהיה לה קהל לקוחות רחב, שיניב הכנסות למדינה על ידי מיסים.</a:t>
            </a:r>
          </a:p>
          <a:p>
            <a:r>
              <a:rPr lang="he-IL" dirty="0" smtClean="0"/>
              <a:t>לדוגמא, מכרז ספקטרום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ותוצאותיו בבריטניה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שנת 2013:</a:t>
            </a:r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67225"/>
              </p:ext>
            </p:extLst>
          </p:nvPr>
        </p:nvGraphicFramePr>
        <p:xfrm>
          <a:off x="476517" y="3586087"/>
          <a:ext cx="6606863" cy="3027215"/>
        </p:xfrm>
        <a:graphic>
          <a:graphicData uri="http://schemas.openxmlformats.org/drawingml/2006/table">
            <a:tbl>
              <a:tblPr/>
              <a:tblGrid>
                <a:gridCol w="2305966"/>
                <a:gridCol w="2734985"/>
                <a:gridCol w="1565912"/>
              </a:tblGrid>
              <a:tr h="264810"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</a:rPr>
                        <a:t>Winning bidder</a:t>
                      </a:r>
                      <a:endParaRPr lang="en-US" sz="1300" dirty="0">
                        <a:effectLst/>
                      </a:endParaRP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Spectrum won</a:t>
                      </a:r>
                      <a:endParaRPr lang="en-US" sz="1300">
                        <a:effectLst/>
                      </a:endParaRP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effectLst/>
                        </a:rPr>
                        <a:t>Base price</a:t>
                      </a:r>
                      <a:endParaRPr lang="en-US" sz="1300" dirty="0">
                        <a:effectLst/>
                      </a:endParaRP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Everything Everywhere Ltd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2 x 5 MHz of 800 MHz and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2 x 35 MHz of 2.6 GHz</a:t>
                      </a: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>
                          <a:effectLst/>
                        </a:rPr>
                        <a:t>£588,876,000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4810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Hutchison 3G UK Ltd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2 x 5 MHz of 800 MHz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>
                          <a:effectLst/>
                        </a:rPr>
                        <a:t>£225,000,000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Niche Spectrum Ventures Ltd (a subsidiary of BT Group plc)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2 x 15 MHz of 2.6 GHz and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1 x 20 MHz of 2.6 GHz (unpaired)</a:t>
                      </a: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>
                          <a:effectLst/>
                        </a:rPr>
                        <a:t>£186,476,000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Telefónica UK Ltd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2 x 10 MHz of 800 MHz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(coverage obligation lot)</a:t>
                      </a: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>
                          <a:effectLst/>
                        </a:rPr>
                        <a:t>£550,000,000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625458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Vodafone Ltd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2 x 10 MHz of 800 MHz,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2 x 20 MHz of 2.6 GHz and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1 x 25 MHz of 2.6 GHz (unpaired)</a:t>
                      </a: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>
                          <a:effectLst/>
                        </a:rPr>
                        <a:t>£790,761,000</a:t>
                      </a: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4810">
                <a:tc>
                  <a:txBody>
                    <a:bodyPr/>
                    <a:lstStyle/>
                    <a:p>
                      <a:r>
                        <a:rPr lang="en-US" sz="1300" b="1">
                          <a:effectLst/>
                        </a:rPr>
                        <a:t>Total</a:t>
                      </a:r>
                      <a:endParaRPr lang="en-US" sz="1300">
                        <a:effectLst/>
                      </a:endParaRP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he-IL" sz="1300">
                        <a:effectLst/>
                      </a:endParaRPr>
                    </a:p>
                  </a:txBody>
                  <a:tcPr marL="35702" marR="35702" marT="35702" marB="5712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300" b="1" dirty="0">
                          <a:effectLst/>
                        </a:rPr>
                        <a:t>£2,341,113,000</a:t>
                      </a:r>
                      <a:endParaRPr lang="he-IL" sz="1300" dirty="0">
                        <a:effectLst/>
                      </a:endParaRPr>
                    </a:p>
                  </a:txBody>
                  <a:tcPr marL="35702" marR="35702" marT="35702" marB="5712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דוגמא:</a:t>
            </a:r>
            <a:br>
              <a:rPr lang="he-IL" dirty="0" smtClean="0"/>
            </a:br>
            <a:r>
              <a:rPr lang="en-US" dirty="0"/>
              <a:t>Sponsored Search </a:t>
            </a:r>
            <a:r>
              <a:rPr lang="en-US" dirty="0" smtClean="0"/>
              <a:t>Auctions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1" y="1592002"/>
            <a:ext cx="7301551" cy="45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דוגמא:</a:t>
            </a:r>
            <a:br>
              <a:rPr lang="he-IL" dirty="0" smtClean="0"/>
            </a:br>
            <a:r>
              <a:rPr lang="en-US" dirty="0"/>
              <a:t>Sponsored Search </a:t>
            </a:r>
            <a:r>
              <a:rPr lang="en-US" dirty="0" smtClean="0"/>
              <a:t>Auctions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נניח שאני מחפש בגוגל את המילה </a:t>
            </a:r>
            <a:r>
              <a:rPr lang="en-US" dirty="0" err="1" smtClean="0"/>
              <a:t>iphone</a:t>
            </a:r>
            <a:r>
              <a:rPr lang="en-US" dirty="0" smtClean="0"/>
              <a:t> case"</a:t>
            </a:r>
            <a:r>
              <a:rPr lang="he-IL" dirty="0" smtClean="0"/>
              <a:t>".</a:t>
            </a:r>
          </a:p>
          <a:p>
            <a:r>
              <a:rPr lang="he-IL" dirty="0" smtClean="0"/>
              <a:t>לצד התוצאות הרגילות, יופיעו "תוצאות" ממומנות בצורת פרסומות.</a:t>
            </a:r>
          </a:p>
          <a:p>
            <a:r>
              <a:rPr lang="he-IL" dirty="0" smtClean="0"/>
              <a:t>כדי שחברה תוכל להציג הודעה ממומנת, היא צריכה להשתתף במכרז על מקומות הפרסום האלה, ולהציע כמה היא מוכנה לשלם עבור לחיצה עליה.</a:t>
            </a:r>
          </a:p>
          <a:p>
            <a:r>
              <a:rPr lang="he-IL" dirty="0" smtClean="0"/>
              <a:t>חיפוש ממומן על מילות מפתח פופולריות יכולות להיות יקרות. (מאות דולרים)</a:t>
            </a:r>
          </a:p>
          <a:p>
            <a:r>
              <a:rPr lang="he-IL" dirty="0" smtClean="0"/>
              <a:t>הכנסות גוגל מפרסומות בשנת 2013: </a:t>
            </a:r>
            <a:r>
              <a:rPr lang="en-US" dirty="0" smtClean="0"/>
              <a:t>$50,578,000,000</a:t>
            </a:r>
            <a:endParaRPr lang="he-IL" dirty="0" smtClean="0"/>
          </a:p>
          <a:p>
            <a:r>
              <a:rPr lang="he-IL" dirty="0" smtClean="0"/>
              <a:t>(</a:t>
            </a:r>
            <a:r>
              <a:rPr lang="en-US" dirty="0"/>
              <a:t>http://</a:t>
            </a:r>
            <a:r>
              <a:rPr lang="en-US" dirty="0" smtClean="0"/>
              <a:t>investor.google.com/financial/tables.html</a:t>
            </a:r>
            <a:r>
              <a:rPr lang="he-IL" dirty="0" smtClean="0"/>
              <a:t>)</a:t>
            </a:r>
          </a:p>
          <a:p>
            <a:endParaRPr lang="he-I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8" y="516554"/>
            <a:ext cx="5725235" cy="57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17" y="1559314"/>
            <a:ext cx="6703926" cy="3776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8" y="1504428"/>
            <a:ext cx="11183652" cy="38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יש את ערים </a:t>
            </a:r>
            <a:r>
              <a:rPr lang="en-US" dirty="0" smtClean="0"/>
              <a:t>A</a:t>
            </a:r>
            <a:r>
              <a:rPr lang="he-IL" dirty="0" smtClean="0"/>
              <a:t>,</a:t>
            </a:r>
            <a:r>
              <a:rPr lang="en-US" dirty="0" smtClean="0"/>
              <a:t>B</a:t>
            </a:r>
            <a:r>
              <a:rPr lang="he-IL" dirty="0" smtClean="0"/>
              <a:t> ועיר חדשה </a:t>
            </a:r>
            <a:r>
              <a:rPr lang="en-US" dirty="0" smtClean="0"/>
              <a:t>C</a:t>
            </a:r>
            <a:r>
              <a:rPr lang="he-IL" dirty="0" smtClean="0"/>
              <a:t>.</a:t>
            </a:r>
          </a:p>
          <a:p>
            <a:r>
              <a:rPr lang="en-US" dirty="0" smtClean="0"/>
              <a:t>A,B</a:t>
            </a:r>
            <a:r>
              <a:rPr lang="he-IL" dirty="0" smtClean="0"/>
              <a:t> מחוברות ביניהן, </a:t>
            </a:r>
            <a:r>
              <a:rPr lang="en-US" dirty="0" smtClean="0"/>
              <a:t>C</a:t>
            </a:r>
            <a:r>
              <a:rPr lang="he-IL" dirty="0" smtClean="0"/>
              <a:t> לא מחוברת עוד לאף אחת.</a:t>
            </a:r>
          </a:p>
          <a:p>
            <a:r>
              <a:rPr lang="he-IL" dirty="0" smtClean="0"/>
              <a:t>האפשרויות של הממשלה הן:</a:t>
            </a:r>
            <a:endParaRPr lang="he-I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3617250"/>
            <a:ext cx="5114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339" y="1801075"/>
            <a:ext cx="2477069" cy="60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לחבר את </a:t>
            </a:r>
            <a:r>
              <a:rPr lang="en-US" dirty="0" smtClean="0"/>
              <a:t>A</a:t>
            </a:r>
            <a:r>
              <a:rPr lang="he-IL" dirty="0" smtClean="0"/>
              <a:t> ו-</a:t>
            </a:r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3410803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6935337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5202071" y="4484642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8409" y="3439237"/>
            <a:ext cx="21438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  <a:endCxn id="10" idx="1"/>
          </p:cNvCxnSpPr>
          <p:nvPr/>
        </p:nvCxnSpPr>
        <p:spPr>
          <a:xfrm>
            <a:off x="4680554" y="3883157"/>
            <a:ext cx="739372" cy="7853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339" y="1801075"/>
            <a:ext cx="2477069" cy="60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לחבר את </a:t>
            </a:r>
            <a:r>
              <a:rPr lang="en-US" dirty="0" smtClean="0"/>
              <a:t>B</a:t>
            </a:r>
            <a:r>
              <a:rPr lang="he-IL" dirty="0" smtClean="0"/>
              <a:t> ו-</a:t>
            </a:r>
            <a:r>
              <a:rPr lang="en-US" dirty="0" smtClean="0"/>
              <a:t>C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3410803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6935337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5202071" y="4484642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8409" y="3439237"/>
            <a:ext cx="21438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65686" y="3942282"/>
            <a:ext cx="745508" cy="7262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דוגמאות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74" y="1833142"/>
            <a:ext cx="6703452" cy="42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339" y="1801075"/>
            <a:ext cx="2477069" cy="60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לחבר את כולן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3410803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6935337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5202071" y="4484642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8409" y="3439237"/>
            <a:ext cx="21438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  <a:endCxn id="10" idx="1"/>
          </p:cNvCxnSpPr>
          <p:nvPr/>
        </p:nvCxnSpPr>
        <p:spPr>
          <a:xfrm>
            <a:off x="4680554" y="3883157"/>
            <a:ext cx="739372" cy="7853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465686" y="3942282"/>
            <a:ext cx="745508" cy="7262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339" y="1801075"/>
            <a:ext cx="2477069" cy="6036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 smtClean="0"/>
              <a:t>לא לחבר אף אחת</a:t>
            </a:r>
            <a:endParaRPr lang="he-IL" dirty="0"/>
          </a:p>
        </p:txBody>
      </p:sp>
      <p:sp>
        <p:nvSpPr>
          <p:cNvPr id="8" name="Oval 7"/>
          <p:cNvSpPr/>
          <p:nvPr/>
        </p:nvSpPr>
        <p:spPr>
          <a:xfrm>
            <a:off x="3410803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</a:t>
            </a:r>
            <a:endParaRPr lang="he-IL" dirty="0"/>
          </a:p>
        </p:txBody>
      </p:sp>
      <p:sp>
        <p:nvSpPr>
          <p:cNvPr id="9" name="Oval 8"/>
          <p:cNvSpPr/>
          <p:nvPr/>
        </p:nvSpPr>
        <p:spPr>
          <a:xfrm>
            <a:off x="6935337" y="2811440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B</a:t>
            </a:r>
            <a:endParaRPr lang="he-IL" dirty="0"/>
          </a:p>
        </p:txBody>
      </p:sp>
      <p:sp>
        <p:nvSpPr>
          <p:cNvPr id="10" name="Oval 9"/>
          <p:cNvSpPr/>
          <p:nvPr/>
        </p:nvSpPr>
        <p:spPr>
          <a:xfrm>
            <a:off x="5202071" y="4484642"/>
            <a:ext cx="1487606" cy="1255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</a:t>
            </a:r>
            <a:endParaRPr lang="he-IL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98409" y="3439237"/>
            <a:ext cx="214383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593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כביש יעלה לממשלה 10</a:t>
            </a:r>
            <a:r>
              <a:rPr lang="he-IL" dirty="0"/>
              <a:t> </a:t>
            </a:r>
            <a:r>
              <a:rPr lang="he-IL" dirty="0" smtClean="0"/>
              <a:t>מיליון דולר.</a:t>
            </a:r>
          </a:p>
          <a:p>
            <a:r>
              <a:rPr lang="he-IL" dirty="0" smtClean="0"/>
              <a:t>כל עיר תרוויח באופן פרטי מבחינה כלכלית/חברתית ע"י חיבורה לעיר אחרת.</a:t>
            </a:r>
          </a:p>
          <a:p>
            <a:r>
              <a:rPr lang="he-IL" dirty="0" smtClean="0"/>
              <a:t>למשל, </a:t>
            </a:r>
            <a:r>
              <a:rPr lang="en-US" dirty="0" smtClean="0"/>
              <a:t>A</a:t>
            </a:r>
            <a:r>
              <a:rPr lang="he-IL" dirty="0" smtClean="0"/>
              <a:t> עלולה להרוויח 5 מיליון דולר מבניית כביש ל-</a:t>
            </a:r>
            <a:r>
              <a:rPr lang="en-US" dirty="0" smtClean="0"/>
              <a:t>C</a:t>
            </a:r>
            <a:r>
              <a:rPr lang="he-IL" dirty="0" smtClean="0"/>
              <a:t> (צריכה, תעסוקה, בילוי..), אבל היא לא תרוויח אם ייבנה כביש בין </a:t>
            </a:r>
            <a:r>
              <a:rPr lang="en-US" dirty="0" smtClean="0"/>
              <a:t>B</a:t>
            </a:r>
            <a:r>
              <a:rPr lang="he-IL" dirty="0" smtClean="0"/>
              <a:t> ל-</a:t>
            </a:r>
            <a:r>
              <a:rPr lang="en-US" dirty="0" smtClean="0"/>
              <a:t>C</a:t>
            </a:r>
            <a:r>
              <a:rPr lang="he-IL" dirty="0" smtClean="0"/>
              <a:t>.</a:t>
            </a:r>
          </a:p>
          <a:p>
            <a:r>
              <a:rPr lang="he-IL" dirty="0" smtClean="0"/>
              <a:t>סימטרי לגבי </a:t>
            </a:r>
            <a:r>
              <a:rPr lang="en-US" dirty="0" smtClean="0"/>
              <a:t>B</a:t>
            </a:r>
            <a:r>
              <a:rPr lang="he-IL" dirty="0" smtClean="0"/>
              <a:t>.</a:t>
            </a:r>
          </a:p>
          <a:p>
            <a:r>
              <a:rPr lang="he-IL" dirty="0" smtClean="0"/>
              <a:t>עיר </a:t>
            </a:r>
            <a:r>
              <a:rPr lang="en-US" dirty="0" smtClean="0"/>
              <a:t>C</a:t>
            </a:r>
            <a:r>
              <a:rPr lang="he-IL" dirty="0" smtClean="0"/>
              <a:t>, שמנותקת כרגע משתי הערים האחרות, תרוויח מאד מחיבור שני הכבישים (נגיד </a:t>
            </a:r>
            <a:r>
              <a:rPr lang="en-US" dirty="0" smtClean="0"/>
              <a:t>9M USD</a:t>
            </a:r>
            <a:r>
              <a:rPr lang="he-IL" dirty="0" smtClean="0"/>
              <a:t> מכל כביש)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2" y="109182"/>
            <a:ext cx="2176081" cy="21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בטבלה הבאה נתון איזה ערך נותנת כל עיר לבניית הכבישים ל-</a:t>
            </a:r>
            <a:r>
              <a:rPr lang="en-US" dirty="0" smtClean="0"/>
              <a:t>C</a:t>
            </a:r>
            <a:r>
              <a:rPr lang="he-IL" dirty="0" smtClean="0"/>
              <a:t>. וכמה זה יעלה לממשלה. (</a:t>
            </a:r>
            <a:r>
              <a:rPr lang="he-IL" dirty="0" smtClean="0">
                <a:solidFill>
                  <a:srgbClr val="00B050"/>
                </a:solidFill>
              </a:rPr>
              <a:t>ב</a:t>
            </a:r>
            <a:r>
              <a:rPr lang="he-IL" dirty="0" smtClean="0">
                <a:solidFill>
                  <a:srgbClr val="FF0000"/>
                </a:solidFill>
              </a:rPr>
              <a:t>מ</a:t>
            </a:r>
            <a:r>
              <a:rPr lang="he-IL" dirty="0" smtClean="0">
                <a:solidFill>
                  <a:srgbClr val="00B050"/>
                </a:solidFill>
              </a:rPr>
              <a:t>י</a:t>
            </a:r>
            <a:r>
              <a:rPr lang="he-IL" dirty="0" smtClean="0">
                <a:solidFill>
                  <a:srgbClr val="FF0000"/>
                </a:solidFill>
              </a:rPr>
              <a:t>ל</a:t>
            </a:r>
            <a:r>
              <a:rPr lang="he-IL" dirty="0" smtClean="0">
                <a:solidFill>
                  <a:srgbClr val="00B050"/>
                </a:solidFill>
              </a:rPr>
              <a:t>י</a:t>
            </a:r>
            <a:r>
              <a:rPr lang="he-IL" dirty="0" smtClean="0">
                <a:solidFill>
                  <a:srgbClr val="FF0000"/>
                </a:solidFill>
              </a:rPr>
              <a:t>ו</a:t>
            </a:r>
            <a:r>
              <a:rPr lang="he-IL" dirty="0" smtClean="0">
                <a:solidFill>
                  <a:srgbClr val="00B050"/>
                </a:solidFill>
              </a:rPr>
              <a:t>נ</a:t>
            </a:r>
            <a:r>
              <a:rPr lang="he-IL" dirty="0" smtClean="0">
                <a:solidFill>
                  <a:srgbClr val="FF0000"/>
                </a:solidFill>
              </a:rPr>
              <a:t>י</a:t>
            </a:r>
            <a:r>
              <a:rPr lang="he-IL" dirty="0" smtClean="0">
                <a:solidFill>
                  <a:srgbClr val="00B050"/>
                </a:solidFill>
              </a:rPr>
              <a:t>ם</a:t>
            </a:r>
            <a:r>
              <a:rPr lang="he-IL" dirty="0" smtClean="0"/>
              <a:t>)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09" y="2817196"/>
            <a:ext cx="6502875" cy="1945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41" y="4743948"/>
            <a:ext cx="2591166" cy="19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אחרונה: חיבור ערים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934269"/>
            <a:ext cx="10515600" cy="3379172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המטרה של הממשלה היא לבחור את הכבישים שיטיבו הכי הרבה עם האוכלוסייה.</a:t>
            </a:r>
          </a:p>
          <a:p>
            <a:r>
              <a:rPr lang="he-IL" dirty="0" smtClean="0"/>
              <a:t>לפי הטבלה, הכי כדאי לממשלה לבנות את שני הכבישים כי התועלת מבניית כביש אחד בלבד היא 4, בעוד התועלת מבניית שני הכבישים היא 5.</a:t>
            </a:r>
          </a:p>
          <a:p>
            <a:r>
              <a:rPr lang="he-IL" b="1" u="sng" dirty="0" smtClean="0"/>
              <a:t>אבל</a:t>
            </a:r>
            <a:r>
              <a:rPr lang="he-IL" dirty="0" smtClean="0"/>
              <a:t>, המספרים של כל עיר נשלחים ע"י העיר עצמה! כלומר, יכול להיות שעיר מסוימת מגזימה בכוונה בערכים שלה כדי שהיא תועדף.</a:t>
            </a:r>
          </a:p>
          <a:p>
            <a:r>
              <a:rPr lang="he-IL" dirty="0" smtClean="0"/>
              <a:t>לכן, הממשלה תרצה ללמוד בעצמה איך </a:t>
            </a:r>
            <a:r>
              <a:rPr lang="he-IL" dirty="0" err="1" smtClean="0"/>
              <a:t>לתעדף</a:t>
            </a:r>
            <a:r>
              <a:rPr lang="he-IL" dirty="0" smtClean="0"/>
              <a:t> כל עיר וכך לבצע את הבחירה הלא מוטה הטובה ביותר.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40" y="1491871"/>
            <a:ext cx="4364227" cy="130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4" y="437628"/>
            <a:ext cx="3187110" cy="2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סיימנו!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01" y="1690688"/>
            <a:ext cx="6811157" cy="44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שאלות/יצירת קשר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לירן זוסמן - </a:t>
            </a:r>
            <a:r>
              <a:rPr lang="en-US" dirty="0"/>
              <a:t>liranzusman@gmail.com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850178"/>
            <a:ext cx="4286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שאלות/יצירת קשר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טל </a:t>
            </a:r>
            <a:r>
              <a:rPr lang="he-IL" dirty="0" err="1" smtClean="0"/>
              <a:t>סימינוביץ</a:t>
            </a:r>
            <a:r>
              <a:rPr lang="he-IL" dirty="0" smtClean="0"/>
              <a:t> – </a:t>
            </a:r>
            <a:r>
              <a:rPr lang="en-US" dirty="0" smtClean="0"/>
              <a:t>siminovich@mail.tau.ac.il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850178"/>
            <a:ext cx="4286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שיעורי בית</a:t>
            </a:r>
            <a:endParaRPr lang="he-I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60998" y="1825625"/>
            <a:ext cx="7892802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u="sng" dirty="0"/>
              <a:t>Exercise 1.4.12</a:t>
            </a:r>
            <a:r>
              <a:rPr lang="en-US" dirty="0"/>
              <a:t>. Use revenue equivalence (Corollary 1.4.3) and the </a:t>
            </a:r>
            <a:r>
              <a:rPr lang="en-US" dirty="0" smtClean="0"/>
              <a:t>equilibrium of </a:t>
            </a:r>
            <a:r>
              <a:rPr lang="en-US" dirty="0"/>
              <a:t>the k-unit </a:t>
            </a:r>
            <a:r>
              <a:rPr lang="en-US" dirty="0" err="1"/>
              <a:t>Vickrey</a:t>
            </a:r>
            <a:r>
              <a:rPr lang="en-US" dirty="0"/>
              <a:t> auction to determine the expected price </a:t>
            </a:r>
            <a:r>
              <a:rPr lang="en-US" dirty="0" smtClean="0"/>
              <a:t>at which </a:t>
            </a:r>
            <a:r>
              <a:rPr lang="en-US" dirty="0"/>
              <a:t>the tickets sell for a venue that holds k people, assuming that </a:t>
            </a:r>
            <a:r>
              <a:rPr lang="en-US" dirty="0" smtClean="0"/>
              <a:t>each person's </a:t>
            </a:r>
            <a:r>
              <a:rPr lang="en-US" dirty="0"/>
              <a:t>value is drawn independently from prior distribution F. (You </a:t>
            </a:r>
            <a:r>
              <a:rPr lang="en-US" dirty="0" smtClean="0"/>
              <a:t>may assume </a:t>
            </a:r>
            <a:r>
              <a:rPr lang="en-US" dirty="0"/>
              <a:t>that the population of possible ticket-purchasers has size n </a:t>
            </a:r>
            <a:r>
              <a:rPr lang="en-US" dirty="0" smtClean="0"/>
              <a:t>&gt; k</a:t>
            </a:r>
            <a:r>
              <a:rPr lang="en-US" dirty="0"/>
              <a:t>.)</a:t>
            </a:r>
            <a:endParaRPr lang="he-IL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" y="2056273"/>
            <a:ext cx="3185428" cy="31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ביי ביי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24" y="1414319"/>
            <a:ext cx="6709794" cy="500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1:</a:t>
            </a:r>
            <a:br>
              <a:rPr lang="he-IL" dirty="0" smtClean="0"/>
            </a:br>
            <a:r>
              <a:rPr lang="en-US" dirty="0" smtClean="0"/>
              <a:t>Single </a:t>
            </a:r>
            <a:r>
              <a:rPr lang="en-US" dirty="0"/>
              <a:t>bidder, one </a:t>
            </a:r>
            <a:r>
              <a:rPr lang="en-US" dirty="0" smtClean="0"/>
              <a:t>item</a:t>
            </a:r>
            <a:endParaRPr lang="he-IL" dirty="0"/>
          </a:p>
        </p:txBody>
      </p:sp>
      <p:pic>
        <p:nvPicPr>
          <p:cNvPr id="5" name="vlc-record-2014-03-14-22h54m58s-S05 E06.avi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5871" y="1690688"/>
            <a:ext cx="5626242" cy="421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5152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1:</a:t>
            </a:r>
            <a:br>
              <a:rPr lang="he-IL" dirty="0" smtClean="0"/>
            </a:br>
            <a:r>
              <a:rPr lang="en-US" dirty="0" smtClean="0"/>
              <a:t>Single </a:t>
            </a:r>
            <a:r>
              <a:rPr lang="en-US" dirty="0"/>
              <a:t>bidder, one </a:t>
            </a:r>
            <a:r>
              <a:rPr lang="en-US" dirty="0" smtClean="0"/>
              <a:t>item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נניח שמישהו מוכר פריט אחד, ויש רק קונה פוטנציאלי אחד.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he-IL" dirty="0" smtClean="0"/>
              </a:p>
              <a:p>
                <a:r>
                  <a:rPr lang="he-IL" dirty="0" smtClean="0"/>
                  <a:t>ידוע למוכר שהערך שהקונה מעריך את הפריט נקלח מהתפלגות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e-IL" dirty="0" smtClean="0"/>
                  <a:t>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he-IL" dirty="0" smtClean="0"/>
              </a:p>
              <a:p>
                <a:r>
                  <a:rPr lang="he-IL" dirty="0" smtClean="0"/>
                  <a:t>המוכר רוצה להציע הצעה לקונה בסגנון: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he-IL" dirty="0" smtClean="0"/>
                  <a:t>"המחיר הוא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 smtClean="0"/>
                  <a:t>. רוצה - תקנה</a:t>
                </a:r>
                <a:r>
                  <a:rPr lang="he-IL" smtClean="0"/>
                  <a:t>, לא </a:t>
                </a:r>
                <a:r>
                  <a:rPr lang="he-IL" dirty="0" smtClean="0"/>
                  <a:t>רוצה – אל תקנה"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he-IL" dirty="0" smtClean="0"/>
              </a:p>
              <a:p>
                <a:r>
                  <a:rPr lang="he-IL" dirty="0" smtClean="0"/>
                  <a:t>מהו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 smtClean="0"/>
                  <a:t> שהמוכר צריך להציע על מנת למקסם את הרווח שלו?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1" r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8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1:</a:t>
            </a:r>
            <a:br>
              <a:rPr lang="he-IL" dirty="0" smtClean="0"/>
            </a:br>
            <a:r>
              <a:rPr lang="en-US" dirty="0" smtClean="0"/>
              <a:t>Single bidder, one item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אם המוכר יציע מחיר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e-IL" dirty="0" smtClean="0"/>
                  <a:t> אז הקונה יקבל את ההצעה אם הוא מעריך את הפריט לכל הפחות כ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זה קורה בהסתברות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(כי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זאת ההסתברות שהמועמד יפסיד, כלומר יעריך את המוצר בפחות מ-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he-IL" dirty="0" smtClean="0"/>
              </a:p>
              <a:p>
                <a:r>
                  <a:rPr lang="he-IL" dirty="0" smtClean="0"/>
                  <a:t>לכן, המוכר צריך לבחור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he-IL" dirty="0" smtClean="0"/>
                  <a:t> שימקסם את תוחלת ההכנסה שלו: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19" y="494340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דוגמא 2:</a:t>
            </a:r>
            <a:br>
              <a:rPr lang="he-IL" dirty="0" smtClean="0"/>
            </a:br>
            <a:r>
              <a:rPr lang="en-US" dirty="0"/>
              <a:t>Single bidder, two items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נניח שלמוכר יש 2 פריטים למכור.</a:t>
                </a:r>
              </a:p>
              <a:p>
                <a:r>
                  <a:rPr lang="he-IL" dirty="0" smtClean="0"/>
                  <a:t>הערכים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 smtClean="0"/>
                  <a:t> של הקונה הפוטנציאלי ידועים למוכר ונלקחים באופן </a:t>
                </a:r>
                <a:r>
                  <a:rPr lang="he-IL" dirty="0" err="1" smtClean="0"/>
                  <a:t>ב"ת</a:t>
                </a:r>
                <a:r>
                  <a:rPr lang="he-IL" dirty="0" smtClean="0"/>
                  <a:t> מהתפלגות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נניח מעבר לכך שהערך של הקונה בשביל שני הפריטים יחדיו הוא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he-IL" dirty="0" smtClean="0"/>
                  <a:t>מכיוון ששני הערכים הם </a:t>
                </a:r>
                <a:r>
                  <a:rPr lang="he-IL" dirty="0" err="1" smtClean="0"/>
                  <a:t>ב"ת</a:t>
                </a:r>
                <a:r>
                  <a:rPr lang="he-IL" dirty="0" smtClean="0"/>
                  <a:t>, ניתן היה לחשוב שכדאי למוכר למכור את הפריטים בנפרד וע"י כך שימקסם הכנסה לכל פריט בנפרד אז הוא יוכל להכפיל את הרווח שלו.</a:t>
                </a:r>
              </a:p>
              <a:p>
                <a:r>
                  <a:rPr lang="he-IL" dirty="0" smtClean="0"/>
                  <a:t>אך זה לא בהכרח המצב...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0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5" y="163774"/>
            <a:ext cx="1869084" cy="20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2528</Words>
  <Application>Microsoft Office PowerPoint</Application>
  <PresentationFormat>Custom</PresentationFormat>
  <Paragraphs>316</Paragraphs>
  <Slides>59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מה נעשה היום?</vt:lpstr>
      <vt:lpstr>מה נעשה היום?</vt:lpstr>
      <vt:lpstr>דוגמאות</vt:lpstr>
      <vt:lpstr>דוגמא 1: Single bidder, one item</vt:lpstr>
      <vt:lpstr>דוגמא 1: Single bidder, one item</vt:lpstr>
      <vt:lpstr>דוגמא 1: Single bidder, one item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2: Single bidder, two items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3: Profit when values are correlated</vt:lpstr>
      <vt:lpstr>דוגמא 4: Purple pricing</vt:lpstr>
      <vt:lpstr>דוגמא 4: Purple pricing</vt:lpstr>
      <vt:lpstr>דוגמא 4: Purple pricing</vt:lpstr>
      <vt:lpstr>דוגמא 4: Purple pricing</vt:lpstr>
      <vt:lpstr>דוגמא 5: Google IPO auction</vt:lpstr>
      <vt:lpstr>דוגמא 5: Google IPO (initial public offering) auction</vt:lpstr>
      <vt:lpstr>אחרי שהתעייפנו נעבור ל...</vt:lpstr>
      <vt:lpstr>2. Allocation and pricing mechanisms</vt:lpstr>
      <vt:lpstr>Allocation and pricing mechanisms</vt:lpstr>
      <vt:lpstr>דוגמא: Spectrum Auctions</vt:lpstr>
      <vt:lpstr>דוגמא: Spectrum Auctions</vt:lpstr>
      <vt:lpstr>דוגמא: Sponsored Search Auctions</vt:lpstr>
      <vt:lpstr>דוגמא: Sponsored Search Auctions</vt:lpstr>
      <vt:lpstr>PowerPoint Presentation</vt:lpstr>
      <vt:lpstr>דוגמא אחרונה: חיבור ערים</vt:lpstr>
      <vt:lpstr>דוגמא אחרונה: חיבור ערים</vt:lpstr>
      <vt:lpstr>דוגמא אחרונה: חיבור ערים</vt:lpstr>
      <vt:lpstr>דוגמא אחרונה: חיבור ערים</vt:lpstr>
      <vt:lpstr>דוגמא אחרונה: חיבור ערים</vt:lpstr>
      <vt:lpstr>דוגמא אחרונה: חיבור ערים</vt:lpstr>
      <vt:lpstr>דוגמא אחרונה: חיבור ערים</vt:lpstr>
      <vt:lpstr>דוגמא אחרונה: חיבור ערים</vt:lpstr>
      <vt:lpstr>סיימנו!</vt:lpstr>
      <vt:lpstr>שאלות/יצירת קשר</vt:lpstr>
      <vt:lpstr>שאלות/יצירת קשר</vt:lpstr>
      <vt:lpstr>שיעורי בית</vt:lpstr>
      <vt:lpstr>ביי ביי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סמינר במכירות פומביות הרצאה 4</dc:title>
  <dc:creator>Tal</dc:creator>
  <cp:lastModifiedBy>Amos Fiat</cp:lastModifiedBy>
  <cp:revision>138</cp:revision>
  <dcterms:created xsi:type="dcterms:W3CDTF">2014-03-14T15:53:39Z</dcterms:created>
  <dcterms:modified xsi:type="dcterms:W3CDTF">2014-05-28T12:22:49Z</dcterms:modified>
</cp:coreProperties>
</file>