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4"/>
  </p:notesMasterIdLst>
  <p:sldIdLst>
    <p:sldId id="256" r:id="rId2"/>
    <p:sldId id="257" r:id="rId3"/>
    <p:sldId id="352" r:id="rId4"/>
    <p:sldId id="267" r:id="rId5"/>
    <p:sldId id="266" r:id="rId6"/>
    <p:sldId id="324" r:id="rId7"/>
    <p:sldId id="259" r:id="rId8"/>
    <p:sldId id="282" r:id="rId9"/>
    <p:sldId id="304" r:id="rId10"/>
    <p:sldId id="343" r:id="rId11"/>
    <p:sldId id="368" r:id="rId12"/>
    <p:sldId id="374" r:id="rId13"/>
    <p:sldId id="372" r:id="rId14"/>
    <p:sldId id="370" r:id="rId15"/>
    <p:sldId id="373" r:id="rId16"/>
    <p:sldId id="391" r:id="rId17"/>
    <p:sldId id="337" r:id="rId18"/>
    <p:sldId id="342" r:id="rId19"/>
    <p:sldId id="286" r:id="rId20"/>
    <p:sldId id="269" r:id="rId21"/>
    <p:sldId id="271" r:id="rId22"/>
    <p:sldId id="303" r:id="rId23"/>
    <p:sldId id="375" r:id="rId24"/>
    <p:sldId id="287" r:id="rId25"/>
    <p:sldId id="377" r:id="rId26"/>
    <p:sldId id="272" r:id="rId27"/>
    <p:sldId id="378" r:id="rId28"/>
    <p:sldId id="344" r:id="rId29"/>
    <p:sldId id="273" r:id="rId30"/>
    <p:sldId id="363" r:id="rId31"/>
    <p:sldId id="364" r:id="rId32"/>
    <p:sldId id="379" r:id="rId33"/>
    <p:sldId id="365" r:id="rId34"/>
    <p:sldId id="275" r:id="rId35"/>
    <p:sldId id="278" r:id="rId36"/>
    <p:sldId id="280" r:id="rId37"/>
    <p:sldId id="380" r:id="rId38"/>
    <p:sldId id="305" r:id="rId39"/>
    <p:sldId id="381" r:id="rId40"/>
    <p:sldId id="350" r:id="rId41"/>
    <p:sldId id="276" r:id="rId42"/>
    <p:sldId id="288" r:id="rId43"/>
    <p:sldId id="290" r:id="rId44"/>
    <p:sldId id="295" r:id="rId45"/>
    <p:sldId id="296" r:id="rId46"/>
    <p:sldId id="289" r:id="rId47"/>
    <p:sldId id="351" r:id="rId48"/>
    <p:sldId id="353" r:id="rId49"/>
    <p:sldId id="307" r:id="rId50"/>
    <p:sldId id="308" r:id="rId51"/>
    <p:sldId id="310" r:id="rId52"/>
    <p:sldId id="293" r:id="rId53"/>
    <p:sldId id="354" r:id="rId54"/>
    <p:sldId id="318" r:id="rId55"/>
    <p:sldId id="319" r:id="rId56"/>
    <p:sldId id="311" r:id="rId57"/>
    <p:sldId id="356" r:id="rId58"/>
    <p:sldId id="385" r:id="rId59"/>
    <p:sldId id="388" r:id="rId60"/>
    <p:sldId id="387" r:id="rId61"/>
    <p:sldId id="384" r:id="rId62"/>
    <p:sldId id="390" r:id="rId63"/>
    <p:sldId id="383" r:id="rId64"/>
    <p:sldId id="386" r:id="rId65"/>
    <p:sldId id="323" r:id="rId66"/>
    <p:sldId id="314" r:id="rId67"/>
    <p:sldId id="315" r:id="rId68"/>
    <p:sldId id="316" r:id="rId69"/>
    <p:sldId id="320" r:id="rId70"/>
    <p:sldId id="317" r:id="rId71"/>
    <p:sldId id="321" r:id="rId72"/>
    <p:sldId id="262" r:id="rId73"/>
    <p:sldId id="325" r:id="rId74"/>
    <p:sldId id="326" r:id="rId75"/>
    <p:sldId id="328" r:id="rId76"/>
    <p:sldId id="331" r:id="rId77"/>
    <p:sldId id="329" r:id="rId78"/>
    <p:sldId id="334" r:id="rId79"/>
    <p:sldId id="330" r:id="rId80"/>
    <p:sldId id="327" r:id="rId81"/>
    <p:sldId id="335" r:id="rId82"/>
    <p:sldId id="265" r:id="rId8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61E9"/>
    <a:srgbClr val="FBBD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695" autoAdjust="0"/>
  </p:normalViewPr>
  <p:slideViewPr>
    <p:cSldViewPr snapToGrid="0">
      <p:cViewPr varScale="1">
        <p:scale>
          <a:sx n="56" d="100"/>
          <a:sy n="56" d="100"/>
        </p:scale>
        <p:origin x="106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63632D-6A05-4AA0-93EB-6844BCC82C08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461F6-987E-4635-9AB6-8EF0170E6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362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בנק' הראשונה – דוגמה על שוק המניות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3153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כל צומת פנימי מייצג השוואה, והעלים – פלטים אפשריים</a:t>
            </a:r>
          </a:p>
          <a:p>
            <a:pPr algn="r" rtl="1"/>
            <a:r>
              <a:rPr lang="he-IL"/>
              <a:t>זמן החיפוש = מס' השוואות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6404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015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/>
              <a:t>בניית העצים היא משהו שאמרנו  שקורה בשלב המקדים, עכשיו נסביר איך עושים זאת וננתח את זמן החיפוש</a:t>
            </a:r>
            <a:endParaRPr lang="en-US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/>
              <a:t>טאו מתאימה לפרמוטציה = טאו הוא </a:t>
            </a:r>
            <a:r>
              <a:rPr lang="en-US"/>
              <a:t>prefix</a:t>
            </a:r>
            <a:r>
              <a:rPr lang="he-IL"/>
              <a:t> של הפרמוטציה, ממיינת את </a:t>
            </a:r>
            <a:r>
              <a:rPr lang="en-US"/>
              <a:t>k</a:t>
            </a:r>
            <a:r>
              <a:rPr lang="he-IL"/>
              <a:t> האיברים הראשונים שלה</a:t>
            </a:r>
            <a:endParaRPr lang="en-US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/>
              <a:t>מכאן גוזרים את ההסתברות של טאו</a:t>
            </a:r>
          </a:p>
          <a:p>
            <a:pPr algn="r" rtl="1"/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6078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כשכתוב כאן זמן – הכוונה למס' ההשוואות (במהלך החיפוש בעץ)</a:t>
            </a:r>
          </a:p>
          <a:p>
            <a:pPr algn="r" rtl="1"/>
            <a:r>
              <a:rPr lang="he-IL"/>
              <a:t>במונה בשורה הראשונה – הכוונה מתוך הפרמוטציות שמתאימות לטאו</a:t>
            </a:r>
          </a:p>
          <a:p>
            <a:pPr algn="r" rtl="1"/>
            <a:r>
              <a:rPr lang="he-IL"/>
              <a:t>בעצם אנו סופרים מתוך הפרמוטציות  שמתאימות עד לאיבר ה-</a:t>
            </a:r>
            <a:r>
              <a:rPr lang="en-US"/>
              <a:t>k</a:t>
            </a:r>
            <a:r>
              <a:rPr lang="he-IL"/>
              <a:t>, כמה מתאימות גם לאיבר ה </a:t>
            </a:r>
            <a:r>
              <a:rPr lang="en-US"/>
              <a:t>k+1</a:t>
            </a:r>
          </a:p>
          <a:p>
            <a:pPr algn="r" rtl="1"/>
            <a:r>
              <a:rPr lang="he-IL"/>
              <a:t>יש כאן קצת דברים עדינים שאני מחביאה בשביל להימנע מכל ההגדרות של גאמות שהם כתבו</a:t>
            </a:r>
          </a:p>
          <a:p>
            <a:pPr algn="r" rtl="1"/>
            <a:r>
              <a:rPr lang="he-IL"/>
              <a:t>בדוגמה מימין – הפרמוטציות ב </a:t>
            </a:r>
            <a:r>
              <a:rPr lang="en-US"/>
              <a:t>bin</a:t>
            </a:r>
            <a:r>
              <a:rPr lang="he-IL"/>
              <a:t> עם ה-</a:t>
            </a:r>
            <a:r>
              <a:rPr lang="en-US"/>
              <a:t>i</a:t>
            </a:r>
            <a:r>
              <a:rPr lang="he-IL"/>
              <a:t> שנבחר, כולן מתאימות לאותה פרמוטציה על </a:t>
            </a:r>
            <a:r>
              <a:rPr lang="en-US"/>
              <a:t>k+1</a:t>
            </a:r>
            <a:r>
              <a:rPr lang="he-IL"/>
              <a:t> איברים</a:t>
            </a:r>
          </a:p>
          <a:p>
            <a:pPr algn="r" rtl="1"/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9639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ההשוואות היו רק בחיפוש בעצים ,לא בבנייה</a:t>
            </a:r>
          </a:p>
          <a:p>
            <a:pPr algn="r" rtl="1"/>
            <a:r>
              <a:rPr lang="he-IL"/>
              <a:t>יכול  להיות שזה צריך להיות מ-1 עד </a:t>
            </a:r>
            <a:r>
              <a:rPr lang="en-US"/>
              <a:t>n-1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444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247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אינטואיציה – כמות החוסר ודאות לגבי ערך המ"מ</a:t>
            </a:r>
            <a:endParaRPr lang="en-US"/>
          </a:p>
          <a:p>
            <a:pPr algn="r" rtl="1"/>
            <a:r>
              <a:rPr lang="he-IL"/>
              <a:t>הדוגמה – תשובה בשקף הבא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687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</a:t>
            </a:r>
            <a:r>
              <a:rPr lang="he-IL"/>
              <a:t> זה תוצאת הזריקה/ הטלה</a:t>
            </a:r>
          </a:p>
          <a:p>
            <a:pPr algn="r" rtl="1"/>
            <a:r>
              <a:rPr lang="he-IL"/>
              <a:t>מסקנה: בזריקת קובייה יש יותר אופציות לתוצאה, לכן יש יותר חוסר ודאות -&gt; אנטרופיה גבוהה יותר</a:t>
            </a:r>
            <a:endParaRPr lang="en-US"/>
          </a:p>
          <a:p>
            <a:pPr algn="r" rtl="1"/>
            <a:r>
              <a:rPr lang="he-IL"/>
              <a:t>במקרה היוניפורמי – לוג גודל ה </a:t>
            </a:r>
            <a:r>
              <a:rPr lang="en-US"/>
              <a:t>support</a:t>
            </a:r>
            <a:r>
              <a:rPr lang="he-IL"/>
              <a:t>. זה גם המקרה עם אנטרופיה מקסימלית</a:t>
            </a:r>
          </a:p>
          <a:p>
            <a:pPr algn="r" rtl="1"/>
            <a:r>
              <a:rPr lang="he-IL"/>
              <a:t>הדוגמאות הן מקרים פרטיים של זה</a:t>
            </a:r>
            <a:endParaRPr lang="en-US"/>
          </a:p>
          <a:p>
            <a:pPr algn="r" rtl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0351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בניית עץ כדי לקבוע את הערך של מ"מ נתון </a:t>
            </a:r>
            <a:r>
              <a:rPr lang="en-US"/>
              <a:t>X</a:t>
            </a:r>
          </a:p>
          <a:p>
            <a:pPr algn="r" rtl="1"/>
            <a:r>
              <a:rPr lang="he-IL"/>
              <a:t>בתזכורת – אפשרי לבנות עץ כזה (לא כל עץ יהיה כזה)</a:t>
            </a:r>
            <a:endParaRPr lang="en-US"/>
          </a:p>
          <a:p>
            <a:pPr algn="r" rtl="1"/>
            <a:r>
              <a:rPr lang="he-IL"/>
              <a:t>מהחסם תחתון – העץ שאנו יודעים לבנות הוא "כמעט אופטימלי"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463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בעזרת תורת האינפורמציה עושים ניתוח עדין יותר לאותו אלגוריתם.</a:t>
            </a:r>
          </a:p>
          <a:p>
            <a:pPr algn="r" rtl="1"/>
            <a:r>
              <a:rPr lang="he-IL"/>
              <a:t>החסם של קודם היה מקרה פרטי עם התפלגות יוניפורמית</a:t>
            </a:r>
            <a:endParaRPr lang="en-US"/>
          </a:p>
          <a:p>
            <a:pPr algn="r" rtl="1"/>
            <a:endParaRPr lang="he-IL"/>
          </a:p>
          <a:p>
            <a:pPr algn="r" rtl="1"/>
            <a:r>
              <a:rPr lang="he-IL"/>
              <a:t>להסביר ש </a:t>
            </a:r>
            <a:r>
              <a:rPr lang="en-US"/>
              <a:t>pi(I)</a:t>
            </a:r>
            <a:r>
              <a:rPr lang="he-IL"/>
              <a:t> הוא גם מ"מ (אז יש לו אנטרופיה)</a:t>
            </a:r>
            <a:endParaRPr lang="en-US"/>
          </a:p>
          <a:p>
            <a:pPr algn="r" rtl="1"/>
            <a:r>
              <a:rPr lang="he-IL"/>
              <a:t>המשפט נותן חסם עליון וחסם תחתון, לאלגו' אופליין (כלומר שמכיר את ההתפלגות)</a:t>
            </a:r>
          </a:p>
          <a:p>
            <a:pPr algn="r" rtl="1"/>
            <a:r>
              <a:rPr lang="he-IL"/>
              <a:t>הגבול תחתון – תוצאה  ישירה של החסם תחתון על עצי השוואה</a:t>
            </a:r>
          </a:p>
          <a:p>
            <a:pPr algn="r" rtl="1"/>
            <a:r>
              <a:rPr lang="he-IL"/>
              <a:t>האלגו' נכון לכל קלט, התוצאה על זמן ההשוואה זה תחת הנחת ההתפלגות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095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0336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/>
              <a:t>אלגו' אונליין – מתחיל בלי שום ידע על </a:t>
            </a:r>
            <a:r>
              <a:rPr lang="en-US"/>
              <a:t>D</a:t>
            </a:r>
            <a:r>
              <a:rPr lang="he-IL"/>
              <a:t> (רק הנחה שקיימת התפלגות)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/>
              <a:t>באונליין האלגו' שראינו קודם לא מספיק טוב לנו, עוד מעט נסביר למה</a:t>
            </a:r>
            <a:endParaRPr lang="en-US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/>
              <a:t>להסביר שוב על השלבים של האלגו' אונליין</a:t>
            </a:r>
            <a:endParaRPr lang="en-US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/>
              <a:t>אפשרי להסתכל על מדדים אחרים, באלה אנחנו נתעניין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6694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כאשר מתעלמים מאורך פאזת האימון – אז בניית העצים תיעשה בזמן האימון, וזה כאילו לא עולה לנו.</a:t>
            </a:r>
            <a:endParaRPr lang="en-US"/>
          </a:p>
          <a:p>
            <a:pPr algn="r" rtl="1"/>
            <a:r>
              <a:rPr lang="he-IL"/>
              <a:t>את החסם תחתון (12.4) נראה בהמשך ההרצאה</a:t>
            </a:r>
          </a:p>
          <a:p>
            <a:pPr algn="r" rtl="1"/>
            <a:r>
              <a:rPr lang="he-IL"/>
              <a:t>מהחסם תחתון אנו מבינים שצריך להתמקד בהתפלגויות ספציפיות, ולא התפלגויות כלליות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4547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בגלל החסם תחתון על גודל מבנה הנתונים, אנו מתמקדים בקבוצה מצומצמת של התפלגויות.</a:t>
            </a:r>
            <a:endParaRPr lang="en-US"/>
          </a:p>
          <a:p>
            <a:pPr algn="r" rtl="1"/>
            <a:r>
              <a:rPr lang="he-IL"/>
              <a:t>מכאן והלאה – תמיד נניח  שזו ההתפלגות שלנו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3514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לשים לב שאלגו’ </a:t>
            </a:r>
            <a:r>
              <a:rPr lang="en-US"/>
              <a:t>self-improving</a:t>
            </a:r>
            <a:r>
              <a:rPr lang="he-IL"/>
              <a:t> הוא תמיד נותן פלט נכון, וההסתברות כאן היא לגבי זמני הריצה של ה </a:t>
            </a:r>
            <a:r>
              <a:rPr lang="en-US"/>
              <a:t>limiting phase</a:t>
            </a:r>
            <a:endParaRPr lang="he-IL"/>
          </a:p>
          <a:p>
            <a:pPr algn="r" rtl="1"/>
            <a:r>
              <a:rPr lang="he-IL"/>
              <a:t>להדגים: אפסילון 1 מול אפסילון 1/10</a:t>
            </a:r>
            <a:endParaRPr lang="en-US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/>
              <a:t>טריידאוף אימון – זמן:</a:t>
            </a:r>
            <a:r>
              <a:rPr lang="en-US"/>
              <a:t> </a:t>
            </a:r>
            <a:r>
              <a:rPr lang="he-IL"/>
              <a:t> יותר מידע על </a:t>
            </a:r>
            <a:r>
              <a:rPr lang="en-US"/>
              <a:t>D</a:t>
            </a:r>
            <a:r>
              <a:rPr lang="he-IL"/>
              <a:t> -&gt; הקטנת זמן פאזת </a:t>
            </a:r>
            <a:r>
              <a:rPr lang="en-US"/>
              <a:t>limiting</a:t>
            </a:r>
            <a:r>
              <a:rPr lang="he-IL"/>
              <a:t>.</a:t>
            </a:r>
            <a:endParaRPr lang="en-US"/>
          </a:p>
          <a:p>
            <a:pPr algn="r" rtl="1"/>
            <a:r>
              <a:rPr lang="he-IL"/>
              <a:t>גודל מבנה הנתונים – יש משפט שאומר שזה החסם התחתון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168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להדביק את ה </a:t>
            </a:r>
            <a:r>
              <a:rPr lang="en-US"/>
              <a:t>bucket</a:t>
            </a:r>
            <a:r>
              <a:rPr lang="he-IL"/>
              <a:t>ים – זה לעשות מיזוג, אבל הם זרים ולכן זה  רק שרשור</a:t>
            </a:r>
          </a:p>
          <a:p>
            <a:pPr algn="r" rtl="1"/>
            <a:r>
              <a:rPr lang="he-IL"/>
              <a:t>בזכות הטריק, מיון כל </a:t>
            </a:r>
            <a:r>
              <a:rPr lang="en-US"/>
              <a:t>bucket</a:t>
            </a:r>
            <a:r>
              <a:rPr lang="he-IL"/>
              <a:t> לוקח זמן קבוע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5662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איך אפשר לייצר כאלה </a:t>
            </a:r>
            <a:r>
              <a:rPr lang="en-US"/>
              <a:t>bucket</a:t>
            </a:r>
            <a:r>
              <a:rPr lang="he-IL"/>
              <a:t>ים?</a:t>
            </a:r>
          </a:p>
          <a:p>
            <a:pPr algn="r" rtl="1"/>
            <a:r>
              <a:rPr lang="he-IL"/>
              <a:t>אידאלי = יש לנו התפלגות = יש </a:t>
            </a:r>
            <a:r>
              <a:rPr lang="en-US"/>
              <a:t>CDF</a:t>
            </a:r>
            <a:r>
              <a:rPr lang="he-IL"/>
              <a:t> לכל </a:t>
            </a:r>
            <a:r>
              <a:rPr lang="en-US"/>
              <a:t>D_i</a:t>
            </a:r>
            <a:r>
              <a:rPr lang="he-IL"/>
              <a:t>. הפונק' </a:t>
            </a:r>
            <a:r>
              <a:rPr lang="en-US"/>
              <a:t>f</a:t>
            </a:r>
            <a:r>
              <a:rPr lang="he-IL"/>
              <a:t> נבנית מכל ההתפלגויות ביחד (היא סכום ה </a:t>
            </a:r>
            <a:r>
              <a:rPr lang="en-US"/>
              <a:t>CDF</a:t>
            </a:r>
            <a:r>
              <a:rPr lang="he-IL"/>
              <a:t> ים). היא אומרת לכל ערך </a:t>
            </a:r>
            <a:r>
              <a:rPr lang="en-US"/>
              <a:t>v</a:t>
            </a:r>
            <a:r>
              <a:rPr lang="he-IL"/>
              <a:t>:</a:t>
            </a:r>
            <a:r>
              <a:rPr lang="en-US"/>
              <a:t> </a:t>
            </a:r>
            <a:r>
              <a:rPr lang="he-IL"/>
              <a:t>כמה אלמנטים במערך קטנים מ-</a:t>
            </a:r>
            <a:r>
              <a:rPr lang="en-US"/>
              <a:t>v</a:t>
            </a:r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0049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כלומר ב </a:t>
            </a:r>
            <a:r>
              <a:rPr lang="en-US"/>
              <a:t>bucket</a:t>
            </a:r>
            <a:r>
              <a:rPr lang="he-IL"/>
              <a:t>ים אידאליים – יש בכל אחד איבר אחד</a:t>
            </a:r>
          </a:p>
          <a:p>
            <a:pPr algn="r" rtl="1"/>
            <a:r>
              <a:rPr lang="he-IL"/>
              <a:t>אנו לא נוכל לבנות את זה, נבנה משהו שמתקרב לזה</a:t>
            </a:r>
          </a:p>
          <a:p>
            <a:pPr algn="r" rtl="1"/>
            <a:r>
              <a:rPr lang="he-IL"/>
              <a:t>זה מס' קבוע ולכן זה מספיק טוב לנו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2565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לחזור על האלגו'</a:t>
            </a:r>
          </a:p>
          <a:p>
            <a:pPr algn="r" rtl="1"/>
            <a:r>
              <a:rPr lang="he-IL"/>
              <a:t>לכל איבר צריך למצוא באיזה </a:t>
            </a:r>
            <a:r>
              <a:rPr lang="en-US"/>
              <a:t>bucket</a:t>
            </a:r>
            <a:r>
              <a:rPr lang="he-IL"/>
              <a:t> הוא. </a:t>
            </a:r>
          </a:p>
          <a:p>
            <a:pPr algn="r" rtl="1"/>
            <a:r>
              <a:rPr lang="he-IL"/>
              <a:t>עץ </a:t>
            </a:r>
            <a:r>
              <a:rPr lang="en-US"/>
              <a:t>i</a:t>
            </a:r>
            <a:r>
              <a:rPr lang="he-IL"/>
              <a:t> לוקח את האיבר ה-</a:t>
            </a:r>
            <a:r>
              <a:rPr lang="en-US"/>
              <a:t>i</a:t>
            </a:r>
            <a:r>
              <a:rPr lang="he-IL"/>
              <a:t> במערך ומוצא לאיזה </a:t>
            </a:r>
            <a:r>
              <a:rPr lang="en-US"/>
              <a:t>bucket</a:t>
            </a:r>
            <a:r>
              <a:rPr lang="he-IL"/>
              <a:t> הוא שייך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4075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en-US"/>
              <a:t>H_i</a:t>
            </a:r>
            <a:r>
              <a:rPr lang="he-IL"/>
              <a:t>-  יותר מדוייק שזה האנטרופיה של מ"מ שאומר לכניסה ה-</a:t>
            </a:r>
            <a:r>
              <a:rPr lang="en-US"/>
              <a:t>i</a:t>
            </a:r>
            <a:r>
              <a:rPr lang="he-IL"/>
              <a:t> באיזה </a:t>
            </a:r>
            <a:r>
              <a:rPr lang="en-US"/>
              <a:t>bucket</a:t>
            </a:r>
            <a:r>
              <a:rPr lang="he-IL"/>
              <a:t> היא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1681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זה בהינתן שכבר יש לנו  את מבנה הנתונים (אותו בונים בשלב האימון)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479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השאלה של מיון מבוסס השוואות, כאשר הקלט הוא מערך באורך </a:t>
            </a:r>
            <a:r>
              <a:rPr lang="en-US"/>
              <a:t>n</a:t>
            </a:r>
            <a:r>
              <a:rPr lang="he-IL"/>
              <a:t> (ערכים ממשיים זה רק לצורך הפשטות)</a:t>
            </a:r>
            <a:endParaRPr lang="en-US"/>
          </a:p>
          <a:p>
            <a:pPr algn="r" rtl="1"/>
            <a:r>
              <a:rPr lang="he-IL"/>
              <a:t>אלגו קלאסי – </a:t>
            </a:r>
            <a:r>
              <a:rPr lang="en-US"/>
              <a:t>merge sort</a:t>
            </a:r>
          </a:p>
          <a:p>
            <a:pPr algn="r" rtl="1"/>
            <a:r>
              <a:rPr lang="he-IL"/>
              <a:t>נרצה לפתור את הבעיה כשיודעים את </a:t>
            </a:r>
            <a:r>
              <a:rPr lang="en-US"/>
              <a:t>D</a:t>
            </a:r>
            <a:r>
              <a:rPr lang="he-IL"/>
              <a:t>. בשביל זה נעשה </a:t>
            </a:r>
            <a:r>
              <a:rPr lang="en-US"/>
              <a:t>detour</a:t>
            </a:r>
            <a:r>
              <a:rPr lang="he-IL"/>
              <a:t> דרך בעיה אחרת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3112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זמן ריצה של ה </a:t>
            </a:r>
            <a:r>
              <a:rPr lang="en-US"/>
              <a:t>limiting</a:t>
            </a:r>
            <a:r>
              <a:rPr lang="he-IL"/>
              <a:t> – הכוונה בתוחלת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4047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לזכור שכל הזמנים כאן זה בתוחלת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1524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זה מסיים את ההוכחה</a:t>
            </a:r>
            <a:endParaRPr lang="en-US"/>
          </a:p>
          <a:p>
            <a:pPr algn="r" rtl="1"/>
            <a:r>
              <a:rPr lang="he-IL"/>
              <a:t>את הלמה נוכיח בשקף הבא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9187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en-US"/>
              <a:t>H_i</a:t>
            </a:r>
            <a:r>
              <a:rPr lang="he-IL"/>
              <a:t> זו האנטרופיה של </a:t>
            </a:r>
            <a:r>
              <a:rPr lang="en-US"/>
              <a:t>X_i</a:t>
            </a:r>
          </a:p>
          <a:p>
            <a:pPr algn="r" rtl="1"/>
            <a:r>
              <a:rPr lang="he-IL"/>
              <a:t>רוצים בסוף חסם עם </a:t>
            </a:r>
            <a:r>
              <a:rPr lang="en-US"/>
              <a:t>H</a:t>
            </a:r>
            <a:r>
              <a:rPr lang="he-IL"/>
              <a:t> של פאי. צריך להראות ש </a:t>
            </a:r>
            <a:r>
              <a:rPr lang="en-US"/>
              <a:t>H(X)</a:t>
            </a:r>
            <a:r>
              <a:rPr lang="he-IL"/>
              <a:t> לא יכול להיות הרבה יותר גדול ממנו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9608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לפי הלמה, צריך אלגו' שמבצע עד </a:t>
            </a:r>
            <a:r>
              <a:rPr lang="en-US"/>
              <a:t>2n</a:t>
            </a:r>
            <a:r>
              <a:rPr lang="he-IL"/>
              <a:t> השוואות, כלומר באלגו' שניתן נספור רק את כמות ההשוואות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47321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צעד 1:</a:t>
            </a:r>
            <a:r>
              <a:rPr lang="en-US"/>
              <a:t> </a:t>
            </a:r>
            <a:r>
              <a:rPr lang="he-IL"/>
              <a:t>למיין את המערך בעזרת הפרמוטציה</a:t>
            </a:r>
            <a:endParaRPr lang="en-US"/>
          </a:p>
          <a:p>
            <a:pPr algn="r" rtl="1"/>
            <a:r>
              <a:rPr lang="he-IL"/>
              <a:t>צעד 2 :</a:t>
            </a:r>
            <a:r>
              <a:rPr lang="en-US"/>
              <a:t> </a:t>
            </a:r>
            <a:r>
              <a:rPr lang="he-IL"/>
              <a:t>למזג עם ה </a:t>
            </a:r>
            <a:r>
              <a:rPr lang="en-US"/>
              <a:t>border</a:t>
            </a:r>
            <a:r>
              <a:rPr lang="he-IL"/>
              <a:t>ים של ה </a:t>
            </a:r>
            <a:r>
              <a:rPr lang="en-US"/>
              <a:t>bucket</a:t>
            </a:r>
            <a:r>
              <a:rPr lang="he-IL"/>
              <a:t>ים, מזה יודעים באיזה </a:t>
            </a:r>
            <a:r>
              <a:rPr lang="en-US"/>
              <a:t>bucket</a:t>
            </a:r>
            <a:r>
              <a:rPr lang="he-IL"/>
              <a:t> נמצא כל אלמנט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34682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ירוק – תזכורת, כתום – מה שנראה עכשיו</a:t>
            </a:r>
          </a:p>
          <a:p>
            <a:pPr algn="r" rtl="1"/>
            <a:r>
              <a:rPr lang="he-IL"/>
              <a:t>מה שנוכיח זה חלק יותר ממה שיש במשפט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6491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הזמן הדרוש – זה המכפלה של מס' ההרצות כפול האורך של כל אחת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25104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אם היו לנו </a:t>
            </a:r>
            <a:r>
              <a:rPr lang="en-US"/>
              <a:t>bucket</a:t>
            </a:r>
            <a:r>
              <a:rPr lang="he-IL"/>
              <a:t>ים מושלמים, היו מקיימים את התכונה הזאת (של למדה אלמנטים בכל </a:t>
            </a:r>
            <a:r>
              <a:rPr lang="en-US"/>
              <a:t>bucket</a:t>
            </a:r>
            <a:r>
              <a:rPr lang="he-IL"/>
              <a:t>). לכן נבנה </a:t>
            </a:r>
            <a:r>
              <a:rPr lang="en-US"/>
              <a:t>bucket</a:t>
            </a:r>
            <a:r>
              <a:rPr lang="he-IL"/>
              <a:t>ים שמקיימים את התכונה הזאת באופן אמפירי, ונראה שנקבל </a:t>
            </a:r>
            <a:r>
              <a:rPr lang="en-US"/>
              <a:t>bucket</a:t>
            </a:r>
            <a:r>
              <a:rPr lang="he-IL"/>
              <a:t>ים טובים מספיק</a:t>
            </a:r>
          </a:p>
          <a:p>
            <a:pPr algn="r" rtl="1"/>
            <a:r>
              <a:rPr lang="he-IL"/>
              <a:t>יותר מדוייק להגיד שבסיבוב הלמדה לומדים את ה </a:t>
            </a:r>
            <a:r>
              <a:rPr lang="en-US"/>
              <a:t>bucket</a:t>
            </a:r>
            <a:r>
              <a:rPr lang="he-IL"/>
              <a:t>ים. עד אז רק מריצים מיון רגיל לכל קלט. הזמן להרצת האלגו' זה </a:t>
            </a:r>
            <a:r>
              <a:rPr lang="en-US"/>
              <a:t>nlogn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15537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algn="r" rtl="1"/>
                <a:r>
                  <a:rPr lang="he-IL"/>
                  <a:t>בשורה האחרונה יש חוסר דיוק קל כי בעצם יש שם סכום (כבר השתמשתי בכך ש-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e>
                    </m:d>
                  </m:oMath>
                </a14:m>
                <a:r>
                  <a:rPr lang="he-IL"/>
                  <a:t> שווה</a:t>
                </a:r>
                <a:r>
                  <a:rPr lang="he-IL" baseline="0"/>
                  <a:t> לכל </a:t>
                </a:r>
                <a:r>
                  <a:rPr lang="en-US" baseline="0"/>
                  <a:t>I</a:t>
                </a:r>
                <a:r>
                  <a:rPr lang="he-IL" baseline="0"/>
                  <a:t>.</a:t>
                </a:r>
              </a:p>
              <a:p>
                <a:pPr algn="r" rtl="1"/>
                <a:r>
                  <a:rPr lang="he-IL" baseline="0"/>
                  <a:t>הסבר על החיתוך  עם ה</a:t>
                </a:r>
                <a:r>
                  <a:rPr lang="en-US" baseline="0"/>
                  <a:t>bucket</a:t>
                </a:r>
                <a:r>
                  <a:rPr lang="he-IL" baseline="0"/>
                  <a:t>ים האידאליים בשקף הבא.</a:t>
                </a:r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algn="r" rtl="1"/>
                <a:r>
                  <a:rPr lang="he-IL"/>
                  <a:t>בשורה האחרונה יש חוסר דיוק קל כי בעצם יש שם סכום (כבר השתמשתי בכך ש- </a:t>
                </a:r>
                <a:r>
                  <a:rPr lang="en-US" b="0" i="0">
                    <a:latin typeface="Cambria Math" panose="02040503050406030204" pitchFamily="18" charset="0"/>
                  </a:rPr>
                  <a:t>𝐸[𝐼∩𝐵_𝑖^′ ]</a:t>
                </a:r>
                <a:r>
                  <a:rPr lang="he-IL"/>
                  <a:t> שווה</a:t>
                </a:r>
                <a:r>
                  <a:rPr lang="he-IL" baseline="0"/>
                  <a:t> לכל </a:t>
                </a:r>
                <a:r>
                  <a:rPr lang="en-US" baseline="0"/>
                  <a:t>I</a:t>
                </a:r>
                <a:r>
                  <a:rPr lang="he-IL" baseline="0"/>
                  <a:t>.</a:t>
                </a:r>
              </a:p>
              <a:p>
                <a:pPr algn="r" rtl="1"/>
                <a:r>
                  <a:rPr lang="he-IL" baseline="0"/>
                  <a:t>הסבר על החיתוך  עם ה</a:t>
                </a:r>
                <a:r>
                  <a:rPr lang="en-US" baseline="0"/>
                  <a:t>bucket</a:t>
                </a:r>
                <a:r>
                  <a:rPr lang="he-IL" baseline="0"/>
                  <a:t>ים האידאליים בשקף הבא.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349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נשנה קצת את הבעיה ללמצוא את הפרמוטציה של המערך הממויין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86692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baseline="0"/>
              <a:t>מקרא: עיגולים כתומים – נק' ב-</a:t>
            </a:r>
            <a:r>
              <a:rPr lang="en-US" baseline="0"/>
              <a:t>L</a:t>
            </a:r>
            <a:r>
              <a:rPr lang="he-IL" baseline="0"/>
              <a:t>. קווים שחורים מפרידים – </a:t>
            </a:r>
            <a:r>
              <a:rPr lang="en-US" baseline="0"/>
              <a:t>bucket</a:t>
            </a:r>
            <a:r>
              <a:rPr lang="he-IL" baseline="0"/>
              <a:t>ים אידאליים (</a:t>
            </a:r>
            <a:r>
              <a:rPr lang="en-US" baseline="0"/>
              <a:t>B’</a:t>
            </a:r>
            <a:r>
              <a:rPr lang="he-IL" baseline="0"/>
              <a:t>ים)</a:t>
            </a:r>
          </a:p>
          <a:p>
            <a:pPr algn="r" rtl="1"/>
            <a:r>
              <a:rPr lang="he-IL" baseline="0"/>
              <a:t>מלבנים כחולים – </a:t>
            </a:r>
            <a:r>
              <a:rPr lang="en-US" baseline="0"/>
              <a:t>bucket</a:t>
            </a:r>
            <a:r>
              <a:rPr lang="he-IL" baseline="0"/>
              <a:t>ים של האלגו' (</a:t>
            </a:r>
            <a:r>
              <a:rPr lang="en-US" baseline="0"/>
              <a:t>B</a:t>
            </a:r>
            <a:r>
              <a:rPr lang="he-IL" baseline="0"/>
              <a:t>ים)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44546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אמרנו שמבנה הנתונים שצריך לבנות מכיל </a:t>
            </a:r>
            <a:r>
              <a:rPr lang="en-US"/>
              <a:t>bucket</a:t>
            </a:r>
            <a:r>
              <a:rPr lang="he-IL"/>
              <a:t>ים ועצים. הראינו איך בונים את ה </a:t>
            </a:r>
            <a:r>
              <a:rPr lang="en-US"/>
              <a:t>bucket</a:t>
            </a:r>
            <a:r>
              <a:rPr lang="he-IL"/>
              <a:t>ים, כעת נעבור לעצים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64949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אנחנו בונים את העצים להיות אופטימליים ביחס להתפלגות האמפירית, וזה לאו דווקא ביחס להתפלגות האמיתית. אז צריך להראות שזה מקרב</a:t>
            </a:r>
          </a:p>
          <a:p>
            <a:pPr algn="r" rtl="1"/>
            <a:r>
              <a:rPr lang="he-IL"/>
              <a:t>זמן ריצה – בונים </a:t>
            </a:r>
            <a:r>
              <a:rPr lang="en-US"/>
              <a:t>n</a:t>
            </a:r>
            <a:r>
              <a:rPr lang="he-IL"/>
              <a:t> עצים אופטימליים, כל אחד עם </a:t>
            </a:r>
            <a:r>
              <a:rPr lang="en-US"/>
              <a:t>support</a:t>
            </a:r>
            <a:r>
              <a:rPr lang="he-IL"/>
              <a:t> של </a:t>
            </a:r>
            <a:r>
              <a:rPr lang="en-US"/>
              <a:t>n</a:t>
            </a:r>
            <a:r>
              <a:rPr lang="he-IL"/>
              <a:t>. לכן זמן בניית עץ הוא </a:t>
            </a:r>
            <a:r>
              <a:rPr lang="en-US"/>
              <a:t>O(nlogn)</a:t>
            </a:r>
            <a:r>
              <a:rPr lang="he-IL"/>
              <a:t>. סה"כ </a:t>
            </a:r>
            <a:r>
              <a:rPr lang="en-US"/>
              <a:t>O(n^2logn)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55846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1693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אנחנו מוכיחים לאלפא=1, בגלל זה אפשר לקחת הכל קבוע</a:t>
            </a:r>
            <a:endParaRPr lang="en-US"/>
          </a:p>
          <a:p>
            <a:pPr algn="r" rtl="1"/>
            <a:r>
              <a:rPr lang="he-IL"/>
              <a:t>החסם הופדינג – יש בו אקפוננט, אבל בחרנו את </a:t>
            </a:r>
            <a:r>
              <a:rPr lang="en-US"/>
              <a:t>l</a:t>
            </a:r>
            <a:r>
              <a:rPr lang="he-IL"/>
              <a:t> להיות עם </a:t>
            </a:r>
            <a:r>
              <a:rPr lang="en-US"/>
              <a:t>ln</a:t>
            </a:r>
            <a:r>
              <a:rPr lang="he-IL"/>
              <a:t> ולכן זה מסתדר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47318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he-IL"/>
                  <a:t>העלים כאן הם ה </a:t>
                </a:r>
                <a:r>
                  <a:rPr lang="en-US"/>
                  <a:t>bucket</a:t>
                </a:r>
                <a:r>
                  <a:rPr lang="he-IL"/>
                  <a:t>ים</a:t>
                </a:r>
                <a:endParaRPr lang="en-US"/>
              </a:p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he-IL"/>
                  <a:t>בכחול – ממה שראינו, בכתום – מידע חדש</a:t>
                </a:r>
              </a:p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he-IL"/>
                  <a:t>בנינו את העצים להיות אופטימליים, אבל זה ביחס ל-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e>
                    </m:acc>
                  </m:oMath>
                </a14:m>
                <a:r>
                  <a:rPr lang="he-IL"/>
                  <a:t>, ואילו צריך להיות</a:t>
                </a:r>
                <a:r>
                  <a:rPr lang="he-IL" baseline="0"/>
                  <a:t> מחושב לפי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he-IL"/>
                  <a:t>.</a:t>
                </a:r>
                <a:r>
                  <a:rPr lang="he-IL" baseline="0"/>
                  <a:t> לכן צריך לעשות קצת חשבון כדי לחסום את זמן החיפוש</a:t>
                </a:r>
                <a:endParaRPr lang="en-US"/>
              </a:p>
              <a:p>
                <a:pPr algn="r" rtl="1"/>
                <a:endParaRPr lang="en-US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he-IL"/>
                  <a:t>בנינו את העצים להיות אופטימליים, אבל זה ביחס ל-</a:t>
                </a:r>
                <a:r>
                  <a:rPr lang="en-US" i="0">
                    <a:latin typeface="Cambria Math" panose="02040503050406030204" pitchFamily="18" charset="0"/>
                  </a:rPr>
                  <a:t>(𝑝_𝑖𝑗 ) ̂</a:t>
                </a:r>
                <a:r>
                  <a:rPr lang="he-IL"/>
                  <a:t>, ואילו צריך להיות</a:t>
                </a:r>
                <a:r>
                  <a:rPr lang="he-IL" baseline="0"/>
                  <a:t> מחושב לפי </a:t>
                </a:r>
                <a:r>
                  <a:rPr lang="en-US" b="0" i="0">
                    <a:latin typeface="Cambria Math" panose="02040503050406030204" pitchFamily="18" charset="0"/>
                  </a:rPr>
                  <a:t>𝑥</a:t>
                </a:r>
                <a:r>
                  <a:rPr lang="en-US" b="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~𝐷_𝑖</a:t>
                </a:r>
                <a:r>
                  <a:rPr lang="he-IL"/>
                  <a:t>.</a:t>
                </a:r>
                <a:r>
                  <a:rPr lang="he-IL" baseline="0"/>
                  <a:t> לכן צריך לעשות קצת חשבון כדי לחסום את זמן החיפוש</a:t>
                </a:r>
                <a:endParaRPr lang="en-US"/>
              </a:p>
              <a:p>
                <a:pPr algn="r" rtl="1"/>
                <a:endParaRPr lang="en-US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47122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את מה שב-</a:t>
            </a:r>
            <a:r>
              <a:rPr lang="en-US"/>
              <a:t>L</a:t>
            </a:r>
            <a:r>
              <a:rPr lang="he-IL"/>
              <a:t> קל לחסום ע"י </a:t>
            </a:r>
            <a:r>
              <a:rPr lang="en-US"/>
              <a:t>p_ij</a:t>
            </a:r>
            <a:r>
              <a:rPr lang="he-IL"/>
              <a:t>. את החלק השני – יותר קשה, ויהיה צריך להשתמש בחסם הופדינג שראינו</a:t>
            </a:r>
          </a:p>
          <a:p>
            <a:pPr algn="r" rtl="1"/>
            <a:r>
              <a:rPr lang="he-IL"/>
              <a:t>אנחנו מנסים לחסום עם ה </a:t>
            </a:r>
            <a:r>
              <a:rPr lang="en-US"/>
              <a:t>pij</a:t>
            </a:r>
            <a:r>
              <a:rPr lang="he-IL"/>
              <a:t>ים האמיתיים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77937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אנחנו הראינו את בניית מבנה הנתונים רק לאפסילון =1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08339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13992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אלגו' יכול להיות אופטימלי להתפלגות מסויימת. אבל המשפט אומר שכדי שיהיה אופטימלי לכל ההתפלגויות – צריך הרבה זיכרון</a:t>
            </a:r>
            <a:endParaRPr lang="en-US"/>
          </a:p>
          <a:p>
            <a:pPr algn="r" rtl="1"/>
            <a:r>
              <a:rPr lang="he-IL"/>
              <a:t>בהגדרת עץ גאמא אופטימלי – תוחלת מס' ההשוואות היא גאמא-אופטימלית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85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הכותרת – זה השם של הבעיה שתיארתי קודם</a:t>
            </a:r>
          </a:p>
          <a:p>
            <a:pPr algn="r" rtl="1"/>
            <a:r>
              <a:rPr lang="he-IL"/>
              <a:t>זה הרעיון של האלגו'</a:t>
            </a:r>
          </a:p>
          <a:p>
            <a:pPr algn="r" rtl="1"/>
            <a:r>
              <a:rPr lang="he-IL"/>
              <a:t>כל הסיפור יהיה לבנות את העץ המתאים כדי לחפש בו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73220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המודל זאת אבסטרקציה.</a:t>
            </a:r>
          </a:p>
          <a:p>
            <a:pPr algn="r" rtl="1"/>
            <a:r>
              <a:rPr lang="he-IL"/>
              <a:t>מתעלמים מהזמן ריצה של האימון, ומניחים שלא משנים את העץ מאוחר יותר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1209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העץ הוא העץ של אלגו' המיון – העלים הם פרמוטציות</a:t>
            </a:r>
          </a:p>
          <a:p>
            <a:pPr algn="r" rtl="1"/>
            <a:r>
              <a:rPr lang="he-IL"/>
              <a:t>נקבע גאמא ו-</a:t>
            </a:r>
            <a:r>
              <a:rPr lang="en-US"/>
              <a:t>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55345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העץ הוא העץ של אלגו' המיון – העלים הם פרמוטציות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3877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מס' העצים השונים שאלגו’ </a:t>
            </a:r>
            <a:r>
              <a:rPr lang="en-US"/>
              <a:t>self improving</a:t>
            </a:r>
            <a:r>
              <a:rPr lang="he-IL"/>
              <a:t> שהוא טוב לכל ההתפלגויות צריך להיות מסוגל לקודד</a:t>
            </a:r>
            <a:endParaRPr lang="en-US"/>
          </a:p>
          <a:p>
            <a:pPr algn="r" rtl="1"/>
            <a:r>
              <a:rPr lang="he-IL"/>
              <a:t>אלגו' שטוב לכל ההתפלגויות  - לכל התפלגות שיקבל, צריך אחרי שלב האימון לפלוט עץ שהוא גאמא-אופטימלי להתפלגות </a:t>
            </a:r>
            <a:endParaRPr lang="en-US"/>
          </a:p>
          <a:p>
            <a:pPr algn="r" rtl="1"/>
            <a:r>
              <a:rPr lang="he-IL"/>
              <a:t>לתת דוגמה מספרית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1722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38211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נובע מאי שוויון מרקוב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88523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האנטרופיה של מ"מ יוניפורמי – ראינו שזה לוג של גודל ה </a:t>
            </a:r>
            <a:r>
              <a:rPr lang="en-US"/>
              <a:t>support</a:t>
            </a:r>
            <a:r>
              <a:rPr lang="he-IL"/>
              <a:t>, וכאן מס' האפשרויות הוא </a:t>
            </a:r>
            <a:r>
              <a:rPr lang="en-US"/>
              <a:t>2^h</a:t>
            </a:r>
          </a:p>
          <a:p>
            <a:pPr algn="r" rtl="1"/>
            <a:r>
              <a:rPr lang="he-IL"/>
              <a:t>נובע מאי שוויון מרקוב</a:t>
            </a:r>
            <a:endParaRPr lang="en-US"/>
          </a:p>
          <a:p>
            <a:pPr algn="r" rtl="1"/>
            <a:r>
              <a:rPr lang="en-US"/>
              <a:t>P</a:t>
            </a:r>
            <a:r>
              <a:rPr lang="he-IL"/>
              <a:t> – קבוצת העלים הנמוכים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62515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en-US"/>
              <a:t>P</a:t>
            </a:r>
            <a:r>
              <a:rPr lang="he-IL"/>
              <a:t> – השם של קבוצת העלים הנמוכים (באלגו' מיון </a:t>
            </a:r>
            <a:r>
              <a:rPr lang="en-US"/>
              <a:t>A</a:t>
            </a:r>
            <a:r>
              <a:rPr lang="he-IL"/>
              <a:t> שקיבענו)</a:t>
            </a:r>
          </a:p>
          <a:p>
            <a:pPr algn="r" rtl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83987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את החלק הראשון של המשוואה כבר ראינו, עכשיו אפשר להציב את הגדלים שמצאנו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6321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282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67456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להשתמש ברדוקציה – להריץ את ה </a:t>
            </a:r>
            <a:r>
              <a:rPr lang="en-US"/>
              <a:t>self improving</a:t>
            </a:r>
            <a:r>
              <a:rPr lang="he-IL"/>
              <a:t> לחלק של המיון (לקור' הראשונה), ואז באלגו' הלינארי של ה </a:t>
            </a:r>
            <a:r>
              <a:rPr lang="en-US"/>
              <a:t>sweep line</a:t>
            </a:r>
            <a:r>
              <a:rPr lang="he-IL"/>
              <a:t> שראינו.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012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נראה דוגמה להתפלגות שבה הפתרון עם הרדוקציה לא עובד טוב מספיק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42969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במיון היה לנו את האלגו' אופליין, שיודע את ההתפלגות, והוא היה הבסיס שלנו שאליו שאפנו. גם כאן אנחנו צריכים משהו כזה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18978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ברדוקציה שראינו – קודם מיינו את הנק' ואחכ חיפשנו את המקס'. ראינו שזה לא עובד טוב, צריך לשלב את המיון והחיפוש. ככה במהלך המיון כבר נפסול נק' שאנו מבינים שהן לא רלוונטיות.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55773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13429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בציור – הנק' הן המפרידים של ה </a:t>
            </a:r>
            <a:r>
              <a:rPr lang="en-US"/>
              <a:t>bucket</a:t>
            </a:r>
            <a:r>
              <a:rPr lang="he-IL"/>
              <a:t>ים, האזורים בין קווים מאונכים הם </a:t>
            </a:r>
            <a:r>
              <a:rPr lang="en-US"/>
              <a:t>slab</a:t>
            </a:r>
            <a:r>
              <a:rPr lang="he-IL"/>
              <a:t>ים</a:t>
            </a:r>
            <a:endParaRPr lang="en-US"/>
          </a:p>
          <a:p>
            <a:pPr algn="r" rtl="1"/>
            <a:r>
              <a:rPr lang="he-IL"/>
              <a:t>השורה האחרונה – זה מהתכונה של ה </a:t>
            </a:r>
            <a:r>
              <a:rPr lang="en-US"/>
              <a:t>bucket</a:t>
            </a:r>
            <a:r>
              <a:rPr lang="he-IL"/>
              <a:t>ים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21016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החיסכון בזמן – בשיטה עם הרדוקציה למיון, קודם מיינו את כל הנק' ואז מצאנו מי נק' המקסימום. עכשיו אנחנו מעיפים נק' בדרך, כלומר סה"כ לא ממיינים את כל הנק'.</a:t>
            </a:r>
            <a:endParaRPr lang="en-US"/>
          </a:p>
          <a:p>
            <a:pPr algn="r" rtl="1"/>
            <a:r>
              <a:rPr lang="he-IL"/>
              <a:t>בסנאפשוט – כל נק' נמצאת ב </a:t>
            </a:r>
            <a:r>
              <a:rPr lang="en-US"/>
              <a:t>slab</a:t>
            </a:r>
            <a:r>
              <a:rPr lang="he-IL"/>
              <a:t> כלשהו, שאינו בהכרח עלה. יתכן אפילו שזה ה </a:t>
            </a:r>
            <a:r>
              <a:rPr lang="en-US"/>
              <a:t>slab</a:t>
            </a:r>
            <a:r>
              <a:rPr lang="he-IL"/>
              <a:t> ההתחלתי (כלומר עוד לא התקדמנו בכלל עם החיפוש של הנק' הזו)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02375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בשרטוט – כל נק' נמצאת באיזשהו שלב של החיפוש בעץ, שמתאים ל </a:t>
            </a:r>
            <a:r>
              <a:rPr lang="en-US"/>
              <a:t>slab</a:t>
            </a:r>
            <a:endParaRPr lang="he-IL"/>
          </a:p>
          <a:p>
            <a:pPr algn="r" rtl="1"/>
            <a:r>
              <a:rPr lang="he-IL"/>
              <a:t>יש קו אנכי שמימינו מצאנו את כל הנק' המקסימליות (לא מחפשים יותר מימין לקו הזה).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4970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en-US"/>
              <a:t>l</a:t>
            </a:r>
            <a:r>
              <a:rPr lang="he-IL"/>
              <a:t> זה הקו שאמרנו שמימינו מצאנו את הנק' המקסימליות</a:t>
            </a:r>
            <a:endParaRPr lang="en-US"/>
          </a:p>
          <a:p>
            <a:pPr algn="r" rtl="1"/>
            <a:r>
              <a:rPr lang="he-IL"/>
              <a:t>נק' אקטיביות – אם כבר סיווגנו כמקס' או לא מקס' אז הן לא אקטיביות. גם אם הגענו בחיפוש שלהן לעלה, הן כבר לא אקטיביות (כי אין מה להמשיך את החיפוש עבורן)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26453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אחרי הנק' השנייה </a:t>
            </a:r>
            <a:r>
              <a:rPr lang="en-US"/>
              <a:t>: </a:t>
            </a:r>
            <a:r>
              <a:rPr lang="he-IL"/>
              <a:t>רוצים את הנק' המקסימליות ב-</a:t>
            </a:r>
            <a:r>
              <a:rPr lang="en-US"/>
              <a:t>L</a:t>
            </a:r>
            <a:r>
              <a:rPr lang="he-IL"/>
              <a:t>. אבל יתכן שיש נק' אקטיביות שאנו עדיין מחפשים בהן, והן עדיין לא הגיעו לעלה, כלומר לא יודעים אם הן ב-</a:t>
            </a:r>
            <a:r>
              <a:rPr lang="en-US"/>
              <a:t>L</a:t>
            </a:r>
            <a:r>
              <a:rPr lang="he-IL"/>
              <a:t> או לא. ואי אפשר למצוא מקסימום בנק' שהן לא בעלה (כי אנו יכולים למיין רק עלים)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415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34320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לדעתי הוסבר בשקפים הקודמים מספיק, אז לא באמת צריך לעבור על זה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90871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אולי להפוך את זה לשקף סיכום וגם לחזור על מה שראינו?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567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1943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/>
              <a:t>בשביל הניתוח – נדבר קצת על בניית העצים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461F6-987E-4635-9AB6-8EF0170E6DF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90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8BB0A-A083-2150-918C-E8599EECCA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3EC495-1A74-132F-5D27-9DB391E112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FDAE61-E152-3AB1-4645-11CB9EF53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204F-473B-4DD1-A760-F42C7BC0B3AC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E7B56B-1469-B6D0-84E7-FC248F6D7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ED590-D73D-DED2-412A-314703439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74B5-1827-407B-9E60-E3B320FB2F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419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245D3-57CB-8ACA-C146-2D0B5E50F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A067D8-35A5-68BB-BCC5-BF3230AFAB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BA8DE1-748F-5579-6F29-3482945892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04A490-5079-16FA-245C-A267D2E83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204F-473B-4DD1-A760-F42C7BC0B3AC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03210C-DC24-D815-8187-9C2FB5CD5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5F4476-FCE1-A112-A91C-79FABADEA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74B5-1827-407B-9E60-E3B320FB2F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547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35261-35FA-1B2C-8F9E-12172FCD7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2E0AA4-3433-6D62-47DD-A262986D5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1281C-2310-451C-E57A-8890C1C1D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204F-473B-4DD1-A760-F42C7BC0B3AC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3D78A-6E7A-C15C-344C-8701CA850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CEE9FA-404C-A7E1-A7E1-34E23D30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74B5-1827-407B-9E60-E3B320FB2F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439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C27C81-F443-5AC5-B590-268F42EAA5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8E2FD3-A0E4-1379-9AE9-5BE5E62B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66429-640A-5D71-55BC-BB7333792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204F-473B-4DD1-A760-F42C7BC0B3AC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717A43-E2EF-3B89-939A-F49B9873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E599CB-C28F-8067-C0EF-2D0F70106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74B5-1827-407B-9E60-E3B320FB2F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19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47DD3-6A2C-997E-80B0-E02490FAB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F7ADF-BCAB-36FB-BADD-BDDF93CBE3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735DDF-B3A4-CC86-FC8A-84EA0A265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204F-473B-4DD1-A760-F42C7BC0B3AC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ED00C-473A-8DC8-81B5-6E31D4312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53B03-6297-C77E-7D9E-6A5542DD4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74B5-1827-407B-9E60-E3B320FB2F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973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roo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47DD3-6A2C-997E-80B0-E02490FAB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F7ADF-BCAB-36FB-BADD-BDDF93CBE3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735DDF-B3A4-CC86-FC8A-84EA0A265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204F-473B-4DD1-A760-F42C7BC0B3AC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ED00C-473A-8DC8-81B5-6E31D4312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53B03-6297-C77E-7D9E-6A5542DD4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74B5-1827-407B-9E60-E3B320FB2F09}" type="slidenum">
              <a:rPr lang="en-US" smtClean="0"/>
              <a:t>‹#›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5F0F933-54AC-4109-A1BF-259C33D9C239}"/>
                  </a:ext>
                </a:extLst>
              </p:cNvPr>
              <p:cNvSpPr txBox="1"/>
              <p:nvPr userDrawn="1"/>
            </p:nvSpPr>
            <p:spPr>
              <a:xfrm>
                <a:off x="11144448" y="5897325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∎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5F0F933-54AC-4109-A1BF-259C33D9C2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 userDrawn="1"/>
            </p:nvSpPr>
            <p:spPr>
              <a:xfrm>
                <a:off x="11144448" y="5897325"/>
                <a:ext cx="418704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275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7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DBC87-814D-6012-ADB5-15488DE90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1A7B1-B8D4-9EEA-68E3-130F1711B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9BBE5-DFA5-8A9B-5E62-DA8F8450E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204F-473B-4DD1-A760-F42C7BC0B3AC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48403-79A7-BA7B-E86E-E53E2A36F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E09C45-F2CC-B93E-6263-80F9BFE9D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74B5-1827-407B-9E60-E3B320FB2F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607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A190B-D927-F6AA-16C8-7EA8F516B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C4773-D703-4903-51B0-8FD04BD3C3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99C021-09D4-76E9-B939-B3CC31D39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7949FF-862D-CEBE-0D86-7DDFFB201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204F-473B-4DD1-A760-F42C7BC0B3AC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78E1C2-4EBD-B9C6-B52C-87E7ECE1F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E1EA5A-48A9-B546-3F41-CA3A30C9D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74B5-1827-407B-9E60-E3B320FB2F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644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C6F84-C837-352E-99C6-8C1535EB2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A62C0B-0917-E588-5C0D-B92B89D64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E573CF-8F2B-A08E-743C-8D1258D6B3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EC67FF-B849-DD49-D5CA-E338C149B2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90D05F-2714-F6E4-61F5-EBE02D9E23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95BB9D-155D-D843-41E9-EFAD7D205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204F-473B-4DD1-A760-F42C7BC0B3AC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24E0E6-2E54-1C10-7391-0673CE587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489CE6-3A84-C343-D37C-479954137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74B5-1827-407B-9E60-E3B320FB2F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391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17F97-F9F8-88E6-A725-74BF2CBFC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646F8A-44B1-08A9-CD0B-6D83883E2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204F-473B-4DD1-A760-F42C7BC0B3AC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739EAD-B254-FE9E-98AF-9E092F25F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274275-42D9-AA86-6A9B-522323367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74B5-1827-407B-9E60-E3B320FB2F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643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93842D-9DBC-BBA9-448D-15C7755C4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204F-473B-4DD1-A760-F42C7BC0B3AC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C8A423-A372-2920-6CFC-48F7D0828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40A94-8276-D010-56F0-D1226C957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74B5-1827-407B-9E60-E3B320FB2F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316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21F5F-0C2F-892E-951D-7C3AF5C8D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FA4D2-3A5B-BAF3-C13E-DC88367FA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E925D7-C602-FFB1-1E82-9A47A440D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BA054D-1FD1-83C3-CCF6-2DD1AA721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204F-473B-4DD1-A760-F42C7BC0B3AC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B042C7-93E7-E045-B0BA-95DD2086B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7A14BB-DED8-7E95-07CF-74D6DDE5E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74B5-1827-407B-9E60-E3B320FB2F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762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F6FED8-DC47-F1C0-8496-1EA77D25F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CDDE0-079E-0AE1-0672-E9EFD9E028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D264C-3042-8C6A-0A4F-CF1C03B5DF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B204F-473B-4DD1-A760-F42C7BC0B3AC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2FAD4D-342E-AE38-1F86-2755BF4464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112C63-F0FC-239F-4F9D-924CA42016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374B5-1827-407B-9E60-E3B320FB2F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2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0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20.png"/><Relationship Id="rId10" Type="http://schemas.openxmlformats.org/officeDocument/2006/relationships/image" Target="../media/image28.png"/><Relationship Id="rId4" Type="http://schemas.openxmlformats.org/officeDocument/2006/relationships/image" Target="../media/image3.jpeg"/><Relationship Id="rId9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23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0.png"/><Relationship Id="rId4" Type="http://schemas.openxmlformats.org/officeDocument/2006/relationships/image" Target="../media/image48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58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10" Type="http://schemas.openxmlformats.org/officeDocument/2006/relationships/image" Target="../media/image28.png"/><Relationship Id="rId4" Type="http://schemas.openxmlformats.org/officeDocument/2006/relationships/image" Target="../media/image530.png"/><Relationship Id="rId9" Type="http://schemas.openxmlformats.org/officeDocument/2006/relationships/image" Target="../media/image27.png"/><Relationship Id="rId14" Type="http://schemas.openxmlformats.org/officeDocument/2006/relationships/image" Target="../media/image5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39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0.png"/><Relationship Id="rId5" Type="http://schemas.openxmlformats.org/officeDocument/2006/relationships/image" Target="../media/image450.png"/><Relationship Id="rId4" Type="http://schemas.openxmlformats.org/officeDocument/2006/relationships/image" Target="../media/image4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2.png"/><Relationship Id="rId4" Type="http://schemas.openxmlformats.org/officeDocument/2006/relationships/image" Target="../media/image67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7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11" Type="http://schemas.openxmlformats.org/officeDocument/2006/relationships/image" Target="../media/image750.png"/><Relationship Id="rId5" Type="http://schemas.openxmlformats.org/officeDocument/2006/relationships/image" Target="../media/image6.png"/><Relationship Id="rId10" Type="http://schemas.openxmlformats.org/officeDocument/2006/relationships/image" Target="../media/image82.png"/><Relationship Id="rId4" Type="http://schemas.openxmlformats.org/officeDocument/2006/relationships/image" Target="../media/image5.png"/><Relationship Id="rId9" Type="http://schemas.openxmlformats.org/officeDocument/2006/relationships/image" Target="../media/image8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5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86.png"/><Relationship Id="rId9" Type="http://schemas.openxmlformats.org/officeDocument/2006/relationships/image" Target="../media/image9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png"/><Relationship Id="rId3" Type="http://schemas.openxmlformats.org/officeDocument/2006/relationships/image" Target="../media/image98.png"/><Relationship Id="rId7" Type="http://schemas.openxmlformats.org/officeDocument/2006/relationships/image" Target="../media/image33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0.png"/><Relationship Id="rId5" Type="http://schemas.openxmlformats.org/officeDocument/2006/relationships/image" Target="../media/image31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png"/><Relationship Id="rId4" Type="http://schemas.openxmlformats.org/officeDocument/2006/relationships/image" Target="../media/image10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0.png"/><Relationship Id="rId5" Type="http://schemas.openxmlformats.org/officeDocument/2006/relationships/image" Target="../media/image104.png"/><Relationship Id="rId4" Type="http://schemas.openxmlformats.org/officeDocument/2006/relationships/image" Target="../media/image10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0.png"/><Relationship Id="rId5" Type="http://schemas.openxmlformats.org/officeDocument/2006/relationships/image" Target="../media/image940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0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1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0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0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he Importance of Self-Improvement and Personal Growth | Top Practices">
            <a:extLst>
              <a:ext uri="{FF2B5EF4-FFF2-40B4-BE49-F238E27FC236}">
                <a16:creationId xmlns:a16="http://schemas.microsoft.com/office/drawing/2014/main" id="{61A8CA5C-580D-123B-142C-5E848E3643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25514"/>
          <a:stretch/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B87401-1981-0A80-A32E-B7B698DFA5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Self-improving algorithms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32D3A6-6BD8-FD2E-A3F2-F6030674F3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Inbal Hadad</a:t>
            </a:r>
          </a:p>
          <a:p>
            <a:r>
              <a:rPr lang="en-US"/>
              <a:t>Based on  chapter by: C</a:t>
            </a:r>
            <a:r>
              <a:rPr lang="en-US" err="1"/>
              <a:t>.Seshadhri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350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7ED42-DFB5-2CDB-74D3-C1C79C56C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Sorting withing a subset of permutations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Proof - preprocessing step:</a:t>
                </a:r>
              </a:p>
              <a:p>
                <a:pPr lvl="1"/>
                <a:r>
                  <a:rPr lang="en-US"/>
                  <a:t>Take from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Γ</m:t>
                    </m:r>
                  </m:oMath>
                </a14:m>
                <a:r>
                  <a:rPr lang="en-US"/>
                  <a:t> all the permutations over [k]</a:t>
                </a:r>
              </a:p>
              <a:p>
                <a:pPr lvl="1"/>
                <a:r>
                  <a:rPr lang="en-US"/>
                  <a:t>Put in a large table</a:t>
                </a:r>
              </a:p>
              <a:p>
                <a:pPr lvl="1"/>
                <a:r>
                  <a:rPr lang="en-US"/>
                  <a:t>Construct a search tree for each such permutation</a:t>
                </a:r>
              </a:p>
              <a:p>
                <a:pPr lvl="1"/>
                <a:endParaRPr lang="en-US"/>
              </a:p>
              <a:p>
                <a:pPr lvl="2"/>
                <a:endParaRPr lang="en-US"/>
              </a:p>
              <a:p>
                <a:pPr lvl="2"/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3"/>
                <a:stretch>
                  <a:fillRect l="-2118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45E20C98-5249-2CC2-A2F1-00B6EE22AA13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152186" y="1825625"/>
                <a:ext cx="5181600" cy="4351338"/>
              </a:xfrm>
            </p:spPr>
            <p:txBody>
              <a:bodyPr>
                <a:normAutofit/>
              </a:bodyPr>
              <a:lstStyle/>
              <a:p>
                <a:pPr lvl="1"/>
                <a:endParaRPr lang="en-US" b="0" i="1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US" b="0">
                  <a:solidFill>
                    <a:schemeClr val="bg1"/>
                  </a:solidFill>
                </a:endParaRPr>
              </a:p>
              <a:p>
                <a:pPr lvl="1"/>
                <a:endParaRPr lang="en-US" b="0"/>
              </a:p>
              <a:p>
                <a:pPr lvl="1"/>
                <a:endParaRPr lang="en-US" b="0"/>
              </a:p>
              <a:p>
                <a:pPr lvl="1"/>
                <a:endParaRPr lang="en-US"/>
              </a:p>
              <a:p>
                <a:pPr lvl="1"/>
                <a:endParaRPr lang="en-US" b="0"/>
              </a:p>
              <a:p>
                <a:pPr lvl="1"/>
                <a:endParaRPr lang="en-US" b="0"/>
              </a:p>
              <a:p>
                <a:endParaRPr lang="en-US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45E20C98-5249-2CC2-A2F1-00B6EE22AA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152186" y="1825625"/>
                <a:ext cx="5181600" cy="4351338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72D5C01F-DE6C-FB4F-E76E-873FCE9AEFAC}"/>
              </a:ext>
            </a:extLst>
          </p:cNvPr>
          <p:cNvGrpSpPr/>
          <p:nvPr/>
        </p:nvGrpSpPr>
        <p:grpSpPr>
          <a:xfrm>
            <a:off x="8508811" y="1332870"/>
            <a:ext cx="2193663" cy="1704823"/>
            <a:chOff x="6428902" y="3047046"/>
            <a:chExt cx="2287867" cy="2016444"/>
          </a:xfrm>
          <a:noFill/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7F5C46F-C2D1-0F5D-3E96-4D1A94FDCE62}"/>
                </a:ext>
              </a:extLst>
            </p:cNvPr>
            <p:cNvSpPr/>
            <p:nvPr/>
          </p:nvSpPr>
          <p:spPr>
            <a:xfrm>
              <a:off x="6428902" y="3104493"/>
              <a:ext cx="2212178" cy="1958997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solidFill>
                    <a:schemeClr val="accent1"/>
                  </a:solidFill>
                </a:rPr>
                <a:t>Permutations over [n]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08AD2B98-AD32-7862-600F-B1E3665883B4}"/>
                    </a:ext>
                  </a:extLst>
                </p:cNvPr>
                <p:cNvSpPr txBox="1"/>
                <p:nvPr/>
              </p:nvSpPr>
              <p:spPr>
                <a:xfrm>
                  <a:off x="8280084" y="3047046"/>
                  <a:ext cx="436685" cy="546052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08AD2B98-AD32-7862-600F-B1E3665883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80084" y="3047046"/>
                  <a:ext cx="436685" cy="54605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95B0494-731A-ED1A-BE64-D06825DF1B35}"/>
                  </a:ext>
                </a:extLst>
              </p:cNvPr>
              <p:cNvSpPr txBox="1"/>
              <p:nvPr/>
            </p:nvSpPr>
            <p:spPr>
              <a:xfrm>
                <a:off x="7654393" y="1988970"/>
                <a:ext cx="8749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)∈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95B0494-731A-ED1A-BE64-D06825DF1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4393" y="1988970"/>
                <a:ext cx="874983" cy="369332"/>
              </a:xfrm>
              <a:prstGeom prst="rect">
                <a:avLst/>
              </a:prstGeom>
              <a:blipFill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Group 42">
            <a:extLst>
              <a:ext uri="{FF2B5EF4-FFF2-40B4-BE49-F238E27FC236}">
                <a16:creationId xmlns:a16="http://schemas.microsoft.com/office/drawing/2014/main" id="{37BA0BF8-A8DA-7988-4BDF-43EC49018B4D}"/>
              </a:ext>
            </a:extLst>
          </p:cNvPr>
          <p:cNvGrpSpPr/>
          <p:nvPr/>
        </p:nvGrpSpPr>
        <p:grpSpPr>
          <a:xfrm>
            <a:off x="7332702" y="3330168"/>
            <a:ext cx="335154" cy="2339061"/>
            <a:chOff x="6320790" y="4153811"/>
            <a:chExt cx="335154" cy="2339061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627EBAF-5FD3-6979-4736-4C885FD0DF03}"/>
                </a:ext>
              </a:extLst>
            </p:cNvPr>
            <p:cNvSpPr/>
            <p:nvPr/>
          </p:nvSpPr>
          <p:spPr>
            <a:xfrm>
              <a:off x="6332221" y="4153811"/>
              <a:ext cx="312336" cy="2339061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E2377CD-9296-C7CC-9D5E-E56C7B3F6DE9}"/>
                </a:ext>
              </a:extLst>
            </p:cNvPr>
            <p:cNvCxnSpPr>
              <a:cxnSpLocks/>
            </p:cNvCxnSpPr>
            <p:nvPr/>
          </p:nvCxnSpPr>
          <p:spPr>
            <a:xfrm>
              <a:off x="6320790" y="4446943"/>
              <a:ext cx="312336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E5D596C-9E93-324C-3BDE-940C31B542D5}"/>
                </a:ext>
              </a:extLst>
            </p:cNvPr>
            <p:cNvCxnSpPr>
              <a:cxnSpLocks/>
            </p:cNvCxnSpPr>
            <p:nvPr/>
          </p:nvCxnSpPr>
          <p:spPr>
            <a:xfrm>
              <a:off x="6338607" y="4736503"/>
              <a:ext cx="312336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6C9FB9C-C227-A6AB-4555-13BCF3735321}"/>
                </a:ext>
              </a:extLst>
            </p:cNvPr>
            <p:cNvCxnSpPr>
              <a:cxnSpLocks/>
            </p:cNvCxnSpPr>
            <p:nvPr/>
          </p:nvCxnSpPr>
          <p:spPr>
            <a:xfrm>
              <a:off x="6338607" y="5034274"/>
              <a:ext cx="312336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2E9EDA4-D4DA-F2F8-A927-1B679590E1E3}"/>
                </a:ext>
              </a:extLst>
            </p:cNvPr>
            <p:cNvCxnSpPr>
              <a:cxnSpLocks/>
            </p:cNvCxnSpPr>
            <p:nvPr/>
          </p:nvCxnSpPr>
          <p:spPr>
            <a:xfrm>
              <a:off x="6338607" y="5361626"/>
              <a:ext cx="312336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22E1FCE5-3952-C36F-4B64-1517E5754B8C}"/>
                </a:ext>
              </a:extLst>
            </p:cNvPr>
            <p:cNvCxnSpPr>
              <a:cxnSpLocks/>
            </p:cNvCxnSpPr>
            <p:nvPr/>
          </p:nvCxnSpPr>
          <p:spPr>
            <a:xfrm>
              <a:off x="6320790" y="5662333"/>
              <a:ext cx="312336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3E20298-8683-7C85-520F-1FCAEB6A7378}"/>
                </a:ext>
              </a:extLst>
            </p:cNvPr>
            <p:cNvCxnSpPr>
              <a:cxnSpLocks/>
            </p:cNvCxnSpPr>
            <p:nvPr/>
          </p:nvCxnSpPr>
          <p:spPr>
            <a:xfrm>
              <a:off x="6343608" y="5948083"/>
              <a:ext cx="312336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D4747497-7B1D-A267-8BDE-A69981F10999}"/>
                </a:ext>
              </a:extLst>
            </p:cNvPr>
            <p:cNvCxnSpPr>
              <a:cxnSpLocks/>
            </p:cNvCxnSpPr>
            <p:nvPr/>
          </p:nvCxnSpPr>
          <p:spPr>
            <a:xfrm>
              <a:off x="6338607" y="6208116"/>
              <a:ext cx="312336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10753E5-16A2-FE6D-5149-4012E3EFEBC6}"/>
              </a:ext>
            </a:extLst>
          </p:cNvPr>
          <p:cNvCxnSpPr>
            <a:cxnSpLocks/>
          </p:cNvCxnSpPr>
          <p:nvPr/>
        </p:nvCxnSpPr>
        <p:spPr>
          <a:xfrm flipH="1" flipV="1">
            <a:off x="7838296" y="3674730"/>
            <a:ext cx="629046" cy="371411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415A04A8-A649-A105-3FDA-278CA16CEBE5}"/>
              </a:ext>
            </a:extLst>
          </p:cNvPr>
          <p:cNvSpPr/>
          <p:nvPr/>
        </p:nvSpPr>
        <p:spPr>
          <a:xfrm>
            <a:off x="3003097" y="5524348"/>
            <a:ext cx="768101" cy="1071444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0574EDD5-036B-A9BE-7A0A-5A847155A217}"/>
              </a:ext>
            </a:extLst>
          </p:cNvPr>
          <p:cNvSpPr/>
          <p:nvPr/>
        </p:nvSpPr>
        <p:spPr>
          <a:xfrm>
            <a:off x="5564881" y="5524348"/>
            <a:ext cx="768101" cy="1071444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39EFDA13-53B3-7774-EA68-2B9697432D59}"/>
              </a:ext>
            </a:extLst>
          </p:cNvPr>
          <p:cNvSpPr/>
          <p:nvPr/>
        </p:nvSpPr>
        <p:spPr>
          <a:xfrm>
            <a:off x="4730587" y="5527963"/>
            <a:ext cx="768101" cy="1071444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row: Down 43">
            <a:extLst>
              <a:ext uri="{FF2B5EF4-FFF2-40B4-BE49-F238E27FC236}">
                <a16:creationId xmlns:a16="http://schemas.microsoft.com/office/drawing/2014/main" id="{D5CC4897-0391-D047-3F82-02D5DE9DCAE7}"/>
              </a:ext>
            </a:extLst>
          </p:cNvPr>
          <p:cNvSpPr/>
          <p:nvPr/>
        </p:nvSpPr>
        <p:spPr>
          <a:xfrm>
            <a:off x="9395460" y="3204732"/>
            <a:ext cx="331470" cy="418578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DA3B442D-8289-CEF9-ECA6-86E3CB1ECD67}"/>
              </a:ext>
            </a:extLst>
          </p:cNvPr>
          <p:cNvSpPr/>
          <p:nvPr/>
        </p:nvSpPr>
        <p:spPr>
          <a:xfrm>
            <a:off x="8529376" y="3751712"/>
            <a:ext cx="2100524" cy="1595271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Permutations over [k]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EFCA30A-D5E5-631A-BEBC-7616151DB02A}"/>
              </a:ext>
            </a:extLst>
          </p:cNvPr>
          <p:cNvCxnSpPr>
            <a:cxnSpLocks/>
          </p:cNvCxnSpPr>
          <p:nvPr/>
        </p:nvCxnSpPr>
        <p:spPr>
          <a:xfrm flipH="1">
            <a:off x="7825490" y="5177869"/>
            <a:ext cx="747784" cy="338227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0AFAE86-F095-F8A0-5625-17900F66962E}"/>
              </a:ext>
            </a:extLst>
          </p:cNvPr>
          <p:cNvCxnSpPr>
            <a:cxnSpLocks/>
          </p:cNvCxnSpPr>
          <p:nvPr/>
        </p:nvCxnSpPr>
        <p:spPr>
          <a:xfrm flipH="1">
            <a:off x="7854953" y="4589926"/>
            <a:ext cx="562072" cy="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BF793A5F-EA83-91BA-E55A-6B9C1D6D213F}"/>
              </a:ext>
            </a:extLst>
          </p:cNvPr>
          <p:cNvSpPr txBox="1"/>
          <p:nvPr/>
        </p:nvSpPr>
        <p:spPr>
          <a:xfrm>
            <a:off x="1240186" y="6077552"/>
            <a:ext cx="1607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chemeClr val="accent2"/>
                </a:solidFill>
              </a:rPr>
              <a:t>Up to k! trees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ECB6454-A08D-14E3-B078-F14E23BB976A}"/>
              </a:ext>
            </a:extLst>
          </p:cNvPr>
          <p:cNvSpPr txBox="1"/>
          <p:nvPr/>
        </p:nvSpPr>
        <p:spPr>
          <a:xfrm>
            <a:off x="4009670" y="6134127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accent2"/>
                </a:solidFill>
              </a:rPr>
              <a:t>....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A18F0F05-111C-AD3A-2B9B-A56AF9FCE20E}"/>
              </a:ext>
            </a:extLst>
          </p:cNvPr>
          <p:cNvCxnSpPr>
            <a:cxnSpLocks/>
          </p:cNvCxnSpPr>
          <p:nvPr/>
        </p:nvCxnSpPr>
        <p:spPr>
          <a:xfrm flipH="1">
            <a:off x="6332982" y="5628958"/>
            <a:ext cx="869495" cy="257492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42BDF8AB-0D40-B2D1-0717-BD29DDD4C41C}"/>
              </a:ext>
            </a:extLst>
          </p:cNvPr>
          <p:cNvCxnSpPr>
            <a:cxnSpLocks/>
          </p:cNvCxnSpPr>
          <p:nvPr/>
        </p:nvCxnSpPr>
        <p:spPr>
          <a:xfrm flipH="1">
            <a:off x="5564881" y="4390072"/>
            <a:ext cx="1664951" cy="856564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8845EBE-2029-79F7-BB55-FFBB5241C71C}"/>
              </a:ext>
            </a:extLst>
          </p:cNvPr>
          <p:cNvCxnSpPr>
            <a:cxnSpLocks/>
          </p:cNvCxnSpPr>
          <p:nvPr/>
        </p:nvCxnSpPr>
        <p:spPr>
          <a:xfrm flipH="1">
            <a:off x="3655385" y="3414021"/>
            <a:ext cx="3592616" cy="197900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1381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7ED42-DFB5-2CDB-74D3-C1C79C56C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Sorting withing a subset of permutations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Proof - preprocessing step:</a:t>
                </a:r>
              </a:p>
              <a:p>
                <a:pPr lvl="1"/>
                <a:r>
                  <a:rPr lang="en-US"/>
                  <a:t>Each tree has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/>
                  <a:t> leaves</a:t>
                </a:r>
              </a:p>
              <a:p>
                <a:pPr lvl="2"/>
                <a:r>
                  <a:rPr lang="en-US"/>
                  <a:t>The leaf is the index of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/>
                  <a:t>’th element</a:t>
                </a:r>
              </a:p>
              <a:p>
                <a:pPr lvl="1"/>
                <a:endParaRPr lang="en-US"/>
              </a:p>
              <a:p>
                <a:pPr lvl="2"/>
                <a:endParaRPr lang="en-US"/>
              </a:p>
              <a:p>
                <a:pPr lvl="2"/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3"/>
                <a:stretch>
                  <a:fillRect l="-2118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45E20C98-5249-2CC2-A2F1-00B6EE22AA13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152186" y="1825625"/>
                <a:ext cx="5181600" cy="4351338"/>
              </a:xfrm>
            </p:spPr>
            <p:txBody>
              <a:bodyPr>
                <a:normAutofit/>
              </a:bodyPr>
              <a:lstStyle/>
              <a:p>
                <a:pPr lvl="1"/>
                <a:endParaRPr lang="en-US" b="0" i="1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US" b="0">
                  <a:solidFill>
                    <a:schemeClr val="bg1"/>
                  </a:solidFill>
                </a:endParaRPr>
              </a:p>
              <a:p>
                <a:pPr lvl="1"/>
                <a:endParaRPr lang="en-US" b="0"/>
              </a:p>
              <a:p>
                <a:pPr lvl="1"/>
                <a:endParaRPr lang="en-US" b="0"/>
              </a:p>
              <a:p>
                <a:pPr lvl="1"/>
                <a:endParaRPr lang="en-US"/>
              </a:p>
              <a:p>
                <a:pPr lvl="1"/>
                <a:endParaRPr lang="en-US" b="0"/>
              </a:p>
              <a:p>
                <a:pPr lvl="1"/>
                <a:endParaRPr lang="en-US" b="0"/>
              </a:p>
              <a:p>
                <a:endParaRPr lang="en-US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45E20C98-5249-2CC2-A2F1-00B6EE22AA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152186" y="1825625"/>
                <a:ext cx="5181600" cy="4351338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72D5C01F-DE6C-FB4F-E76E-873FCE9AEFAC}"/>
              </a:ext>
            </a:extLst>
          </p:cNvPr>
          <p:cNvGrpSpPr/>
          <p:nvPr/>
        </p:nvGrpSpPr>
        <p:grpSpPr>
          <a:xfrm>
            <a:off x="8508811" y="1332870"/>
            <a:ext cx="2193663" cy="1704823"/>
            <a:chOff x="6428902" y="3047046"/>
            <a:chExt cx="2287867" cy="2016444"/>
          </a:xfrm>
          <a:noFill/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7F5C46F-C2D1-0F5D-3E96-4D1A94FDCE62}"/>
                </a:ext>
              </a:extLst>
            </p:cNvPr>
            <p:cNvSpPr/>
            <p:nvPr/>
          </p:nvSpPr>
          <p:spPr>
            <a:xfrm>
              <a:off x="6428902" y="3104493"/>
              <a:ext cx="2212178" cy="1958997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solidFill>
                    <a:schemeClr val="accent1"/>
                  </a:solidFill>
                </a:rPr>
                <a:t>Permutations over [n]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08AD2B98-AD32-7862-600F-B1E3665883B4}"/>
                    </a:ext>
                  </a:extLst>
                </p:cNvPr>
                <p:cNvSpPr txBox="1"/>
                <p:nvPr/>
              </p:nvSpPr>
              <p:spPr>
                <a:xfrm>
                  <a:off x="8280084" y="3047046"/>
                  <a:ext cx="436685" cy="546052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08AD2B98-AD32-7862-600F-B1E3665883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80084" y="3047046"/>
                  <a:ext cx="436685" cy="54605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95B0494-731A-ED1A-BE64-D06825DF1B35}"/>
                  </a:ext>
                </a:extLst>
              </p:cNvPr>
              <p:cNvSpPr txBox="1"/>
              <p:nvPr/>
            </p:nvSpPr>
            <p:spPr>
              <a:xfrm>
                <a:off x="7654393" y="1988970"/>
                <a:ext cx="8749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)∈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95B0494-731A-ED1A-BE64-D06825DF1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4393" y="1988970"/>
                <a:ext cx="874983" cy="369332"/>
              </a:xfrm>
              <a:prstGeom prst="rect">
                <a:avLst/>
              </a:prstGeom>
              <a:blipFill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Group 42">
            <a:extLst>
              <a:ext uri="{FF2B5EF4-FFF2-40B4-BE49-F238E27FC236}">
                <a16:creationId xmlns:a16="http://schemas.microsoft.com/office/drawing/2014/main" id="{37BA0BF8-A8DA-7988-4BDF-43EC49018B4D}"/>
              </a:ext>
            </a:extLst>
          </p:cNvPr>
          <p:cNvGrpSpPr/>
          <p:nvPr/>
        </p:nvGrpSpPr>
        <p:grpSpPr>
          <a:xfrm>
            <a:off x="7332702" y="3330168"/>
            <a:ext cx="335154" cy="2339061"/>
            <a:chOff x="6320790" y="4153811"/>
            <a:chExt cx="335154" cy="2339061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627EBAF-5FD3-6979-4736-4C885FD0DF03}"/>
                </a:ext>
              </a:extLst>
            </p:cNvPr>
            <p:cNvSpPr/>
            <p:nvPr/>
          </p:nvSpPr>
          <p:spPr>
            <a:xfrm>
              <a:off x="6332221" y="4153811"/>
              <a:ext cx="312336" cy="2339061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E2377CD-9296-C7CC-9D5E-E56C7B3F6DE9}"/>
                </a:ext>
              </a:extLst>
            </p:cNvPr>
            <p:cNvCxnSpPr>
              <a:cxnSpLocks/>
            </p:cNvCxnSpPr>
            <p:nvPr/>
          </p:nvCxnSpPr>
          <p:spPr>
            <a:xfrm>
              <a:off x="6320790" y="4446943"/>
              <a:ext cx="312336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E5D596C-9E93-324C-3BDE-940C31B542D5}"/>
                </a:ext>
              </a:extLst>
            </p:cNvPr>
            <p:cNvCxnSpPr>
              <a:cxnSpLocks/>
            </p:cNvCxnSpPr>
            <p:nvPr/>
          </p:nvCxnSpPr>
          <p:spPr>
            <a:xfrm>
              <a:off x="6338607" y="4736503"/>
              <a:ext cx="312336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6C9FB9C-C227-A6AB-4555-13BCF3735321}"/>
                </a:ext>
              </a:extLst>
            </p:cNvPr>
            <p:cNvCxnSpPr>
              <a:cxnSpLocks/>
            </p:cNvCxnSpPr>
            <p:nvPr/>
          </p:nvCxnSpPr>
          <p:spPr>
            <a:xfrm>
              <a:off x="6338607" y="5034274"/>
              <a:ext cx="312336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2E9EDA4-D4DA-F2F8-A927-1B679590E1E3}"/>
                </a:ext>
              </a:extLst>
            </p:cNvPr>
            <p:cNvCxnSpPr>
              <a:cxnSpLocks/>
            </p:cNvCxnSpPr>
            <p:nvPr/>
          </p:nvCxnSpPr>
          <p:spPr>
            <a:xfrm>
              <a:off x="6338607" y="5361626"/>
              <a:ext cx="312336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22E1FCE5-3952-C36F-4B64-1517E5754B8C}"/>
                </a:ext>
              </a:extLst>
            </p:cNvPr>
            <p:cNvCxnSpPr>
              <a:cxnSpLocks/>
            </p:cNvCxnSpPr>
            <p:nvPr/>
          </p:nvCxnSpPr>
          <p:spPr>
            <a:xfrm>
              <a:off x="6320790" y="5662333"/>
              <a:ext cx="312336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3E20298-8683-7C85-520F-1FCAEB6A7378}"/>
                </a:ext>
              </a:extLst>
            </p:cNvPr>
            <p:cNvCxnSpPr>
              <a:cxnSpLocks/>
            </p:cNvCxnSpPr>
            <p:nvPr/>
          </p:nvCxnSpPr>
          <p:spPr>
            <a:xfrm>
              <a:off x="6343608" y="5948083"/>
              <a:ext cx="312336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D4747497-7B1D-A267-8BDE-A69981F10999}"/>
                </a:ext>
              </a:extLst>
            </p:cNvPr>
            <p:cNvCxnSpPr>
              <a:cxnSpLocks/>
            </p:cNvCxnSpPr>
            <p:nvPr/>
          </p:nvCxnSpPr>
          <p:spPr>
            <a:xfrm>
              <a:off x="6338607" y="6208116"/>
              <a:ext cx="312336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10753E5-16A2-FE6D-5149-4012E3EFEBC6}"/>
              </a:ext>
            </a:extLst>
          </p:cNvPr>
          <p:cNvCxnSpPr>
            <a:cxnSpLocks/>
          </p:cNvCxnSpPr>
          <p:nvPr/>
        </p:nvCxnSpPr>
        <p:spPr>
          <a:xfrm flipH="1" flipV="1">
            <a:off x="7838296" y="3674730"/>
            <a:ext cx="629046" cy="371411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415A04A8-A649-A105-3FDA-278CA16CEBE5}"/>
              </a:ext>
            </a:extLst>
          </p:cNvPr>
          <p:cNvSpPr/>
          <p:nvPr/>
        </p:nvSpPr>
        <p:spPr>
          <a:xfrm>
            <a:off x="3003097" y="5524348"/>
            <a:ext cx="768101" cy="1071444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0574EDD5-036B-A9BE-7A0A-5A847155A217}"/>
              </a:ext>
            </a:extLst>
          </p:cNvPr>
          <p:cNvSpPr/>
          <p:nvPr/>
        </p:nvSpPr>
        <p:spPr>
          <a:xfrm>
            <a:off x="5564881" y="5524348"/>
            <a:ext cx="768101" cy="1071444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39EFDA13-53B3-7774-EA68-2B9697432D59}"/>
              </a:ext>
            </a:extLst>
          </p:cNvPr>
          <p:cNvSpPr/>
          <p:nvPr/>
        </p:nvSpPr>
        <p:spPr>
          <a:xfrm>
            <a:off x="4730587" y="5527963"/>
            <a:ext cx="768101" cy="1071444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row: Down 43">
            <a:extLst>
              <a:ext uri="{FF2B5EF4-FFF2-40B4-BE49-F238E27FC236}">
                <a16:creationId xmlns:a16="http://schemas.microsoft.com/office/drawing/2014/main" id="{D5CC4897-0391-D047-3F82-02D5DE9DCAE7}"/>
              </a:ext>
            </a:extLst>
          </p:cNvPr>
          <p:cNvSpPr/>
          <p:nvPr/>
        </p:nvSpPr>
        <p:spPr>
          <a:xfrm>
            <a:off x="9395460" y="3204732"/>
            <a:ext cx="331470" cy="418578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DA3B442D-8289-CEF9-ECA6-86E3CB1ECD67}"/>
              </a:ext>
            </a:extLst>
          </p:cNvPr>
          <p:cNvSpPr/>
          <p:nvPr/>
        </p:nvSpPr>
        <p:spPr>
          <a:xfrm>
            <a:off x="8529376" y="3751712"/>
            <a:ext cx="2100524" cy="1595271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Permutations over [k]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EFCA30A-D5E5-631A-BEBC-7616151DB02A}"/>
              </a:ext>
            </a:extLst>
          </p:cNvPr>
          <p:cNvCxnSpPr>
            <a:cxnSpLocks/>
          </p:cNvCxnSpPr>
          <p:nvPr/>
        </p:nvCxnSpPr>
        <p:spPr>
          <a:xfrm flipH="1">
            <a:off x="7825490" y="5177869"/>
            <a:ext cx="747784" cy="338227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0AFAE86-F095-F8A0-5625-17900F66962E}"/>
              </a:ext>
            </a:extLst>
          </p:cNvPr>
          <p:cNvCxnSpPr>
            <a:cxnSpLocks/>
          </p:cNvCxnSpPr>
          <p:nvPr/>
        </p:nvCxnSpPr>
        <p:spPr>
          <a:xfrm flipH="1">
            <a:off x="7854953" y="4589926"/>
            <a:ext cx="562072" cy="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BF793A5F-EA83-91BA-E55A-6B9C1D6D213F}"/>
              </a:ext>
            </a:extLst>
          </p:cNvPr>
          <p:cNvSpPr txBox="1"/>
          <p:nvPr/>
        </p:nvSpPr>
        <p:spPr>
          <a:xfrm>
            <a:off x="1327205" y="5153394"/>
            <a:ext cx="12663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chemeClr val="accent2"/>
                </a:solidFill>
              </a:rPr>
              <a:t>k+1 leaves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ECB6454-A08D-14E3-B078-F14E23BB976A}"/>
              </a:ext>
            </a:extLst>
          </p:cNvPr>
          <p:cNvSpPr txBox="1"/>
          <p:nvPr/>
        </p:nvSpPr>
        <p:spPr>
          <a:xfrm>
            <a:off x="4009670" y="6134127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accent2"/>
                </a:solidFill>
              </a:rPr>
              <a:t>....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A18F0F05-111C-AD3A-2B9B-A56AF9FCE20E}"/>
              </a:ext>
            </a:extLst>
          </p:cNvPr>
          <p:cNvCxnSpPr>
            <a:cxnSpLocks/>
          </p:cNvCxnSpPr>
          <p:nvPr/>
        </p:nvCxnSpPr>
        <p:spPr>
          <a:xfrm flipH="1">
            <a:off x="6332982" y="5628958"/>
            <a:ext cx="869495" cy="257492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42BDF8AB-0D40-B2D1-0717-BD29DDD4C41C}"/>
              </a:ext>
            </a:extLst>
          </p:cNvPr>
          <p:cNvCxnSpPr>
            <a:cxnSpLocks/>
          </p:cNvCxnSpPr>
          <p:nvPr/>
        </p:nvCxnSpPr>
        <p:spPr>
          <a:xfrm flipH="1">
            <a:off x="5564881" y="4390072"/>
            <a:ext cx="1664951" cy="856564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8845EBE-2029-79F7-BB55-FFBB5241C71C}"/>
              </a:ext>
            </a:extLst>
          </p:cNvPr>
          <p:cNvCxnSpPr>
            <a:cxnSpLocks/>
          </p:cNvCxnSpPr>
          <p:nvPr/>
        </p:nvCxnSpPr>
        <p:spPr>
          <a:xfrm flipH="1">
            <a:off x="3655385" y="3414021"/>
            <a:ext cx="3592616" cy="197900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8CDF8B02-7EFA-3DE2-554C-B8F1A17B4D81}"/>
              </a:ext>
            </a:extLst>
          </p:cNvPr>
          <p:cNvSpPr/>
          <p:nvPr/>
        </p:nvSpPr>
        <p:spPr>
          <a:xfrm>
            <a:off x="1228062" y="3520514"/>
            <a:ext cx="1319004" cy="1380234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ED56859-4ABD-6F99-4EB9-C31C5780C763}"/>
              </a:ext>
            </a:extLst>
          </p:cNvPr>
          <p:cNvSpPr/>
          <p:nvPr/>
        </p:nvSpPr>
        <p:spPr>
          <a:xfrm>
            <a:off x="1339265" y="4774103"/>
            <a:ext cx="192503" cy="184663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1277AD9-E744-DEB5-3933-EB52593725AE}"/>
              </a:ext>
            </a:extLst>
          </p:cNvPr>
          <p:cNvSpPr/>
          <p:nvPr/>
        </p:nvSpPr>
        <p:spPr>
          <a:xfrm>
            <a:off x="1750662" y="4768997"/>
            <a:ext cx="192503" cy="184663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9C8A241-885F-AA62-575F-504A2602552C}"/>
              </a:ext>
            </a:extLst>
          </p:cNvPr>
          <p:cNvSpPr/>
          <p:nvPr/>
        </p:nvSpPr>
        <p:spPr>
          <a:xfrm>
            <a:off x="2187115" y="4768997"/>
            <a:ext cx="192503" cy="184663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Brace 19">
            <a:extLst>
              <a:ext uri="{FF2B5EF4-FFF2-40B4-BE49-F238E27FC236}">
                <a16:creationId xmlns:a16="http://schemas.microsoft.com/office/drawing/2014/main" id="{ADAD873B-B6AE-BCE0-A1C0-FA6FDEFEB09D}"/>
              </a:ext>
            </a:extLst>
          </p:cNvPr>
          <p:cNvSpPr/>
          <p:nvPr/>
        </p:nvSpPr>
        <p:spPr>
          <a:xfrm rot="5400000">
            <a:off x="1754753" y="4292294"/>
            <a:ext cx="213201" cy="1557953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9DABDD-72D1-AFF1-73B4-7F0DAA8C16F4}"/>
              </a:ext>
            </a:extLst>
          </p:cNvPr>
          <p:cNvSpPr txBox="1"/>
          <p:nvPr/>
        </p:nvSpPr>
        <p:spPr>
          <a:xfrm>
            <a:off x="1240186" y="6077552"/>
            <a:ext cx="1607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chemeClr val="accent2"/>
                </a:solidFill>
              </a:rPr>
              <a:t>Up to k! trees</a:t>
            </a:r>
          </a:p>
        </p:txBody>
      </p:sp>
    </p:spTree>
    <p:extLst>
      <p:ext uri="{BB962C8B-B14F-4D97-AF65-F5344CB8AC3E}">
        <p14:creationId xmlns:p14="http://schemas.microsoft.com/office/powerpoint/2010/main" val="2440026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7ED42-DFB5-2CDB-74D3-C1C79C56C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Sorting withing a subset of permutations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The algorithm</a:t>
                </a:r>
              </a:p>
              <a:p>
                <a:pPr lvl="1"/>
                <a:r>
                  <a:rPr lang="en-US"/>
                  <a:t>In the k’th iteration:</a:t>
                </a:r>
              </a:p>
              <a:p>
                <a:pPr lvl="2"/>
                <a:r>
                  <a:rPr lang="en-US"/>
                  <a:t>Take the tree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US"/>
              </a:p>
              <a:p>
                <a:pPr lvl="2"/>
                <a:r>
                  <a:rPr lang="en-US"/>
                  <a:t>Search in the tree yields the index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/>
                  <a:t>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pPr lvl="1"/>
                <a:r>
                  <a:rPr lang="en-US"/>
                  <a:t>And we’re done</a:t>
                </a:r>
                <a:r>
                  <a:rPr lang="en-US">
                    <a:sym typeface="Wingdings" panose="05000000000000000000" pitchFamily="2" charset="2"/>
                  </a:rPr>
                  <a:t></a:t>
                </a:r>
              </a:p>
              <a:p>
                <a:pPr lvl="2"/>
                <a:endParaRPr lang="en-US"/>
              </a:p>
              <a:p>
                <a:pPr lvl="2"/>
                <a:endParaRPr lang="en-US"/>
              </a:p>
              <a:p>
                <a:pPr lvl="3"/>
                <a:endParaRPr lang="en-US"/>
              </a:p>
              <a:p>
                <a:pPr lvl="2"/>
                <a:endParaRPr lang="en-US"/>
              </a:p>
              <a:p>
                <a:pPr lvl="2"/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1A4D3D6-17FD-9574-9F2A-492781E5238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92959" y="1825625"/>
                <a:ext cx="5181600" cy="4351338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1"/>
                <a:endParaRPr lang="en-US" i="1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5,3,6,2,1</m:t>
                        </m:r>
                      </m:e>
                    </m:d>
                  </m:oMath>
                </a14:m>
                <a:endParaRPr lang="en-US">
                  <a:solidFill>
                    <a:schemeClr val="bg1"/>
                  </a:solidFill>
                </a:endParaRPr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1A4D3D6-17FD-9574-9F2A-492781E52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2959" y="1825625"/>
                <a:ext cx="5181600" cy="43513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E0662C9C-D622-4E9D-B420-BACAAAAAE4B5}"/>
              </a:ext>
            </a:extLst>
          </p:cNvPr>
          <p:cNvGrpSpPr/>
          <p:nvPr/>
        </p:nvGrpSpPr>
        <p:grpSpPr>
          <a:xfrm>
            <a:off x="9049584" y="1332870"/>
            <a:ext cx="2193663" cy="1704823"/>
            <a:chOff x="6428902" y="3047046"/>
            <a:chExt cx="2287867" cy="2016444"/>
          </a:xfrm>
          <a:noFill/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2869DF3-86E9-BE27-E0EF-C64B61D907C4}"/>
                </a:ext>
              </a:extLst>
            </p:cNvPr>
            <p:cNvSpPr/>
            <p:nvPr/>
          </p:nvSpPr>
          <p:spPr>
            <a:xfrm>
              <a:off x="6428902" y="3104493"/>
              <a:ext cx="2212178" cy="1958997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solidFill>
                    <a:schemeClr val="accent1"/>
                  </a:solidFill>
                </a:rPr>
                <a:t>Permutations over [n]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3A18A8EA-39F8-2B29-7BB9-61B41560BDB4}"/>
                    </a:ext>
                  </a:extLst>
                </p:cNvPr>
                <p:cNvSpPr txBox="1"/>
                <p:nvPr/>
              </p:nvSpPr>
              <p:spPr>
                <a:xfrm>
                  <a:off x="8280084" y="3047046"/>
                  <a:ext cx="436685" cy="546052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3A18A8EA-39F8-2B29-7BB9-61B41560BD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80084" y="3047046"/>
                  <a:ext cx="436685" cy="54605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3D97604-A461-942E-56EF-5F5D3FC31B7C}"/>
                  </a:ext>
                </a:extLst>
              </p:cNvPr>
              <p:cNvSpPr txBox="1"/>
              <p:nvPr/>
            </p:nvSpPr>
            <p:spPr>
              <a:xfrm>
                <a:off x="8195166" y="1988970"/>
                <a:ext cx="8749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)∈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3D97604-A461-942E-56EF-5F5D3FC31B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5166" y="1988970"/>
                <a:ext cx="874983" cy="369332"/>
              </a:xfrm>
              <a:prstGeom prst="rect">
                <a:avLst/>
              </a:prstGeom>
              <a:blipFill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541822C4-E773-1471-3F5C-B3D89E7EDA7C}"/>
              </a:ext>
            </a:extLst>
          </p:cNvPr>
          <p:cNvGrpSpPr/>
          <p:nvPr/>
        </p:nvGrpSpPr>
        <p:grpSpPr>
          <a:xfrm>
            <a:off x="7873475" y="3330168"/>
            <a:ext cx="335154" cy="2339061"/>
            <a:chOff x="6320790" y="4153811"/>
            <a:chExt cx="335154" cy="233906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228BD-F954-A22F-7B5A-056D0F587BDD}"/>
                </a:ext>
              </a:extLst>
            </p:cNvPr>
            <p:cNvSpPr/>
            <p:nvPr/>
          </p:nvSpPr>
          <p:spPr>
            <a:xfrm>
              <a:off x="6332221" y="4153811"/>
              <a:ext cx="312336" cy="2339061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A7687CB-3A8F-7786-DE06-44F34C7B0DAF}"/>
                </a:ext>
              </a:extLst>
            </p:cNvPr>
            <p:cNvCxnSpPr>
              <a:cxnSpLocks/>
            </p:cNvCxnSpPr>
            <p:nvPr/>
          </p:nvCxnSpPr>
          <p:spPr>
            <a:xfrm>
              <a:off x="6320790" y="4446943"/>
              <a:ext cx="312336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66B1C2C-23B2-E66A-FB71-54B9BFD2A964}"/>
                </a:ext>
              </a:extLst>
            </p:cNvPr>
            <p:cNvCxnSpPr>
              <a:cxnSpLocks/>
            </p:cNvCxnSpPr>
            <p:nvPr/>
          </p:nvCxnSpPr>
          <p:spPr>
            <a:xfrm>
              <a:off x="6338607" y="4736503"/>
              <a:ext cx="312336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72D86AA-FAA8-D86D-0262-998464D0D3D8}"/>
                </a:ext>
              </a:extLst>
            </p:cNvPr>
            <p:cNvCxnSpPr>
              <a:cxnSpLocks/>
            </p:cNvCxnSpPr>
            <p:nvPr/>
          </p:nvCxnSpPr>
          <p:spPr>
            <a:xfrm>
              <a:off x="6338607" y="5034274"/>
              <a:ext cx="312336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D987F84-BB55-086A-46AA-80E3246D6B5B}"/>
                </a:ext>
              </a:extLst>
            </p:cNvPr>
            <p:cNvCxnSpPr>
              <a:cxnSpLocks/>
            </p:cNvCxnSpPr>
            <p:nvPr/>
          </p:nvCxnSpPr>
          <p:spPr>
            <a:xfrm>
              <a:off x="6338607" y="5361626"/>
              <a:ext cx="312336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1B0B68F-DAD8-928B-3303-2F93546971D8}"/>
                </a:ext>
              </a:extLst>
            </p:cNvPr>
            <p:cNvCxnSpPr>
              <a:cxnSpLocks/>
            </p:cNvCxnSpPr>
            <p:nvPr/>
          </p:nvCxnSpPr>
          <p:spPr>
            <a:xfrm>
              <a:off x="6320790" y="5662333"/>
              <a:ext cx="312336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40908FE-12A0-A859-C02B-24491BE74F73}"/>
                </a:ext>
              </a:extLst>
            </p:cNvPr>
            <p:cNvCxnSpPr>
              <a:cxnSpLocks/>
            </p:cNvCxnSpPr>
            <p:nvPr/>
          </p:nvCxnSpPr>
          <p:spPr>
            <a:xfrm>
              <a:off x="6343608" y="5948083"/>
              <a:ext cx="312336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3F3214E-3B24-AF99-0091-CEEAE0B97C8B}"/>
                </a:ext>
              </a:extLst>
            </p:cNvPr>
            <p:cNvCxnSpPr>
              <a:cxnSpLocks/>
            </p:cNvCxnSpPr>
            <p:nvPr/>
          </p:nvCxnSpPr>
          <p:spPr>
            <a:xfrm>
              <a:off x="6338607" y="6208116"/>
              <a:ext cx="312336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F364147-E6EA-5678-6B79-DF129F92BA20}"/>
              </a:ext>
            </a:extLst>
          </p:cNvPr>
          <p:cNvCxnSpPr>
            <a:cxnSpLocks/>
          </p:cNvCxnSpPr>
          <p:nvPr/>
        </p:nvCxnSpPr>
        <p:spPr>
          <a:xfrm flipH="1" flipV="1">
            <a:off x="8379069" y="3674730"/>
            <a:ext cx="629046" cy="371411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455BA66B-5009-9A07-FC14-7E11903B08F9}"/>
              </a:ext>
            </a:extLst>
          </p:cNvPr>
          <p:cNvSpPr/>
          <p:nvPr/>
        </p:nvSpPr>
        <p:spPr>
          <a:xfrm>
            <a:off x="3543870" y="5524348"/>
            <a:ext cx="768101" cy="1071444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4A39544A-1B55-4BF9-565C-22F95789E8D1}"/>
              </a:ext>
            </a:extLst>
          </p:cNvPr>
          <p:cNvSpPr/>
          <p:nvPr/>
        </p:nvSpPr>
        <p:spPr>
          <a:xfrm>
            <a:off x="6105654" y="5524348"/>
            <a:ext cx="768101" cy="1071444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A135E6A6-C4C6-EB24-CE56-89EEDCBBC61A}"/>
              </a:ext>
            </a:extLst>
          </p:cNvPr>
          <p:cNvSpPr/>
          <p:nvPr/>
        </p:nvSpPr>
        <p:spPr>
          <a:xfrm>
            <a:off x="5271360" y="5527963"/>
            <a:ext cx="768101" cy="1071444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1B99BC55-DAC7-8E87-4CF7-EFFEF54C9711}"/>
              </a:ext>
            </a:extLst>
          </p:cNvPr>
          <p:cNvSpPr/>
          <p:nvPr/>
        </p:nvSpPr>
        <p:spPr>
          <a:xfrm>
            <a:off x="9936233" y="3204732"/>
            <a:ext cx="331470" cy="418578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F79C086-247E-C169-2411-3D345FAD80E7}"/>
              </a:ext>
            </a:extLst>
          </p:cNvPr>
          <p:cNvSpPr/>
          <p:nvPr/>
        </p:nvSpPr>
        <p:spPr>
          <a:xfrm>
            <a:off x="9070149" y="3751712"/>
            <a:ext cx="2100524" cy="1595271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Permutations over [k]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BDBBC33-53DA-0FF3-3288-62A814941A3A}"/>
              </a:ext>
            </a:extLst>
          </p:cNvPr>
          <p:cNvCxnSpPr>
            <a:cxnSpLocks/>
          </p:cNvCxnSpPr>
          <p:nvPr/>
        </p:nvCxnSpPr>
        <p:spPr>
          <a:xfrm flipH="1">
            <a:off x="8366263" y="5177869"/>
            <a:ext cx="747784" cy="338227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8B2CC47-882E-312B-0D2A-A306496E2172}"/>
              </a:ext>
            </a:extLst>
          </p:cNvPr>
          <p:cNvCxnSpPr>
            <a:cxnSpLocks/>
          </p:cNvCxnSpPr>
          <p:nvPr/>
        </p:nvCxnSpPr>
        <p:spPr>
          <a:xfrm flipH="1">
            <a:off x="8395726" y="4589926"/>
            <a:ext cx="562072" cy="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10A3E31-9A91-720E-7223-D851090674AB}"/>
              </a:ext>
            </a:extLst>
          </p:cNvPr>
          <p:cNvSpPr txBox="1"/>
          <p:nvPr/>
        </p:nvSpPr>
        <p:spPr>
          <a:xfrm>
            <a:off x="4550443" y="6134127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accent2"/>
                </a:solidFill>
              </a:rPr>
              <a:t>....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A16552F-CA2F-CB84-F282-445ECD02B815}"/>
              </a:ext>
            </a:extLst>
          </p:cNvPr>
          <p:cNvCxnSpPr>
            <a:cxnSpLocks/>
          </p:cNvCxnSpPr>
          <p:nvPr/>
        </p:nvCxnSpPr>
        <p:spPr>
          <a:xfrm flipH="1">
            <a:off x="6873755" y="5628958"/>
            <a:ext cx="869495" cy="257492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9801AFE-02B8-34CE-A5D1-771303AB0CC5}"/>
              </a:ext>
            </a:extLst>
          </p:cNvPr>
          <p:cNvCxnSpPr>
            <a:cxnSpLocks/>
          </p:cNvCxnSpPr>
          <p:nvPr/>
        </p:nvCxnSpPr>
        <p:spPr>
          <a:xfrm flipH="1">
            <a:off x="6105654" y="4390072"/>
            <a:ext cx="1664951" cy="856564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D9DBB66-6C5B-CF4D-9211-30D66175D8A0}"/>
              </a:ext>
            </a:extLst>
          </p:cNvPr>
          <p:cNvCxnSpPr>
            <a:cxnSpLocks/>
          </p:cNvCxnSpPr>
          <p:nvPr/>
        </p:nvCxnSpPr>
        <p:spPr>
          <a:xfrm flipH="1">
            <a:off x="4196158" y="3414021"/>
            <a:ext cx="3592616" cy="197900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8706E96B-EB1F-B568-C680-EDAB314BEF8D}"/>
              </a:ext>
            </a:extLst>
          </p:cNvPr>
          <p:cNvSpPr txBox="1"/>
          <p:nvPr/>
        </p:nvSpPr>
        <p:spPr>
          <a:xfrm>
            <a:off x="1780959" y="6077552"/>
            <a:ext cx="1607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chemeClr val="accent2"/>
                </a:solidFill>
              </a:rPr>
              <a:t>Up to k! trees</a:t>
            </a:r>
          </a:p>
        </p:txBody>
      </p:sp>
    </p:spTree>
    <p:extLst>
      <p:ext uri="{BB962C8B-B14F-4D97-AF65-F5344CB8AC3E}">
        <p14:creationId xmlns:p14="http://schemas.microsoft.com/office/powerpoint/2010/main" val="803751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7ED42-DFB5-2CDB-74D3-C1C79C56C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Sorting withing a subset of permutations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C717F-3A44-040C-15BA-4246E98AA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Analysis</a:t>
            </a:r>
          </a:p>
          <a:p>
            <a:pPr lvl="1"/>
            <a:r>
              <a:rPr lang="en-US">
                <a:sym typeface="Wingdings" panose="05000000000000000000" pitchFamily="2" charset="2"/>
              </a:rPr>
              <a:t>Storage + run time = exponential</a:t>
            </a:r>
          </a:p>
          <a:p>
            <a:pPr lvl="1"/>
            <a:r>
              <a:rPr lang="en-US"/>
              <a:t>Number of comparisons = ?</a:t>
            </a:r>
          </a:p>
          <a:p>
            <a:pPr lvl="3"/>
            <a:endParaRPr lang="en-US"/>
          </a:p>
          <a:p>
            <a:pPr lvl="2"/>
            <a:endParaRPr lang="en-US"/>
          </a:p>
          <a:p>
            <a:pPr lvl="2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500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D7314-46C7-7CF1-0244-ACC7ECD24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Search trees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C83322-9AE6-B310-E9BD-9650ABD42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Binary trees</a:t>
            </a:r>
            <a:endParaRPr lang="he-IL"/>
          </a:p>
          <a:p>
            <a:r>
              <a:rPr lang="en-US"/>
              <a:t>The leaves = possible outputs</a:t>
            </a:r>
          </a:p>
          <a:p>
            <a:pPr lvl="1"/>
            <a:r>
              <a:rPr lang="en-US" sz="2800"/>
              <a:t>For every input, following the path from the root leads to the correct output</a:t>
            </a:r>
          </a:p>
          <a:p>
            <a:pPr lvl="1"/>
            <a:r>
              <a:rPr lang="en-US" sz="2800"/>
              <a:t>Search time = depth of the leaf</a:t>
            </a:r>
          </a:p>
        </p:txBody>
      </p:sp>
      <p:pic>
        <p:nvPicPr>
          <p:cNvPr id="5122" name="Picture 2" descr="Fast Facts: Trees">
            <a:extLst>
              <a:ext uri="{FF2B5EF4-FFF2-40B4-BE49-F238E27FC236}">
                <a16:creationId xmlns:a16="http://schemas.microsoft.com/office/drawing/2014/main" id="{4516B5EB-1B6A-ACD9-1305-F7E7B6D78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718" y="186531"/>
            <a:ext cx="29051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631D43A8-9ABF-8143-2420-64F932FD82C1}"/>
              </a:ext>
            </a:extLst>
          </p:cNvPr>
          <p:cNvSpPr/>
          <p:nvPr/>
        </p:nvSpPr>
        <p:spPr>
          <a:xfrm>
            <a:off x="7406640" y="3570129"/>
            <a:ext cx="788670" cy="64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&lt;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9EC424F-3992-4329-AD6A-ECEFB8A7357D}"/>
              </a:ext>
            </a:extLst>
          </p:cNvPr>
          <p:cNvSpPr/>
          <p:nvPr/>
        </p:nvSpPr>
        <p:spPr>
          <a:xfrm>
            <a:off x="8545830" y="4535172"/>
            <a:ext cx="788670" cy="64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10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42152C4-2D25-C9BD-FB42-FA2365C47577}"/>
              </a:ext>
            </a:extLst>
          </p:cNvPr>
          <p:cNvSpPr/>
          <p:nvPr/>
        </p:nvSpPr>
        <p:spPr>
          <a:xfrm>
            <a:off x="6617970" y="4535172"/>
            <a:ext cx="788670" cy="64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&lt;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E4490C9-D899-C503-0473-F745D3D600B7}"/>
              </a:ext>
            </a:extLst>
          </p:cNvPr>
          <p:cNvSpPr/>
          <p:nvPr/>
        </p:nvSpPr>
        <p:spPr>
          <a:xfrm>
            <a:off x="7406640" y="5638803"/>
            <a:ext cx="788670" cy="64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8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59D61D1-ABB5-10CA-8280-4E38A4D073F9}"/>
              </a:ext>
            </a:extLst>
          </p:cNvPr>
          <p:cNvSpPr/>
          <p:nvPr/>
        </p:nvSpPr>
        <p:spPr>
          <a:xfrm>
            <a:off x="5829300" y="5638803"/>
            <a:ext cx="788670" cy="64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5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947DCB3-E282-8D5B-FC22-652BE1F68C73}"/>
              </a:ext>
            </a:extLst>
          </p:cNvPr>
          <p:cNvCxnSpPr>
            <a:cxnSpLocks/>
            <a:stCxn id="4" idx="5"/>
          </p:cNvCxnSpPr>
          <p:nvPr/>
        </p:nvCxnSpPr>
        <p:spPr>
          <a:xfrm>
            <a:off x="8079812" y="4116471"/>
            <a:ext cx="466018" cy="4187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46A78CF-18ED-8651-EF93-AC552B97E5A5}"/>
              </a:ext>
            </a:extLst>
          </p:cNvPr>
          <p:cNvCxnSpPr>
            <a:cxnSpLocks/>
          </p:cNvCxnSpPr>
          <p:nvPr/>
        </p:nvCxnSpPr>
        <p:spPr>
          <a:xfrm flipH="1">
            <a:off x="7221149" y="4163340"/>
            <a:ext cx="275134" cy="3718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9E45CBB-EFF4-E15F-3389-BDD894D46226}"/>
              </a:ext>
            </a:extLst>
          </p:cNvPr>
          <p:cNvCxnSpPr>
            <a:cxnSpLocks/>
          </p:cNvCxnSpPr>
          <p:nvPr/>
        </p:nvCxnSpPr>
        <p:spPr>
          <a:xfrm>
            <a:off x="7184462" y="5197677"/>
            <a:ext cx="466018" cy="4187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FB7C316-A088-EF0F-48A4-7A201218C28E}"/>
              </a:ext>
            </a:extLst>
          </p:cNvPr>
          <p:cNvCxnSpPr>
            <a:cxnSpLocks/>
          </p:cNvCxnSpPr>
          <p:nvPr/>
        </p:nvCxnSpPr>
        <p:spPr>
          <a:xfrm flipH="1">
            <a:off x="6480403" y="5218712"/>
            <a:ext cx="275134" cy="3718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119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D7314-46C7-7CF1-0244-ACC7ECD24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Search trees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C83322-9AE6-B310-E9BD-9650ABD42DBE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800"/>
                  <a:t>Lemma:</a:t>
                </a:r>
              </a:p>
              <a:p>
                <a:pPr lvl="1"/>
                <a:r>
                  <a:rPr lang="en-US"/>
                  <a:t>Can build a tree where a leave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/>
                  <a:t> is in depth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func>
                                  <m:func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Pr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d>
                                  </m:e>
                                </m:func>
                              </m:den>
                            </m:f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C83322-9AE6-B310-E9BD-9650ABD42D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3"/>
                <a:stretch>
                  <a:fillRect l="-2118" t="-2241" r="-1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 descr="Fast Facts: Trees">
            <a:extLst>
              <a:ext uri="{FF2B5EF4-FFF2-40B4-BE49-F238E27FC236}">
                <a16:creationId xmlns:a16="http://schemas.microsoft.com/office/drawing/2014/main" id="{4516B5EB-1B6A-ACD9-1305-F7E7B6D78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718" y="186531"/>
            <a:ext cx="29051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16978FA-863F-A3CF-35BA-0ABEC42E3B6C}"/>
                  </a:ext>
                </a:extLst>
              </p:cNvPr>
              <p:cNvSpPr txBox="1"/>
              <p:nvPr/>
            </p:nvSpPr>
            <p:spPr>
              <a:xfrm>
                <a:off x="3883664" y="4215324"/>
                <a:ext cx="150669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𝐻𝑖𝑠𝑡𝑜𝑔𝑟𝑎𝑚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16978FA-863F-A3CF-35BA-0ABEC42E3B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664" y="4215324"/>
                <a:ext cx="1506695" cy="400110"/>
              </a:xfrm>
              <a:prstGeom prst="rect">
                <a:avLst/>
              </a:prstGeom>
              <a:blipFill>
                <a:blip r:embed="rId5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Group 39">
            <a:extLst>
              <a:ext uri="{FF2B5EF4-FFF2-40B4-BE49-F238E27FC236}">
                <a16:creationId xmlns:a16="http://schemas.microsoft.com/office/drawing/2014/main" id="{AA2BDDCA-7643-876B-4C89-EBAED299B516}"/>
              </a:ext>
            </a:extLst>
          </p:cNvPr>
          <p:cNvGrpSpPr/>
          <p:nvPr/>
        </p:nvGrpSpPr>
        <p:grpSpPr>
          <a:xfrm>
            <a:off x="3336973" y="4683026"/>
            <a:ext cx="2581374" cy="1635430"/>
            <a:chOff x="1191816" y="3576650"/>
            <a:chExt cx="2581374" cy="163543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4F473AA-87DC-3F70-553C-57F3C8D51CF5}"/>
                </a:ext>
              </a:extLst>
            </p:cNvPr>
            <p:cNvSpPr/>
            <p:nvPr/>
          </p:nvSpPr>
          <p:spPr>
            <a:xfrm>
              <a:off x="1191816" y="4283271"/>
              <a:ext cx="2573754" cy="67699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DD55536-EBF1-C3E0-589E-BE345C1A08A3}"/>
                </a:ext>
              </a:extLst>
            </p:cNvPr>
            <p:cNvCxnSpPr>
              <a:cxnSpLocks/>
            </p:cNvCxnSpPr>
            <p:nvPr/>
          </p:nvCxnSpPr>
          <p:spPr>
            <a:xfrm>
              <a:off x="1798533" y="4283269"/>
              <a:ext cx="0" cy="71277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67DD44A-AF36-CAE1-5CB4-0358C4957796}"/>
                </a:ext>
              </a:extLst>
            </p:cNvPr>
            <p:cNvCxnSpPr>
              <a:cxnSpLocks/>
            </p:cNvCxnSpPr>
            <p:nvPr/>
          </p:nvCxnSpPr>
          <p:spPr>
            <a:xfrm>
              <a:off x="2451894" y="4270070"/>
              <a:ext cx="0" cy="71277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3DAB29F-7277-1626-E0A6-16EF32F2EA4F}"/>
                </a:ext>
              </a:extLst>
            </p:cNvPr>
            <p:cNvCxnSpPr>
              <a:cxnSpLocks/>
            </p:cNvCxnSpPr>
            <p:nvPr/>
          </p:nvCxnSpPr>
          <p:spPr>
            <a:xfrm>
              <a:off x="3098306" y="4289869"/>
              <a:ext cx="0" cy="71277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C23B0171-7681-EBD4-BB00-57024672FF39}"/>
                    </a:ext>
                  </a:extLst>
                </p:cNvPr>
                <p:cNvSpPr txBox="1"/>
                <p:nvPr/>
              </p:nvSpPr>
              <p:spPr>
                <a:xfrm>
                  <a:off x="1234261" y="4320498"/>
                  <a:ext cx="279874" cy="89158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C23B0171-7681-EBD4-BB00-57024672FF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34261" y="4320498"/>
                  <a:ext cx="279874" cy="89158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645311F8-DB8F-5453-AA10-7B317A6F150A}"/>
                    </a:ext>
                  </a:extLst>
                </p:cNvPr>
                <p:cNvSpPr txBox="1"/>
                <p:nvPr/>
              </p:nvSpPr>
              <p:spPr>
                <a:xfrm>
                  <a:off x="1844194" y="4314306"/>
                  <a:ext cx="279874" cy="89158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645311F8-DB8F-5453-AA10-7B317A6F15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44194" y="4314306"/>
                  <a:ext cx="279874" cy="89158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9966613C-0203-C115-0A05-79CD5BB029D8}"/>
                    </a:ext>
                  </a:extLst>
                </p:cNvPr>
                <p:cNvSpPr txBox="1"/>
                <p:nvPr/>
              </p:nvSpPr>
              <p:spPr>
                <a:xfrm>
                  <a:off x="2404095" y="4303484"/>
                  <a:ext cx="365805" cy="6127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9966613C-0203-C115-0A05-79CD5BB029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04095" y="4303484"/>
                  <a:ext cx="365805" cy="61273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8105D690-9D3D-87AF-C24D-782AFDA616D6}"/>
                    </a:ext>
                  </a:extLst>
                </p:cNvPr>
                <p:cNvSpPr txBox="1"/>
                <p:nvPr/>
              </p:nvSpPr>
              <p:spPr>
                <a:xfrm>
                  <a:off x="3157870" y="4303484"/>
                  <a:ext cx="365806" cy="6127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8105D690-9D3D-87AF-C24D-782AFDA616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57870" y="4303484"/>
                  <a:ext cx="365806" cy="6127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45A492C-3C82-640F-42E8-C3A42332E839}"/>
                </a:ext>
              </a:extLst>
            </p:cNvPr>
            <p:cNvSpPr/>
            <p:nvPr/>
          </p:nvSpPr>
          <p:spPr>
            <a:xfrm>
              <a:off x="1195626" y="3589851"/>
              <a:ext cx="2577564" cy="67699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1A70831-20D1-3750-06C7-82C02774B77D}"/>
                </a:ext>
              </a:extLst>
            </p:cNvPr>
            <p:cNvCxnSpPr>
              <a:cxnSpLocks/>
            </p:cNvCxnSpPr>
            <p:nvPr/>
          </p:nvCxnSpPr>
          <p:spPr>
            <a:xfrm>
              <a:off x="1802343" y="3589849"/>
              <a:ext cx="0" cy="712773"/>
            </a:xfrm>
            <a:prstGeom prst="lin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E4AD8CE-2DA0-E7CB-1670-E4D4A35B1133}"/>
                </a:ext>
              </a:extLst>
            </p:cNvPr>
            <p:cNvCxnSpPr>
              <a:cxnSpLocks/>
            </p:cNvCxnSpPr>
            <p:nvPr/>
          </p:nvCxnSpPr>
          <p:spPr>
            <a:xfrm>
              <a:off x="2455704" y="3576650"/>
              <a:ext cx="0" cy="712773"/>
            </a:xfrm>
            <a:prstGeom prst="lin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F8A04F9-C2E9-6C36-99AE-707F42BD0E2B}"/>
                </a:ext>
              </a:extLst>
            </p:cNvPr>
            <p:cNvCxnSpPr>
              <a:cxnSpLocks/>
            </p:cNvCxnSpPr>
            <p:nvPr/>
          </p:nvCxnSpPr>
          <p:spPr>
            <a:xfrm>
              <a:off x="3102116" y="3596449"/>
              <a:ext cx="0" cy="712773"/>
            </a:xfrm>
            <a:prstGeom prst="lin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4F6FC460-C8F0-7FFB-7C7C-8ED18DECF64C}"/>
                    </a:ext>
                  </a:extLst>
                </p:cNvPr>
                <p:cNvSpPr txBox="1"/>
                <p:nvPr/>
              </p:nvSpPr>
              <p:spPr>
                <a:xfrm>
                  <a:off x="1238071" y="3627078"/>
                  <a:ext cx="49404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4F6FC460-C8F0-7FFB-7C7C-8ED18DECF6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38071" y="3627078"/>
                  <a:ext cx="494046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C977C938-587B-5A84-1719-2777BCFF7B17}"/>
                    </a:ext>
                  </a:extLst>
                </p:cNvPr>
                <p:cNvSpPr txBox="1"/>
                <p:nvPr/>
              </p:nvSpPr>
              <p:spPr>
                <a:xfrm>
                  <a:off x="1848004" y="3620886"/>
                  <a:ext cx="3658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C977C938-587B-5A84-1719-2777BCFF7B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48004" y="3620886"/>
                  <a:ext cx="365806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B13B944B-5092-C626-3FE0-E3A1D2E17FEB}"/>
                    </a:ext>
                  </a:extLst>
                </p:cNvPr>
                <p:cNvSpPr txBox="1"/>
                <p:nvPr/>
              </p:nvSpPr>
              <p:spPr>
                <a:xfrm>
                  <a:off x="2407905" y="3610064"/>
                  <a:ext cx="36580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B13B944B-5092-C626-3FE0-E3A1D2E17F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07905" y="3610064"/>
                  <a:ext cx="365805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1B62894F-2F34-044A-BB9A-CC22AA1B203F}"/>
                    </a:ext>
                  </a:extLst>
                </p:cNvPr>
                <p:cNvSpPr txBox="1"/>
                <p:nvPr/>
              </p:nvSpPr>
              <p:spPr>
                <a:xfrm>
                  <a:off x="3161680" y="3610064"/>
                  <a:ext cx="365805" cy="369332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1B62894F-2F34-044A-BB9A-CC22AA1B20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1680" y="3610064"/>
                  <a:ext cx="365805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A3FA6A3-EE9A-E7E0-2B8C-69D8A0437590}"/>
              </a:ext>
            </a:extLst>
          </p:cNvPr>
          <p:cNvGrpSpPr/>
          <p:nvPr/>
        </p:nvGrpSpPr>
        <p:grpSpPr>
          <a:xfrm>
            <a:off x="6238553" y="2257952"/>
            <a:ext cx="4288928" cy="3808688"/>
            <a:chOff x="7392698" y="2373665"/>
            <a:chExt cx="4288928" cy="3808688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31D43A8-9ABF-8143-2420-64F932FD82C1}"/>
                </a:ext>
              </a:extLst>
            </p:cNvPr>
            <p:cNvSpPr/>
            <p:nvPr/>
          </p:nvSpPr>
          <p:spPr>
            <a:xfrm>
              <a:off x="9753766" y="2373665"/>
              <a:ext cx="788670" cy="6400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&lt;  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9EC424F-3992-4329-AD6A-ECEFB8A7357D}"/>
                </a:ext>
              </a:extLst>
            </p:cNvPr>
            <p:cNvSpPr/>
            <p:nvPr/>
          </p:nvSpPr>
          <p:spPr>
            <a:xfrm>
              <a:off x="10892956" y="3338708"/>
              <a:ext cx="788670" cy="6400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10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42152C4-2D25-C9BD-FB42-FA2365C47577}"/>
                </a:ext>
              </a:extLst>
            </p:cNvPr>
            <p:cNvSpPr/>
            <p:nvPr/>
          </p:nvSpPr>
          <p:spPr>
            <a:xfrm>
              <a:off x="8965096" y="3338708"/>
              <a:ext cx="788670" cy="6400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&lt;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E4490C9-D899-C503-0473-F745D3D600B7}"/>
                </a:ext>
              </a:extLst>
            </p:cNvPr>
            <p:cNvSpPr/>
            <p:nvPr/>
          </p:nvSpPr>
          <p:spPr>
            <a:xfrm>
              <a:off x="9753766" y="4442339"/>
              <a:ext cx="788670" cy="6400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8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59D61D1-ABB5-10CA-8280-4E38A4D073F9}"/>
                </a:ext>
              </a:extLst>
            </p:cNvPr>
            <p:cNvSpPr/>
            <p:nvPr/>
          </p:nvSpPr>
          <p:spPr>
            <a:xfrm>
              <a:off x="8176426" y="4442339"/>
              <a:ext cx="788670" cy="6400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&lt;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8947DCB3-E282-8D5B-FC22-652BE1F68C73}"/>
                </a:ext>
              </a:extLst>
            </p:cNvPr>
            <p:cNvCxnSpPr>
              <a:cxnSpLocks/>
              <a:stCxn id="4" idx="5"/>
            </p:cNvCxnSpPr>
            <p:nvPr/>
          </p:nvCxnSpPr>
          <p:spPr>
            <a:xfrm>
              <a:off x="10426938" y="2920007"/>
              <a:ext cx="466018" cy="4187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046A78CF-18ED-8651-EF93-AC552B97E5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8275" y="2966876"/>
              <a:ext cx="275134" cy="3718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9E45CBB-EFF4-E15F-3389-BDD894D46226}"/>
                </a:ext>
              </a:extLst>
            </p:cNvPr>
            <p:cNvCxnSpPr>
              <a:cxnSpLocks/>
            </p:cNvCxnSpPr>
            <p:nvPr/>
          </p:nvCxnSpPr>
          <p:spPr>
            <a:xfrm>
              <a:off x="9531588" y="4001213"/>
              <a:ext cx="466018" cy="4187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1FB7C316-A088-EF0F-48A4-7A201218C2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27529" y="4022248"/>
              <a:ext cx="275134" cy="3718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122C1D0-5D9F-6BC0-3887-9B91C2B002E5}"/>
                </a:ext>
              </a:extLst>
            </p:cNvPr>
            <p:cNvSpPr/>
            <p:nvPr/>
          </p:nvSpPr>
          <p:spPr>
            <a:xfrm>
              <a:off x="9099399" y="5542273"/>
              <a:ext cx="788670" cy="6400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6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C71B7B1-841F-8068-6EFA-107B5635B54F}"/>
                </a:ext>
              </a:extLst>
            </p:cNvPr>
            <p:cNvSpPr/>
            <p:nvPr/>
          </p:nvSpPr>
          <p:spPr>
            <a:xfrm>
              <a:off x="7392698" y="5401947"/>
              <a:ext cx="788670" cy="6400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4</a:t>
              </a: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BC420E2A-C7C7-53FC-B65A-F2812691BE65}"/>
                </a:ext>
              </a:extLst>
            </p:cNvPr>
            <p:cNvCxnSpPr>
              <a:cxnSpLocks/>
            </p:cNvCxnSpPr>
            <p:nvPr/>
          </p:nvCxnSpPr>
          <p:spPr>
            <a:xfrm>
              <a:off x="8837454" y="5135743"/>
              <a:ext cx="466018" cy="4187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E64CE1F7-94CF-693C-D78B-AF6F971873B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26090" y="5056267"/>
              <a:ext cx="275134" cy="3718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EFC5BC3-98EB-1081-9856-4A7FF7DAEF0B}"/>
              </a:ext>
            </a:extLst>
          </p:cNvPr>
          <p:cNvCxnSpPr>
            <a:cxnSpLocks/>
          </p:cNvCxnSpPr>
          <p:nvPr/>
        </p:nvCxnSpPr>
        <p:spPr>
          <a:xfrm>
            <a:off x="10628668" y="2438400"/>
            <a:ext cx="0" cy="120936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171BA6D-717A-58F9-C4EF-DC7036B60A2D}"/>
              </a:ext>
            </a:extLst>
          </p:cNvPr>
          <p:cNvSpPr txBox="1"/>
          <p:nvPr/>
        </p:nvSpPr>
        <p:spPr>
          <a:xfrm>
            <a:off x="10639998" y="3321760"/>
            <a:ext cx="1122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accent2"/>
                </a:solidFill>
              </a:rPr>
              <a:t>depth(10)=1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0CD8831F-E260-2B79-1445-CE9AD4002E14}"/>
              </a:ext>
            </a:extLst>
          </p:cNvPr>
          <p:cNvCxnSpPr>
            <a:cxnSpLocks/>
          </p:cNvCxnSpPr>
          <p:nvPr/>
        </p:nvCxnSpPr>
        <p:spPr>
          <a:xfrm>
            <a:off x="9486612" y="2577992"/>
            <a:ext cx="0" cy="217178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2632223E-7CA5-5288-5126-D9FF67622AB8}"/>
              </a:ext>
            </a:extLst>
          </p:cNvPr>
          <p:cNvSpPr txBox="1"/>
          <p:nvPr/>
        </p:nvSpPr>
        <p:spPr>
          <a:xfrm>
            <a:off x="9568658" y="4477389"/>
            <a:ext cx="1122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accent2"/>
                </a:solidFill>
              </a:rPr>
              <a:t>depth(8)=2</a:t>
            </a:r>
          </a:p>
        </p:txBody>
      </p:sp>
    </p:spTree>
    <p:extLst>
      <p:ext uri="{BB962C8B-B14F-4D97-AF65-F5344CB8AC3E}">
        <p14:creationId xmlns:p14="http://schemas.microsoft.com/office/powerpoint/2010/main" val="3704347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C5730E0C-7BD5-84C1-5320-6176464EE4FD}"/>
                  </a:ext>
                </a:extLst>
              </p:cNvPr>
              <p:cNvSpPr/>
              <p:nvPr/>
            </p:nvSpPr>
            <p:spPr>
              <a:xfrm>
                <a:off x="618105" y="5505713"/>
                <a:ext cx="902970" cy="1010005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C5730E0C-7BD5-84C1-5320-6176464EE4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105" y="5505713"/>
                <a:ext cx="902970" cy="10100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A24C7716-B13C-735D-225C-10F01C2863E8}"/>
                  </a:ext>
                </a:extLst>
              </p:cNvPr>
              <p:cNvSpPr/>
              <p:nvPr/>
            </p:nvSpPr>
            <p:spPr>
              <a:xfrm>
                <a:off x="1843110" y="5505713"/>
                <a:ext cx="902970" cy="1012330"/>
              </a:xfrm>
              <a:prstGeom prst="rect">
                <a:avLst/>
              </a:prstGeom>
              <a:solidFill>
                <a:srgbClr val="002060"/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A24C7716-B13C-735D-225C-10F01C2863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110" y="5505713"/>
                <a:ext cx="902970" cy="1012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ABD20436-829D-9456-0B7A-5A86D4DAB3DC}"/>
                  </a:ext>
                </a:extLst>
              </p:cNvPr>
              <p:cNvSpPr/>
              <p:nvPr/>
            </p:nvSpPr>
            <p:spPr>
              <a:xfrm>
                <a:off x="3186442" y="5503388"/>
                <a:ext cx="902970" cy="1012330"/>
              </a:xfrm>
              <a:prstGeom prst="rect">
                <a:avLst/>
              </a:prstGeom>
              <a:solidFill>
                <a:srgbClr val="C00000"/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ABD20436-829D-9456-0B7A-5A86D4DAB3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6442" y="5503388"/>
                <a:ext cx="902970" cy="1012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BAA41B1B-5B56-D8E1-165D-022CFACF204B}"/>
                  </a:ext>
                </a:extLst>
              </p:cNvPr>
              <p:cNvSpPr/>
              <p:nvPr/>
            </p:nvSpPr>
            <p:spPr>
              <a:xfrm>
                <a:off x="4518042" y="5503388"/>
                <a:ext cx="902970" cy="1012330"/>
              </a:xfrm>
              <a:prstGeom prst="rect">
                <a:avLst/>
              </a:prstGeom>
              <a:solidFill>
                <a:srgbClr val="D961E9"/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BAA41B1B-5B56-D8E1-165D-022CFACF20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8042" y="5503388"/>
                <a:ext cx="902970" cy="1012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6687ED42-DFB5-2CDB-74D3-C1C79C56C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Sorting withing a subset of permutations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802483" y="1825625"/>
                <a:ext cx="5181600" cy="4351338"/>
              </a:xfrm>
            </p:spPr>
            <p:txBody>
              <a:bodyPr>
                <a:normAutofit/>
              </a:bodyPr>
              <a:lstStyle/>
              <a:p>
                <a:r>
                  <a:rPr lang="en-US"/>
                  <a:t>Building the trees:</a:t>
                </a:r>
              </a:p>
              <a:p>
                <a:pPr lvl="1"/>
                <a:r>
                  <a:rPr lang="en-US"/>
                  <a:t>Given a permutation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/>
                  <a:t> over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/>
              </a:p>
              <a:p>
                <a:pPr lvl="1"/>
                <a:r>
                  <a:rPr lang="en-US"/>
                  <a:t>Find corresponding permutations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Γ</m:t>
                    </m:r>
                  </m:oMath>
                </a14:m>
                <a:endParaRPr lang="en-US"/>
              </a:p>
              <a:p>
                <a:pPr lvl="1"/>
                <a:r>
                  <a:rPr lang="en-US"/>
                  <a:t>Build histogram</a:t>
                </a:r>
              </a:p>
              <a:p>
                <a:pPr lvl="2"/>
                <a:r>
                  <a:rPr lang="en-US"/>
                  <a:t>With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/>
                  <a:t> bins</a:t>
                </a:r>
              </a:p>
              <a:p>
                <a:pPr lvl="1"/>
                <a:r>
                  <a:rPr lang="en-US"/>
                  <a:t>Construct an optimal search tree for this distribution</a:t>
                </a:r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pPr lvl="2"/>
                <a:endParaRPr lang="en-US"/>
              </a:p>
              <a:p>
                <a:pPr lvl="2"/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802483" y="1825625"/>
                <a:ext cx="5181600" cy="4351338"/>
              </a:xfrm>
              <a:blipFill>
                <a:blip r:embed="rId7"/>
                <a:stretch>
                  <a:fillRect l="-2118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45E20C98-5249-2CC2-A2F1-00B6EE22AA13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152186" y="1825625"/>
                <a:ext cx="5181600" cy="4351338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endParaRPr lang="en-US" b="0"/>
              </a:p>
              <a:p>
                <a:pPr lvl="1"/>
                <a:endParaRPr lang="en-US" b="0">
                  <a:solidFill>
                    <a:schemeClr val="bg1"/>
                  </a:solidFill>
                </a:endParaRPr>
              </a:p>
              <a:p>
                <a:pPr lvl="1"/>
                <a:endParaRPr lang="en-US" b="0"/>
              </a:p>
              <a:p>
                <a:pPr lvl="1"/>
                <a:endParaRPr lang="en-US" b="0"/>
              </a:p>
              <a:p>
                <a:pPr lvl="1"/>
                <a:endParaRPr lang="en-US"/>
              </a:p>
              <a:p>
                <a:pPr lvl="1"/>
                <a:endParaRPr lang="en-US" b="0"/>
              </a:p>
              <a:p>
                <a:pPr lvl="1"/>
                <a:endParaRPr lang="en-US" b="0"/>
              </a:p>
              <a:p>
                <a:endParaRPr lang="en-US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45E20C98-5249-2CC2-A2F1-00B6EE22AA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152186" y="1825625"/>
                <a:ext cx="5181600" cy="4351338"/>
              </a:xfrm>
              <a:blipFill>
                <a:blip r:embed="rId8"/>
                <a:stretch>
                  <a:fillRect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72D5C01F-DE6C-FB4F-E76E-873FCE9AEFAC}"/>
              </a:ext>
            </a:extLst>
          </p:cNvPr>
          <p:cNvGrpSpPr/>
          <p:nvPr/>
        </p:nvGrpSpPr>
        <p:grpSpPr>
          <a:xfrm>
            <a:off x="6528460" y="2933070"/>
            <a:ext cx="4805325" cy="3582648"/>
            <a:chOff x="6428902" y="3047046"/>
            <a:chExt cx="2212178" cy="2016444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7F5C46F-C2D1-0F5D-3E96-4D1A94FDCE62}"/>
                </a:ext>
              </a:extLst>
            </p:cNvPr>
            <p:cNvSpPr/>
            <p:nvPr/>
          </p:nvSpPr>
          <p:spPr>
            <a:xfrm>
              <a:off x="6428902" y="3104493"/>
              <a:ext cx="2212178" cy="1958997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solidFill>
                    <a:schemeClr val="accent1"/>
                  </a:solidFill>
                </a:rPr>
                <a:t>Permutations over [n]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08AD2B98-AD32-7862-600F-B1E3665883B4}"/>
                    </a:ext>
                  </a:extLst>
                </p:cNvPr>
                <p:cNvSpPr txBox="1"/>
                <p:nvPr/>
              </p:nvSpPr>
              <p:spPr>
                <a:xfrm>
                  <a:off x="8280084" y="3047046"/>
                  <a:ext cx="242825" cy="31225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08AD2B98-AD32-7862-600F-B1E3665883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80084" y="3047046"/>
                  <a:ext cx="242825" cy="312251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95B0494-731A-ED1A-BE64-D06825DF1B35}"/>
                  </a:ext>
                </a:extLst>
              </p:cNvPr>
              <p:cNvSpPr txBox="1"/>
              <p:nvPr/>
            </p:nvSpPr>
            <p:spPr>
              <a:xfrm>
                <a:off x="5421012" y="4462682"/>
                <a:ext cx="132996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)∈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95B0494-731A-ED1A-BE64-D06825DF1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012" y="4462682"/>
                <a:ext cx="1329963" cy="369332"/>
              </a:xfrm>
              <a:prstGeom prst="rect">
                <a:avLst/>
              </a:prstGeom>
              <a:blipFill>
                <a:blip r:embed="rId1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791AC46-92F1-9160-8064-A219AFA080BB}"/>
                  </a:ext>
                </a:extLst>
              </p:cNvPr>
              <p:cNvSpPr txBox="1"/>
              <p:nvPr/>
            </p:nvSpPr>
            <p:spPr>
              <a:xfrm>
                <a:off x="7792598" y="3159575"/>
                <a:ext cx="16512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</m:oMath>
                  </m:oMathPara>
                </a14:m>
                <a:endParaRPr lang="en-US" b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791AC46-92F1-9160-8064-A219AFA080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2598" y="3159575"/>
                <a:ext cx="1651296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253EB5D-4864-0962-E0EF-BB50D62FD208}"/>
                  </a:ext>
                </a:extLst>
              </p:cNvPr>
              <p:cNvSpPr txBox="1"/>
              <p:nvPr/>
            </p:nvSpPr>
            <p:spPr>
              <a:xfrm>
                <a:off x="9544966" y="4105380"/>
                <a:ext cx="18267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</m:oMath>
                  </m:oMathPara>
                </a14:m>
                <a:endParaRPr lang="en-US" b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253EB5D-4864-0962-E0EF-BB50D62FD2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4966" y="4105380"/>
                <a:ext cx="1826727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AB3F315-84B3-3D45-14F1-6C709EA812A8}"/>
                  </a:ext>
                </a:extLst>
              </p:cNvPr>
              <p:cNvSpPr txBox="1"/>
              <p:nvPr/>
            </p:nvSpPr>
            <p:spPr>
              <a:xfrm>
                <a:off x="8075052" y="4958182"/>
                <a:ext cx="18278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AB3F315-84B3-3D45-14F1-6C709EA812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5052" y="4958182"/>
                <a:ext cx="1827896" cy="369332"/>
              </a:xfrm>
              <a:prstGeom prst="rect">
                <a:avLst/>
              </a:prstGeom>
              <a:blipFill>
                <a:blip r:embed="rId13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3B2F632-56D7-3CE2-2D2E-524399D6698E}"/>
                  </a:ext>
                </a:extLst>
              </p:cNvPr>
              <p:cNvSpPr txBox="1"/>
              <p:nvPr/>
            </p:nvSpPr>
            <p:spPr>
              <a:xfrm>
                <a:off x="6740569" y="2369253"/>
                <a:ext cx="4808752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Γ</m:t>
                    </m:r>
                  </m:oMath>
                </a14:m>
                <a:r>
                  <a:rPr lang="en-US" sz="2400">
                    <a:solidFill>
                      <a:schemeClr val="accent2"/>
                    </a:solidFill>
                  </a:rPr>
                  <a:t> corresponds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sz="2400">
                    <a:solidFill>
                      <a:schemeClr val="accent2"/>
                    </a:solidFill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≤</m:t>
                            </m:r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endParaRPr lang="en-US" sz="2400">
                  <a:solidFill>
                    <a:schemeClr val="accent2"/>
                  </a:solidFill>
                </a:endParaRPr>
              </a:p>
              <a:p>
                <a:endParaRPr lang="en-US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3B2F632-56D7-3CE2-2D2E-524399D669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0569" y="2369253"/>
                <a:ext cx="4808752" cy="738664"/>
              </a:xfrm>
              <a:prstGeom prst="rect">
                <a:avLst/>
              </a:prstGeom>
              <a:blipFill>
                <a:blip r:embed="rId14"/>
                <a:stretch>
                  <a:fillRect t="-66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>
            <a:extLst>
              <a:ext uri="{FF2B5EF4-FFF2-40B4-BE49-F238E27FC236}">
                <a16:creationId xmlns:a16="http://schemas.microsoft.com/office/drawing/2014/main" id="{F55A88B0-1CD0-9424-7A38-272799BEE9CD}"/>
              </a:ext>
            </a:extLst>
          </p:cNvPr>
          <p:cNvSpPr/>
          <p:nvPr/>
        </p:nvSpPr>
        <p:spPr>
          <a:xfrm>
            <a:off x="8008228" y="3100108"/>
            <a:ext cx="1329963" cy="613851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D99B3D4-A754-4F9C-0382-4966E57A30E1}"/>
              </a:ext>
            </a:extLst>
          </p:cNvPr>
          <p:cNvSpPr/>
          <p:nvPr/>
        </p:nvSpPr>
        <p:spPr>
          <a:xfrm>
            <a:off x="9793349" y="4047569"/>
            <a:ext cx="1329963" cy="613851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4CB7A27-BDE0-1D15-DE79-E4E0E26A0AC7}"/>
                  </a:ext>
                </a:extLst>
              </p:cNvPr>
              <p:cNvSpPr txBox="1"/>
              <p:nvPr/>
            </p:nvSpPr>
            <p:spPr>
              <a:xfrm>
                <a:off x="8381242" y="3765617"/>
                <a:ext cx="16512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b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4CB7A27-BDE0-1D15-DE79-E4E0E26A0A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242" y="3765617"/>
                <a:ext cx="1651296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891D591-74BC-ECB3-7174-40BAEA07701F}"/>
                  </a:ext>
                </a:extLst>
              </p:cNvPr>
              <p:cNvSpPr txBox="1"/>
              <p:nvPr/>
            </p:nvSpPr>
            <p:spPr>
              <a:xfrm>
                <a:off x="9221568" y="5671870"/>
                <a:ext cx="13011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</m:oMath>
                  </m:oMathPara>
                </a14:m>
                <a:endParaRPr lang="en-US" b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891D591-74BC-ECB3-7174-40BAEA0770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1568" y="5671870"/>
                <a:ext cx="130119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DC72C42-0362-B385-6745-0D23EDAA3B1C}"/>
                  </a:ext>
                </a:extLst>
              </p:cNvPr>
              <p:cNvSpPr txBox="1"/>
              <p:nvPr/>
            </p:nvSpPr>
            <p:spPr>
              <a:xfrm>
                <a:off x="7152137" y="5314447"/>
                <a:ext cx="13011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US" b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DC72C42-0362-B385-6745-0D23EDAA3B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2137" y="5314447"/>
                <a:ext cx="1301190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F593E0A-B416-4395-BBF3-4BA044414B95}"/>
                  </a:ext>
                </a:extLst>
              </p:cNvPr>
              <p:cNvSpPr txBox="1"/>
              <p:nvPr/>
            </p:nvSpPr>
            <p:spPr>
              <a:xfrm>
                <a:off x="6861248" y="3699781"/>
                <a:ext cx="16512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b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F593E0A-B416-4395-BBF3-4BA044414B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1248" y="3699781"/>
                <a:ext cx="1651296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val 31">
            <a:extLst>
              <a:ext uri="{FF2B5EF4-FFF2-40B4-BE49-F238E27FC236}">
                <a16:creationId xmlns:a16="http://schemas.microsoft.com/office/drawing/2014/main" id="{9B385D8F-CB75-74DB-51AC-79C5852C75DC}"/>
              </a:ext>
            </a:extLst>
          </p:cNvPr>
          <p:cNvSpPr/>
          <p:nvPr/>
        </p:nvSpPr>
        <p:spPr>
          <a:xfrm>
            <a:off x="9170655" y="5605729"/>
            <a:ext cx="1329963" cy="613851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E1FCA70-F54F-5C0E-194F-68166A6CDE24}"/>
              </a:ext>
            </a:extLst>
          </p:cNvPr>
          <p:cNvSpPr/>
          <p:nvPr/>
        </p:nvSpPr>
        <p:spPr>
          <a:xfrm>
            <a:off x="7013969" y="5237469"/>
            <a:ext cx="1329963" cy="613851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DCE8B65-BED9-B03E-3B22-06E999B21001}"/>
              </a:ext>
            </a:extLst>
          </p:cNvPr>
          <p:cNvSpPr/>
          <p:nvPr/>
        </p:nvSpPr>
        <p:spPr>
          <a:xfrm>
            <a:off x="8310545" y="4824393"/>
            <a:ext cx="1329963" cy="613851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64A8CF1-29C4-D8BF-A658-FA5DD8F6D1E0}"/>
                  </a:ext>
                </a:extLst>
              </p:cNvPr>
              <p:cNvSpPr txBox="1"/>
              <p:nvPr/>
            </p:nvSpPr>
            <p:spPr>
              <a:xfrm>
                <a:off x="9999979" y="4960168"/>
                <a:ext cx="137499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64A8CF1-29C4-D8BF-A658-FA5DD8F6D1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9979" y="4960168"/>
                <a:ext cx="1374996" cy="369332"/>
              </a:xfrm>
              <a:prstGeom prst="rect">
                <a:avLst/>
              </a:prstGeom>
              <a:blipFill>
                <a:blip r:embed="rId19"/>
                <a:stretch>
                  <a:fillRect l="-442" r="-442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9B0EF5E-6E8C-83E9-7833-40643277F47A}"/>
                  </a:ext>
                </a:extLst>
              </p:cNvPr>
              <p:cNvSpPr txBox="1"/>
              <p:nvPr/>
            </p:nvSpPr>
            <p:spPr>
              <a:xfrm>
                <a:off x="7686895" y="5905112"/>
                <a:ext cx="16512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US" b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9B0EF5E-6E8C-83E9-7833-40643277F4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6895" y="5905112"/>
                <a:ext cx="1651296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765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94 -0.06065 L -0.03594 -0.06042 C -0.11354 -0.1412 -0.09219 -0.12593 -0.21497 -0.19306 C -0.37565 -0.28056 -0.34075 -0.26806 -0.45625 -0.28681 C -0.48958 -0.28148 -0.52318 -0.28032 -0.55612 -0.27083 C -0.55976 -0.26968 -0.5612 -0.26157 -0.56276 -0.25602 C -0.56614 -0.24375 -0.5793 -0.17523 -0.58073 -0.16644 C -0.58307 -0.14954 -0.58398 -0.13241 -0.5862 -0.11528 C -0.58763 -0.10278 -0.58997 -0.09097 -0.5918 -0.07847 C -0.59375 -0.06505 -0.59505 -0.05093 -0.59739 -0.0375 C -0.59935 -0.02662 -0.60208 -0.01667 -0.60404 -0.00602 C -0.60547 0.00278 -0.60625 0.01181 -0.60768 0.0206 C -0.60937 0.03009 -0.61185 0.03889 -0.61341 0.04838 C -0.61458 0.05741 -0.61497 0.0662 -0.61601 0.075 C -0.61758 0.08704 -0.6194 0.09931 -0.6207 0.11157 C -0.62239 0.12593 -0.62448 0.15671 -0.62539 0.16782 C -0.62604 0.175 -0.62669 0.18218 -0.62708 0.18912 C -0.62656 0.20394 -0.62383 0.25833 -0.62266 0.27014 C -0.62226 0.27338 -0.6207 0.27593 -0.61992 0.27847 C -0.61588 0.2912 -0.61601 0.28704 -0.61601 0.29352 L -0.61601 0.29375 L -0.61601 0.3088 L -0.6151 0.29213 " pathEditMode="relative" rAng="0" ptsTypes="AAAAAAAAAAAAAAAAAAAAAAA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57" y="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42 -0.05579 L 0.01042 -0.05555 C 0.00834 -0.06528 0.0073 -0.08842 0.00026 -0.09838 C -0.00677 -0.10833 -0.0138 -0.11296 -0.02265 -0.11898 C -0.03294 -0.12639 -0.03776 -0.12754 -0.05013 -0.13426 C -0.08346 -0.15208 -0.0526 -0.13958 -0.09127 -0.14815 C -0.10859 -0.15185 -0.12174 -0.15764 -0.13854 -0.15949 C -0.1457 -0.16041 -0.15286 -0.16041 -0.15989 -0.16041 C -0.18971 -0.15879 -0.20638 -0.16389 -0.23099 -0.15023 C -0.23671 -0.14722 -0.24192 -0.1419 -0.24765 -0.13889 C -0.26224 -0.13032 -0.26158 -0.13541 -0.27382 -0.12384 C -0.27877 -0.11875 -0.31041 -0.08912 -0.31497 -0.08333 L -0.33099 -0.06273 C -0.33216 -0.05764 -0.33372 -0.05254 -0.33476 -0.04745 C -0.33997 -0.0243 -0.33059 -0.05995 -0.33698 -0.03611 C -0.3375 -0.03125 -0.33776 -0.02662 -0.33854 -0.02222 C -0.34127 -0.00903 -0.34075 -0.02083 -0.34075 -0.01389 L -0.34075 -0.01366 " pathEditMode="relative" rAng="0" ptsTypes="AAAAAAAAAAAAAAAAAA">
                                      <p:cBhvr>
                                        <p:cTn id="3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65" y="-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10926 L -0.00013 -0.10903 C -0.00039 -0.11436 0.0013 -0.11922 -0.00118 -0.12385 C -0.00313 -0.12755 -0.00769 -0.13125 -0.01289 -0.1345 C -0.02995 -0.14514 -0.04662 -0.14931 -0.07526 -0.1551 C -0.10391 -0.16112 -0.13125 -0.16945 -0.16329 -0.172 C -0.1918 -0.17431 -0.22709 -0.17732 -0.25482 -0.17871 C -0.27618 -0.17987 -0.29792 -0.18056 -0.31941 -0.18149 C -0.32878 -0.18149 -0.33842 -0.18195 -0.34766 -0.18125 C -0.35118 -0.18079 -0.35365 -0.1794 -0.35691 -0.17871 C -0.36745 -0.17639 -0.36485 -0.17801 -0.37579 -0.17292 C -0.38099 -0.17061 -0.38464 -0.1676 -0.38985 -0.16528 C -0.39336 -0.16366 -0.39792 -0.16274 -0.40157 -0.16158 C -0.40951 -0.15834 -0.41732 -0.15487 -0.42513 -0.15186 C -0.42865 -0.15024 -0.43295 -0.14931 -0.43594 -0.14746 C -0.44792 -0.13913 -0.42709 -0.15301 -0.44636 -0.14144 C -0.44792 -0.14075 -0.44844 -0.13982 -0.44987 -0.13866 C -0.46693 -0.12778 -0.45039 -0.13866 -0.46042 -0.13357 C -0.46185 -0.13264 -0.46303 -0.13149 -0.46498 -0.13056 C -0.46628 -0.12987 -0.46823 -0.12963 -0.46967 -0.12917 C -0.47214 -0.12825 -0.47448 -0.12732 -0.47683 -0.12616 C -0.47969 -0.125 -0.48243 -0.12362 -0.48477 -0.12246 C -0.48633 -0.12176 -0.48724 -0.12107 -0.48855 -0.12038 C -0.49323 -0.11829 -0.49375 -0.11829 -0.49896 -0.11667 C -0.49948 -0.11598 -0.49974 -0.11575 -0.50026 -0.11528 C -0.50066 -0.11459 -0.50066 -0.11389 -0.50144 -0.1132 C -0.50274 -0.11204 -0.50417 -0.11158 -0.50573 -0.11088 L -0.50573 -0.11065 " pathEditMode="relative" rAng="0" ptsTypes="AAAAAAAAAAAAAAAAAAAAAAAAAAAA">
                                      <p:cBhvr>
                                        <p:cTn id="4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73" y="-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324 L -2.5E-6 -0.00301 C -0.00299 -0.00532 -0.00534 -0.00833 -0.0082 -0.01018 C -0.05729 -0.0419 -0.0595 -0.02083 -0.14922 -0.01736 C -0.17304 -0.01365 -0.16888 -0.01435 -0.19127 -0.01018 C -0.1983 -0.00879 -0.20638 -0.00694 -0.21276 -0.00416 C -0.21562 -0.00324 -0.21823 -0.00092 -0.22083 0.00047 C -0.22448 0.00232 -0.22864 0.00324 -0.23216 0.00533 C -0.23541 0.00741 -0.23828 0.00996 -0.24127 0.01227 C -0.2526 0.02199 -0.26445 0.03079 -0.27539 0.04098 C -0.27851 0.04398 -0.28177 0.04815 -0.28567 0.05047 C -0.33971 0.08496 -0.30234 0.06111 -0.34479 0.07662 C -0.35364 0.07986 -0.36211 0.08496 -0.37083 0.08843 C -0.37656 0.09098 -0.38255 0.09236 -0.38789 0.0956 C -0.3931 0.09861 -0.39765 0.10301 -0.40247 0.10625 C -0.40547 0.1081 -0.40885 0.10926 -0.41172 0.11088 C -0.41406 0.11459 -0.41627 0.11806 -0.41849 0.12176 C -0.42096 0.12547 -0.42265 0.12986 -0.42539 0.13357 C -0.43268 0.14398 -0.4306 0.13704 -0.43463 0.14422 C -0.4358 0.14676 -0.43659 0.14931 -0.43789 0.15139 C -0.43997 0.1551 -0.4444 0.1625 -0.4444 0.16273 L -0.4444 0.1625 " pathEditMode="relative" rAng="0" ptsTypes="AAAAAAAAAAAAAAAAAAAAAA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27" y="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64 -0.04445 L -0.00664 -0.04445 C -0.01211 -0.07269 -0.01055 -0.10903 -0.02279 -0.12917 C -0.03815 -0.1544 -0.06146 -0.15833 -0.08164 -0.16783 C -0.14128 -0.19607 -0.17852 -0.20185 -0.23659 -0.21505 C -0.31445 -0.19028 -0.39622 -0.19005 -0.47044 -0.14051 C -0.50156 -0.11991 -0.5194 -0.05972 -0.53971 -0.01296 C -0.54479 -0.00139 -0.5431 0.01551 -0.54453 0.03009 C -0.54505 0.03472 -0.54531 0.04444 -0.54531 0.04444 L -0.54531 0.04444 L -0.54531 0.03727 " pathEditMode="relative" ptsTypes="AAAAAAAAAAA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5" grpId="0" animBg="1"/>
      <p:bldP spid="46" grpId="0" animBg="1"/>
      <p:bldP spid="47" grpId="0" animBg="1"/>
      <p:bldP spid="10" grpId="0"/>
      <p:bldP spid="11" grpId="0"/>
      <p:bldP spid="12" grpId="0"/>
      <p:bldP spid="13" grpId="0"/>
      <p:bldP spid="15" grpId="0" animBg="1"/>
      <p:bldP spid="25" grpId="0" animBg="1"/>
      <p:bldP spid="28" grpId="0"/>
      <p:bldP spid="29" grpId="0"/>
      <p:bldP spid="32" grpId="0" animBg="1"/>
      <p:bldP spid="33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7ED42-DFB5-2CDB-74D3-C1C79C56C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Sorting withing a subset of permutations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/>
                  <a:t>Search time -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/>
                  <a:t>’th iteration</a:t>
                </a:r>
              </a:p>
              <a:p>
                <a:pPr lvl="1"/>
                <a:r>
                  <a:rPr lang="en-US" b="0"/>
                  <a:t>Search the tree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US"/>
              </a:p>
              <a:p>
                <a:pPr lvl="1"/>
                <a:r>
                  <a:rPr lang="en-US" b="0"/>
                  <a:t>Denote: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/>
                  <a:t> – the search result</a:t>
                </a:r>
              </a:p>
              <a:p>
                <a:pPr lvl="1"/>
                <a:r>
                  <a:rPr lang="en-US"/>
                  <a:t>Search time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func>
                                  <m:func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Pr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e>
                                    </m:d>
                                  </m:e>
                                </m:func>
                              </m:den>
                            </m:f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/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endParaRPr lang="en-US" b="0"/>
              </a:p>
              <a:p>
                <a:pPr marL="914400" lvl="2" indent="0">
                  <a:buNone/>
                </a:pPr>
                <a:r>
                  <a:rPr lang="en-US"/>
                  <a:t>|Permutations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/>
                  <a:t>’s index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/>
                  <a:t>|/ |Permutations corresponds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/>
                  <a:t>|</a:t>
                </a:r>
              </a:p>
              <a:p>
                <a:pPr marL="914400" lvl="2" indent="0">
                  <a:buNone/>
                </a:pP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/>
                  <a:t>|Permutations corresponds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/>
                  <a:t>|/ |Permutations corresponds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/>
                  <a:t>|</a:t>
                </a:r>
              </a:p>
              <a:p>
                <a:pPr marL="1371600" lvl="3" indent="0">
                  <a:buNone/>
                </a:pPr>
                <a:endParaRPr lang="en-US"/>
              </a:p>
              <a:p>
                <a:pPr lvl="2"/>
                <a:r>
                  <a:rPr lang="en-US"/>
                  <a:t>Denote permutations corresponds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0">
                    <a:latin typeface="Cambria Math" panose="02040503050406030204" pitchFamily="18" charset="0"/>
                  </a:rPr>
                  <a:t> 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Γ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endParaRPr lang="en-US">
                  <a:latin typeface="Cambria Math" panose="02040503050406030204" pitchFamily="18" charset="0"/>
                </a:endParaRPr>
              </a:p>
              <a:p>
                <a:pPr marL="914400" lvl="2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⇒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Γ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/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Γ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</m:d>
                            </m:sup>
                          </m:sSup>
                        </m:e>
                      </m:d>
                    </m:oMath>
                  </m:oMathPara>
                </a14:m>
                <a:endParaRPr lang="en-US" b="0">
                  <a:latin typeface="Cambria Math" panose="02040503050406030204" pitchFamily="18" charset="0"/>
                </a:endParaRPr>
              </a:p>
              <a:p>
                <a:pPr marL="914400" lvl="2" indent="0">
                  <a:buNone/>
                </a:pPr>
                <a:endParaRPr lang="en-US" b="0" i="1">
                  <a:latin typeface="Cambria Math" panose="02040503050406030204" pitchFamily="18" charset="0"/>
                </a:endParaRPr>
              </a:p>
              <a:p>
                <a:pPr marL="914400" lvl="2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b="0"/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#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Comparisons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in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k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th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iteration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Γ</m:t>
                                    </m:r>
                                  </m:e>
                                  <m:sup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</m:d>
                                  </m:sup>
                                </m:s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Γ</m:t>
                                    </m:r>
                                  </m:e>
                                  <m:sup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d>
                                  </m:sup>
                                </m:s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/>
              </a:p>
              <a:p>
                <a:pPr lvl="2"/>
                <a:endParaRPr lang="en-US"/>
              </a:p>
              <a:p>
                <a:endParaRPr lang="en-US"/>
              </a:p>
              <a:p>
                <a:pPr lvl="1"/>
                <a:endParaRPr lang="en-US">
                  <a:sym typeface="Wingdings" panose="05000000000000000000" pitchFamily="2" charset="2"/>
                </a:endParaRPr>
              </a:p>
              <a:p>
                <a:pPr lvl="2"/>
                <a:endParaRPr lang="en-US"/>
              </a:p>
              <a:p>
                <a:pPr lvl="2"/>
                <a:endParaRPr lang="en-US"/>
              </a:p>
              <a:p>
                <a:pPr lvl="3"/>
                <a:endParaRPr lang="en-US"/>
              </a:p>
              <a:p>
                <a:pPr lvl="2"/>
                <a:endParaRPr lang="en-US"/>
              </a:p>
              <a:p>
                <a:pPr lvl="2"/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28" t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4F58040-E414-C269-A75C-7EC30C51A631}"/>
                  </a:ext>
                </a:extLst>
              </p:cNvPr>
              <p:cNvSpPr txBox="1"/>
              <p:nvPr/>
            </p:nvSpPr>
            <p:spPr>
              <a:xfrm>
                <a:off x="9821473" y="3546905"/>
                <a:ext cx="13011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US" b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4F58040-E414-C269-A75C-7EC30C51A6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1473" y="3546905"/>
                <a:ext cx="130119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40EDBC8-25EF-CBFB-92D6-5C4635A72CCA}"/>
                  </a:ext>
                </a:extLst>
              </p:cNvPr>
              <p:cNvSpPr txBox="1"/>
              <p:nvPr/>
            </p:nvSpPr>
            <p:spPr>
              <a:xfrm>
                <a:off x="9821473" y="3211706"/>
                <a:ext cx="13011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</m:oMath>
                  </m:oMathPara>
                </a14:m>
                <a:endParaRPr lang="en-US" b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40EDBC8-25EF-CBFB-92D6-5C4635A72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1473" y="3211706"/>
                <a:ext cx="130119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C624F52-8E63-3D7B-1AA4-170AD9E57ECA}"/>
                  </a:ext>
                </a:extLst>
              </p:cNvPr>
              <p:cNvSpPr/>
              <p:nvPr/>
            </p:nvSpPr>
            <p:spPr>
              <a:xfrm>
                <a:off x="10020583" y="2115808"/>
                <a:ext cx="902970" cy="1012330"/>
              </a:xfrm>
              <a:prstGeom prst="rect">
                <a:avLst/>
              </a:prstGeom>
              <a:solidFill>
                <a:srgbClr val="C00000"/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C624F52-8E63-3D7B-1AA4-170AD9E57E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0583" y="2115808"/>
                <a:ext cx="902970" cy="1012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9B49E6F-7346-73A8-17F7-F7D58682B8EA}"/>
                  </a:ext>
                </a:extLst>
              </p:cNvPr>
              <p:cNvSpPr txBox="1"/>
              <p:nvPr/>
            </p:nvSpPr>
            <p:spPr>
              <a:xfrm>
                <a:off x="9619177" y="1580333"/>
                <a:ext cx="205498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endParaRPr lang="en-US" b="0"/>
              </a:p>
              <a:p>
                <a:endParaRPr lang="en-US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9B49E6F-7346-73A8-17F7-F7D58682B8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9177" y="1580333"/>
                <a:ext cx="2054986" cy="646331"/>
              </a:xfrm>
              <a:prstGeom prst="rect">
                <a:avLst/>
              </a:prstGeom>
              <a:blipFill>
                <a:blip r:embed="rId7"/>
                <a:stretch>
                  <a:fillRect t="-4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Arrow: Up-Down 8">
            <a:extLst>
              <a:ext uri="{FF2B5EF4-FFF2-40B4-BE49-F238E27FC236}">
                <a16:creationId xmlns:a16="http://schemas.microsoft.com/office/drawing/2014/main" id="{BE3C0F8E-394C-112B-51C6-F4916889CF77}"/>
              </a:ext>
            </a:extLst>
          </p:cNvPr>
          <p:cNvSpPr/>
          <p:nvPr/>
        </p:nvSpPr>
        <p:spPr>
          <a:xfrm>
            <a:off x="10283590" y="3939804"/>
            <a:ext cx="363080" cy="535874"/>
          </a:xfrm>
          <a:prstGeom prst="up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5387DCD-C201-71CF-5254-495891E351A7}"/>
                  </a:ext>
                </a:extLst>
              </p:cNvPr>
              <p:cNvSpPr txBox="1"/>
              <p:nvPr/>
            </p:nvSpPr>
            <p:spPr>
              <a:xfrm>
                <a:off x="9619091" y="4475677"/>
                <a:ext cx="205498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</m:oMath>
                  </m:oMathPara>
                </a14:m>
                <a:endParaRPr lang="en-US" b="0"/>
              </a:p>
              <a:p>
                <a:endParaRPr lang="en-US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5387DCD-C201-71CF-5254-495891E351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9091" y="4475677"/>
                <a:ext cx="2054986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187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F1BB8-51C5-38E2-DD1F-FB416C9BD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Sorting withing a subset of permutations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ABAFF47-1EC7-5929-2A1C-A3DE5BBB904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Proof:</a:t>
                </a:r>
              </a:p>
              <a:p>
                <a:pPr lvl="1"/>
                <a:r>
                  <a:rPr lang="en-US"/>
                  <a:t>The overall number of comparisons:</a:t>
                </a:r>
              </a:p>
              <a:p>
                <a:pPr lvl="3"/>
                <a:r>
                  <a:rPr lang="en-US"/>
                  <a:t>Should sum over all the iterations</a:t>
                </a:r>
              </a:p>
              <a:p>
                <a:pPr marL="914400" lvl="2" indent="0">
                  <a:buNone/>
                </a:pPr>
                <a:endParaRPr lang="en-US"/>
              </a:p>
              <a:p>
                <a:pPr marL="1371600" lvl="3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|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>
                                              <a:latin typeface="Cambria Math" panose="02040503050406030204" pitchFamily="18" charset="0"/>
                                            </a:rPr>
                                            <m:t>Γ</m:t>
                                          </m:r>
                                        </m:e>
                                        <m:sup>
                                          <m:d>
                                            <m:d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𝑘</m:t>
                                              </m:r>
                                            </m:e>
                                          </m:d>
                                        </m:sup>
                                      </m:s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|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|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>
                                              <a:latin typeface="Cambria Math" panose="02040503050406030204" pitchFamily="18" charset="0"/>
                                            </a:rPr>
                                            <m:t>Γ</m:t>
                                          </m:r>
                                        </m:e>
                                        <m:sup>
                                          <m:d>
                                            <m:d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𝑘</m:t>
                                              </m:r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+</m:t>
                                              </m:r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e>
                                          </m:d>
                                        </m:sup>
                                      </m:s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|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  <m:r>
                            <m:rPr>
                              <m:nor/>
                            </m:rPr>
                            <a:rPr lang="en-US"/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>
                                          <a:latin typeface="Cambria Math" panose="02040503050406030204" pitchFamily="18" charset="0"/>
                                        </a:rPr>
                                        <m:t>Γ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</m:d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>
                                          <a:latin typeface="Cambria Math" panose="02040503050406030204" pitchFamily="18" charset="0"/>
                                        </a:rPr>
                                        <m:t>Γ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e>
                                      </m:d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</m:e>
                          </m:func>
                          <m:r>
                            <m:rPr>
                              <m:nor/>
                            </m:rPr>
                            <a:rPr lang="en-US"/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nary>
                    </m:oMath>
                  </m:oMathPara>
                </a14:m>
                <a:endParaRPr lang="en-US"/>
              </a:p>
              <a:p>
                <a:pPr marL="1371600" lvl="3" indent="0">
                  <a:buNone/>
                </a:pPr>
                <a:endParaRPr lang="en-US" i="1">
                  <a:latin typeface="Cambria Math" panose="02040503050406030204" pitchFamily="18" charset="0"/>
                </a:endParaRPr>
              </a:p>
              <a:p>
                <a:pPr marL="1371600" lvl="3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Γ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d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>
                                          <a:latin typeface="Cambria Math" panose="02040503050406030204" pitchFamily="18" charset="0"/>
                                        </a:rPr>
                                        <m:t>Γ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e>
                                      </m:d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</m:e>
                              </m:d>
                            </m:e>
                          </m:func>
                        </m:e>
                      </m:func>
                      <m:r>
                        <m:rPr>
                          <m:nor/>
                        </m:rPr>
                        <a:rPr lang="en-US"/>
                        <m:t>+</m:t>
                      </m:r>
                      <m:r>
                        <m:rPr>
                          <m:nor/>
                        </m:rPr>
                        <a:rPr lang="en-US"/>
                        <m:t>2</m:t>
                      </m:r>
                      <m:r>
                        <m:rPr>
                          <m:nor/>
                        </m:rPr>
                        <a:rPr lang="en-US"/>
                        <m:t>n</m:t>
                      </m:r>
                    </m:oMath>
                  </m:oMathPara>
                </a14:m>
                <a:endParaRPr lang="en-US"/>
              </a:p>
              <a:p>
                <a:pPr marL="1371600" lvl="3" indent="0">
                  <a:buNone/>
                </a:pPr>
                <a:endParaRPr lang="en-US" i="1">
                  <a:latin typeface="Cambria Math" panose="02040503050406030204" pitchFamily="18" charset="0"/>
                </a:endParaRPr>
              </a:p>
              <a:p>
                <a:pPr marL="1371600" lvl="3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Γ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/>
              </a:p>
              <a:p>
                <a:pPr marL="914400" lvl="2" indent="0">
                  <a:buNone/>
                </a:pPr>
                <a:endParaRPr lang="en-US"/>
              </a:p>
              <a:p>
                <a:pPr lvl="1"/>
                <a:endParaRPr lang="en-US"/>
              </a:p>
              <a:p>
                <a:pPr lvl="2"/>
                <a:endParaRPr lang="en-US"/>
              </a:p>
              <a:p>
                <a:pPr lvl="2"/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ABAFF47-1EC7-5929-2A1C-A3DE5BBB904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BA02752-AC10-9C24-55A7-08386D390DD6}"/>
                  </a:ext>
                </a:extLst>
              </p:cNvPr>
              <p:cNvSpPr txBox="1"/>
              <p:nvPr/>
            </p:nvSpPr>
            <p:spPr>
              <a:xfrm>
                <a:off x="2037981" y="5507905"/>
                <a:ext cx="2956163" cy="658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Γ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Γ</m:t>
                    </m:r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Γ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BA02752-AC10-9C24-55A7-08386D390D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7981" y="5507905"/>
                <a:ext cx="2956163" cy="658129"/>
              </a:xfrm>
              <a:prstGeom prst="rect">
                <a:avLst/>
              </a:prstGeom>
              <a:blipFill>
                <a:blip r:embed="rId4"/>
                <a:stretch>
                  <a:fillRect t="-3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68BEBDE-AA33-DB8E-A86A-5AAE8613E9E2}"/>
              </a:ext>
            </a:extLst>
          </p:cNvPr>
          <p:cNvCxnSpPr>
            <a:cxnSpLocks/>
          </p:cNvCxnSpPr>
          <p:nvPr/>
        </p:nvCxnSpPr>
        <p:spPr>
          <a:xfrm flipV="1">
            <a:off x="4079744" y="5048165"/>
            <a:ext cx="565785" cy="4771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ABF5CC3-0DB2-B7B5-DF26-F6B6489C2967}"/>
                  </a:ext>
                </a:extLst>
              </p:cNvPr>
              <p:cNvSpPr txBox="1"/>
              <p:nvPr/>
            </p:nvSpPr>
            <p:spPr>
              <a:xfrm>
                <a:off x="10984230" y="5989320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∎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ABF5CC3-0DB2-B7B5-DF26-F6B6489C29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4230" y="5989320"/>
                <a:ext cx="41870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842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7ED42-DFB5-2CDB-74D3-C1C79C56C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Moving to offline sorter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Result:</a:t>
                </a:r>
              </a:p>
              <a:p>
                <a:pPr lvl="1"/>
                <a:r>
                  <a:rPr lang="en-US"/>
                  <a:t>Sorting with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Γ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/>
                  <a:t> comparisons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Γ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!⇒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/>
                  <a:t> comparisons (worst case)</a:t>
                </a:r>
              </a:p>
              <a:p>
                <a:r>
                  <a:rPr lang="en-US"/>
                  <a:t>Using information theory</a:t>
                </a:r>
              </a:p>
              <a:p>
                <a:pPr lvl="1"/>
                <a:r>
                  <a:rPr lang="en-US"/>
                  <a:t>Same construction of trees</a:t>
                </a:r>
              </a:p>
              <a:p>
                <a:pPr lvl="1"/>
                <a:r>
                  <a:rPr lang="en-US"/>
                  <a:t>Can bound the amount of comparisons with entropy</a:t>
                </a:r>
              </a:p>
              <a:p>
                <a:endParaRPr lang="en-US"/>
              </a:p>
              <a:p>
                <a:pPr marL="914400" lvl="2" indent="0">
                  <a:buNone/>
                </a:pPr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8556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333AB-7FD6-B7FD-84DF-B695D7D5D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we’ll talk about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BFE81-1862-C60D-EDCD-153F13FCF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What is a self-improving algorithm</a:t>
            </a:r>
          </a:p>
          <a:p>
            <a:r>
              <a:rPr lang="en-US"/>
              <a:t>The question of sorting</a:t>
            </a:r>
          </a:p>
          <a:p>
            <a:pPr lvl="1"/>
            <a:r>
              <a:rPr lang="en-US"/>
              <a:t>Information theory basics</a:t>
            </a:r>
            <a:endParaRPr lang="he-IL"/>
          </a:p>
          <a:p>
            <a:r>
              <a:rPr lang="en-US"/>
              <a:t>Lower bound for self-improving sorters</a:t>
            </a:r>
          </a:p>
        </p:txBody>
      </p:sp>
    </p:spTree>
    <p:extLst>
      <p:ext uri="{BB962C8B-B14F-4D97-AF65-F5344CB8AC3E}">
        <p14:creationId xmlns:p14="http://schemas.microsoft.com/office/powerpoint/2010/main" val="40983734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D7314-46C7-7CF1-0244-ACC7ECD24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Shannon entropy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C83322-9AE6-B310-E9BD-9650ABD42D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Definition: For a discrete random variable X over a universe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/>
                  <a:t>, the Shannon entropy is</a:t>
                </a:r>
              </a:p>
              <a:p>
                <a:pPr marL="457200" lvl="1" indent="0">
                  <a:buNone/>
                </a:pPr>
                <a:r>
                  <a:rPr lang="en-US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𝜒</m:t>
                        </m:r>
                      </m:sub>
                      <m:sup/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Pr</m:t>
                            </m:r>
                          </m:fName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</m:e>
                        </m:func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unc>
                                  <m:func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Pr</m:t>
                                    </m:r>
                                  </m:fName>
                                  <m:e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=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e>
                                    </m:d>
                                  </m:e>
                                </m:func>
                              </m:e>
                            </m:d>
                          </m:e>
                        </m:func>
                      </m:e>
                    </m:nary>
                  </m:oMath>
                </a14:m>
                <a:endParaRPr lang="en-US" b="0"/>
              </a:p>
              <a:p>
                <a:r>
                  <a:rPr lang="en-US"/>
                  <a:t>Measures amount of uncertainty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C83322-9AE6-B310-E9BD-9650ABD42D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3831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D7314-46C7-7CF1-0244-ACC7ECD24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Shannon entropy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C83322-9AE6-B310-E9BD-9650ABD42D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𝜒</m:t>
                          </m:r>
                        </m:sub>
                        <m:sup/>
                        <m:e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Pr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</m:e>
                          </m:func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Pr</m:t>
                                      </m:r>
                                    </m:fName>
                                    <m:e>
                                      <m:d>
                                        <m:dPr>
                                          <m:begChr m:val="["/>
                                          <m:endChr m:val="]"/>
                                          <m:ctrlP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𝑋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=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𝑢</m:t>
                                          </m:r>
                                        </m:e>
                                      </m:d>
                                    </m:e>
                                  </m:func>
                                </m:e>
                              </m:d>
                            </m:e>
                          </m:func>
                        </m:e>
                      </m:nary>
                    </m:oMath>
                  </m:oMathPara>
                </a14:m>
                <a:endParaRPr lang="en-US" b="0">
                  <a:solidFill>
                    <a:schemeClr val="tx1"/>
                  </a:solidFill>
                </a:endParaRPr>
              </a:p>
              <a:p>
                <a:r>
                  <a:rPr lang="en-US"/>
                  <a:t>Example – coin flip VS rolling a dice:</a:t>
                </a:r>
              </a:p>
              <a:p>
                <a:pPr lvl="1"/>
                <a:r>
                  <a:rPr lang="en-US"/>
                  <a:t>Coin flip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202122"/>
                        </a:solidFill>
                        <a:effectLst/>
                        <a:latin typeface="Cambria Math" panose="02040503050406030204" pitchFamily="18" charset="0"/>
                      </a:rPr>
                      <m:t>𝜒</m:t>
                    </m:r>
                    <m:r>
                      <a:rPr lang="en-US" b="0" i="1" smtClean="0">
                        <a:solidFill>
                          <a:srgbClr val="202122"/>
                        </a:solidFill>
                        <a:effectLst/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  <m:r>
                      <a:rPr lang="en-US" b="0" i="1" smtClean="0">
                        <a:solidFill>
                          <a:srgbClr val="202122"/>
                        </a:solidFill>
                        <a:effectLst/>
                        <a:latin typeface="Cambria Math" panose="02040503050406030204" pitchFamily="18" charset="0"/>
                      </a:rPr>
                      <m:t>,  ∀</m:t>
                    </m:r>
                    <m:r>
                      <a:rPr lang="en-US" b="0" i="1" smtClean="0">
                        <a:solidFill>
                          <a:srgbClr val="202122"/>
                        </a:solidFill>
                        <a:effectLst/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solidFill>
                          <a:srgbClr val="202122"/>
                        </a:solidFill>
                        <a:effectLst/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solidFill>
                          <a:srgbClr val="202122"/>
                        </a:solidFill>
                        <a:effectLst/>
                        <a:latin typeface="Cambria Math" panose="02040503050406030204" pitchFamily="18" charset="0"/>
                      </a:rPr>
                      <m:t>𝜒</m:t>
                    </m:r>
                    <m:func>
                      <m:funcPr>
                        <m:ctrlPr>
                          <a:rPr lang="en-US" b="0" i="1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solidFill>
                                  <a:srgbClr val="20212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20212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b="0" i="1" smtClean="0">
                                <a:solidFill>
                                  <a:srgbClr val="20212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0" i="1" smtClean="0">
                                <a:solidFill>
                                  <a:srgbClr val="20212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solidFill>
                          <a:srgbClr val="202122"/>
                        </a:solidFill>
                        <a:effectLst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type m:val="skw"/>
                        <m:ctrlPr>
                          <a:rPr lang="en-US" b="0" i="1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b="0" i="0">
                  <a:solidFill>
                    <a:srgbClr val="202122"/>
                  </a:solidFill>
                  <a:effectLst/>
                  <a:latin typeface="Arial" panose="020B0604020202020204" pitchFamily="34" charset="0"/>
                </a:endParaRP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202122"/>
                        </a:solidFill>
                        <a:effectLst/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solidFill>
                          <a:srgbClr val="202122"/>
                        </a:solidFill>
                        <a:effectLst/>
                        <a:latin typeface="Cambria Math" panose="02040503050406030204" pitchFamily="18" charset="0"/>
                      </a:rPr>
                      <m:t>=−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  <m:t>∈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solidFill>
                                  <a:srgbClr val="20212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20212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sub>
                      <m:sup/>
                      <m:e>
                        <m:f>
                          <m:fPr>
                            <m:type m:val="skw"/>
                            <m:ctrlPr>
                              <a:rPr lang="en-US" i="1">
                                <a:solidFill>
                                  <a:srgbClr val="20212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solidFill>
                                  <a:srgbClr val="20212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solidFill>
                                  <a:srgbClr val="20212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nary>
                    <m:func>
                      <m:funcPr>
                        <m:ctrlPr>
                          <a:rPr lang="en-US" b="0" i="1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solidFill>
                                  <a:srgbClr val="20212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skw"/>
                                <m:ctrlPr>
                                  <a:rPr lang="en-US" i="1">
                                    <a:solidFill>
                                      <a:srgbClr val="20212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solidFill>
                                      <a:srgbClr val="202122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solidFill>
                                      <a:srgbClr val="20212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b="0" i="0" smtClean="0">
                        <a:solidFill>
                          <a:srgbClr val="20212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202122"/>
                        </a:solidFill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b="0" i="1" smtClean="0">
                        <a:solidFill>
                          <a:srgbClr val="202122"/>
                        </a:solidFill>
                        <a:latin typeface="Cambria Math" panose="02040503050406030204" pitchFamily="18" charset="0"/>
                      </a:rPr>
                      <m:t>⁡(2)=1</m:t>
                    </m:r>
                  </m:oMath>
                </a14:m>
                <a:endParaRPr lang="en-US" b="0" i="0">
                  <a:solidFill>
                    <a:srgbClr val="202122"/>
                  </a:solidFill>
                  <a:effectLst/>
                  <a:latin typeface="Arial" panose="020B0604020202020204" pitchFamily="34" charset="0"/>
                </a:endParaRPr>
              </a:p>
              <a:p>
                <a:endParaRPr lang="en-US">
                  <a:solidFill>
                    <a:srgbClr val="FF0000"/>
                  </a:solidFill>
                </a:endParaRPr>
              </a:p>
              <a:p>
                <a:pPr lvl="1"/>
                <a:r>
                  <a:rPr lang="en-US"/>
                  <a:t>Rolling a dice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202122"/>
                        </a:solidFill>
                        <a:effectLst/>
                        <a:latin typeface="Cambria Math" panose="02040503050406030204" pitchFamily="18" charset="0"/>
                      </a:rPr>
                      <m:t>𝜒</m:t>
                    </m:r>
                    <m:r>
                      <a:rPr lang="en-US" b="0" i="1" smtClean="0">
                        <a:solidFill>
                          <a:srgbClr val="202122"/>
                        </a:solidFill>
                        <a:effectLst/>
                        <a:latin typeface="Cambria Math" panose="02040503050406030204" pitchFamily="18" charset="0"/>
                      </a:rPr>
                      <m:t>=[6],  ∀</m:t>
                    </m:r>
                    <m:r>
                      <a:rPr lang="en-US" b="0" i="1" smtClean="0">
                        <a:solidFill>
                          <a:srgbClr val="202122"/>
                        </a:solidFill>
                        <a:effectLst/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solidFill>
                          <a:srgbClr val="202122"/>
                        </a:solidFill>
                        <a:effectLst/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solidFill>
                          <a:srgbClr val="202122"/>
                        </a:solidFill>
                        <a:effectLst/>
                        <a:latin typeface="Cambria Math" panose="02040503050406030204" pitchFamily="18" charset="0"/>
                      </a:rPr>
                      <m:t>𝜒</m:t>
                    </m:r>
                    <m:func>
                      <m:funcPr>
                        <m:ctrlPr>
                          <a:rPr lang="en-US" b="0" i="1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solidFill>
                                  <a:srgbClr val="20212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20212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b="0" i="1" smtClean="0">
                                <a:solidFill>
                                  <a:srgbClr val="20212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0" i="1" smtClean="0">
                                <a:solidFill>
                                  <a:srgbClr val="20212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solidFill>
                          <a:srgbClr val="202122"/>
                        </a:solidFill>
                        <a:effectLst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type m:val="skw"/>
                        <m:ctrlPr>
                          <a:rPr lang="en-US" b="0" i="1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US" b="0" i="0">
                  <a:solidFill>
                    <a:srgbClr val="202122"/>
                  </a:solidFill>
                  <a:effectLst/>
                  <a:latin typeface="Arial" panose="020B0604020202020204" pitchFamily="34" charset="0"/>
                </a:endParaRP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202122"/>
                        </a:solidFill>
                        <a:effectLst/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solidFill>
                          <a:srgbClr val="202122"/>
                        </a:solidFill>
                        <a:effectLst/>
                        <a:latin typeface="Cambria Math" panose="02040503050406030204" pitchFamily="18" charset="0"/>
                      </a:rPr>
                      <m:t>=−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  <m:t>∈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solidFill>
                                  <a:srgbClr val="20212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20212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</m:d>
                      </m:sub>
                      <m:sup/>
                      <m:e>
                        <m:f>
                          <m:fPr>
                            <m:type m:val="skw"/>
                            <m:ctrlPr>
                              <a:rPr lang="en-US" i="1">
                                <a:solidFill>
                                  <a:srgbClr val="20212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solidFill>
                                  <a:srgbClr val="20212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solidFill>
                                  <a:srgbClr val="202122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nary>
                    <m:func>
                      <m:funcPr>
                        <m:ctrlPr>
                          <a:rPr lang="en-US" b="0" i="1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202122"/>
                            </a:solidFill>
                            <a:effectLst/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solidFill>
                                  <a:srgbClr val="20212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skw"/>
                                <m:ctrlPr>
                                  <a:rPr lang="en-US" i="1">
                                    <a:solidFill>
                                      <a:srgbClr val="20212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solidFill>
                                      <a:srgbClr val="202122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solidFill>
                                      <a:srgbClr val="202122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b="0" i="1" smtClean="0">
                        <a:solidFill>
                          <a:srgbClr val="202122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solidFill>
                              <a:srgbClr val="202122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202122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solidFill>
                                  <a:srgbClr val="20212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202122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solidFill>
                          <a:srgbClr val="202122"/>
                        </a:solidFill>
                        <a:latin typeface="Cambria Math" panose="02040503050406030204" pitchFamily="18" charset="0"/>
                      </a:rPr>
                      <m:t>=2.58</m:t>
                    </m:r>
                  </m:oMath>
                </a14:m>
                <a:endParaRPr lang="en-US" b="0" i="0">
                  <a:solidFill>
                    <a:srgbClr val="202122"/>
                  </a:solidFill>
                  <a:effectLst/>
                  <a:latin typeface="Arial" panose="020B0604020202020204" pitchFamily="34" charset="0"/>
                </a:endParaRPr>
              </a:p>
              <a:p>
                <a:pPr lvl="2"/>
                <a:endParaRPr lang="en-US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C83322-9AE6-B310-E9BD-9650ABD42D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b="-151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Rolling Dice:Amazon.co.uk:Appstore for Android">
            <a:extLst>
              <a:ext uri="{FF2B5EF4-FFF2-40B4-BE49-F238E27FC236}">
                <a16:creationId xmlns:a16="http://schemas.microsoft.com/office/drawing/2014/main" id="{517C4601-FA10-79C3-8662-EBA14FB7B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736" y="230188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AC79992-8DC5-B83D-0110-1EFCDEA01A38}"/>
                  </a:ext>
                </a:extLst>
              </p:cNvPr>
              <p:cNvSpPr txBox="1"/>
              <p:nvPr/>
            </p:nvSpPr>
            <p:spPr>
              <a:xfrm>
                <a:off x="7531510" y="4109884"/>
                <a:ext cx="3342582" cy="954107"/>
              </a:xfrm>
              <a:prstGeom prst="rect">
                <a:avLst/>
              </a:prstGeom>
              <a:ln w="1905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202122"/>
                    </a:solidFill>
                    <a:latin typeface="Arial" panose="020B0604020202020204" pitchFamily="34" charset="0"/>
                  </a:rPr>
                  <a:t>In the uniform case:</a:t>
                </a: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202122"/>
                          </a:solidFill>
                          <a:effectLst/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202122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202122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202122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b="0" i="1" smtClean="0">
                              <a:solidFill>
                                <a:srgbClr val="202122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202122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2800" i="1">
                              <a:solidFill>
                                <a:srgbClr val="202122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800" i="1">
                              <a:solidFill>
                                <a:srgbClr val="202122"/>
                              </a:solidFill>
                              <a:latin typeface="Cambria Math" panose="02040503050406030204" pitchFamily="18" charset="0"/>
                            </a:rPr>
                            <m:t>𝜒</m:t>
                          </m:r>
                          <m:r>
                            <a:rPr lang="en-US" sz="2800" i="1">
                              <a:solidFill>
                                <a:srgbClr val="202122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</m:func>
                    </m:oMath>
                  </m:oMathPara>
                </a14:m>
                <a:endParaRPr lang="en-US" sz="2800" b="0" i="0">
                  <a:solidFill>
                    <a:srgbClr val="202122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AC79992-8DC5-B83D-0110-1EFCDEA01A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1510" y="4109884"/>
                <a:ext cx="3342582" cy="954107"/>
              </a:xfrm>
              <a:prstGeom prst="rect">
                <a:avLst/>
              </a:prstGeom>
              <a:blipFill>
                <a:blip r:embed="rId5"/>
                <a:stretch>
                  <a:fillRect l="-3442" t="-5625" r="-1993"/>
                </a:stretch>
              </a:blipFill>
              <a:ln w="190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427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D7314-46C7-7CF1-0244-ACC7ECD24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 to search trees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C83322-9AE6-B310-E9BD-9650ABD42D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/>
                  <a:t>Search tree for a random variable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/>
              </a:p>
              <a:p>
                <a:endParaRPr lang="en-US"/>
              </a:p>
              <a:p>
                <a:pPr marL="0" indent="0">
                  <a:buNone/>
                </a:pPr>
                <a:endParaRPr lang="en-US" b="0" i="1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#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𝑐𝑜𝑚𝑝𝑎𝑟𝑖𝑠𝑜𝑛𝑠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/>
              </a:p>
              <a:p>
                <a:r>
                  <a:rPr lang="en-US"/>
                  <a:t>Why?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#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𝑐𝑜𝑚𝑝𝑎𝑟𝑖𝑠𝑜𝑛𝑠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𝑑𝑒𝑝𝑡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] </m:t>
                      </m:r>
                    </m:oMath>
                  </m:oMathPara>
                </a14:m>
                <a:endParaRPr lang="en-US" i="1"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900" b="0" i="1" smtClean="0">
                          <a:latin typeface="Cambria Math" panose="02040503050406030204" pitchFamily="18" charset="0"/>
                        </a:rPr>
                        <m:t>≤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9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𝜒</m:t>
                          </m:r>
                        </m:sub>
                        <m:sup/>
                        <m:e>
                          <m:r>
                            <m:rPr>
                              <m:sty m:val="p"/>
                            </m:rPr>
                            <a:rPr lang="en-US" sz="1900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⁡(</m:t>
                          </m:r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func>
                        <m:funcPr>
                          <m:ctrlPr>
                            <a:rPr lang="en-US" sz="19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900" b="0" i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sz="19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1900" b="0" i="0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m:rPr>
                              <m:sty m:val="p"/>
                            </m:rPr>
                            <a:rPr lang="en-US" sz="1900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⁡(</m:t>
                          </m:r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))</m:t>
                          </m:r>
                        </m:e>
                      </m:func>
                      <m:r>
                        <a:rPr lang="en-US" sz="19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900" b="0" i="1" smtClean="0">
                          <a:latin typeface="Cambria Math" panose="02040503050406030204" pitchFamily="18" charset="0"/>
                        </a:rPr>
                        <m:t>)=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9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𝜒</m:t>
                          </m:r>
                        </m:sub>
                        <m:sup/>
                        <m:e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sz="19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900" b="0" i="0" smtClean="0">
                                  <a:latin typeface="Cambria Math" panose="02040503050406030204" pitchFamily="18" charset="0"/>
                                </a:rPr>
                                <m:t>Pr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19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9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func>
                          <m:func>
                            <m:funcPr>
                              <m:ctrlPr>
                                <a:rPr lang="en-US" sz="19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9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19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19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1900" b="0" i="0" smtClean="0">
                                          <a:latin typeface="Cambria Math" panose="02040503050406030204" pitchFamily="18" charset="0"/>
                                        </a:rPr>
                                        <m:t>Pr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19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1900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d>
                                    </m:e>
                                  </m:func>
                                </m:e>
                              </m:d>
                            </m:e>
                          </m:func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d>
                            <m:dPr>
                              <m:ctrlPr>
                                <a:rPr lang="en-US" sz="19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9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nary>
                    </m:oMath>
                  </m:oMathPara>
                </a14:m>
                <a:endParaRPr lang="en-US" sz="1900"/>
              </a:p>
              <a:p>
                <a:r>
                  <a:rPr lang="en-US"/>
                  <a:t>Lower bound:</a:t>
                </a:r>
              </a:p>
              <a:p>
                <a:pPr lvl="1"/>
                <a:r>
                  <a:rPr lang="en-US" b="0"/>
                  <a:t>Any search tree needs </a:t>
                </a:r>
                <a:r>
                  <a:rPr lang="en-US" b="1"/>
                  <a:t>at least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0"/>
                  <a:t> expected comparisons</a:t>
                </a:r>
              </a:p>
              <a:p>
                <a:r>
                  <a:rPr lang="en-US"/>
                  <a:t>So we can build a near-optimal search tree</a:t>
                </a:r>
                <a:endParaRPr lang="en-US" b="0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C83322-9AE6-B310-E9BD-9650ABD42D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28" t="-2801" b="-14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E5E6B8E-78B6-AC7C-73A8-3EA3CD135773}"/>
                  </a:ext>
                </a:extLst>
              </p:cNvPr>
              <p:cNvSpPr txBox="1"/>
              <p:nvPr/>
            </p:nvSpPr>
            <p:spPr>
              <a:xfrm>
                <a:off x="9877762" y="595545"/>
                <a:ext cx="150669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𝐻𝑖𝑠𝑡𝑜𝑔𝑟𝑎𝑚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E5E6B8E-78B6-AC7C-73A8-3EA3CD1357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7762" y="595545"/>
                <a:ext cx="1506695" cy="400110"/>
              </a:xfrm>
              <a:prstGeom prst="rect">
                <a:avLst/>
              </a:prstGeom>
              <a:blipFill>
                <a:blip r:embed="rId4"/>
                <a:stretch>
                  <a:fillRect b="-1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399AA2FD-53F5-5BDC-D2D7-938EF176864B}"/>
              </a:ext>
            </a:extLst>
          </p:cNvPr>
          <p:cNvGrpSpPr/>
          <p:nvPr/>
        </p:nvGrpSpPr>
        <p:grpSpPr>
          <a:xfrm>
            <a:off x="9199056" y="1139665"/>
            <a:ext cx="2581374" cy="1635430"/>
            <a:chOff x="1191816" y="3576650"/>
            <a:chExt cx="2581374" cy="163543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C9F750C-2B93-FC47-623B-6F2378E5D936}"/>
                </a:ext>
              </a:extLst>
            </p:cNvPr>
            <p:cNvSpPr/>
            <p:nvPr/>
          </p:nvSpPr>
          <p:spPr>
            <a:xfrm>
              <a:off x="1191816" y="4283271"/>
              <a:ext cx="2573754" cy="67699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9E3AF68-AFAF-DBD7-3BC7-C4B512CC3696}"/>
                </a:ext>
              </a:extLst>
            </p:cNvPr>
            <p:cNvCxnSpPr>
              <a:cxnSpLocks/>
            </p:cNvCxnSpPr>
            <p:nvPr/>
          </p:nvCxnSpPr>
          <p:spPr>
            <a:xfrm>
              <a:off x="1798533" y="4283269"/>
              <a:ext cx="0" cy="71277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84BB15A-54E0-681B-A431-023DBC9F59CC}"/>
                </a:ext>
              </a:extLst>
            </p:cNvPr>
            <p:cNvCxnSpPr>
              <a:cxnSpLocks/>
            </p:cNvCxnSpPr>
            <p:nvPr/>
          </p:nvCxnSpPr>
          <p:spPr>
            <a:xfrm>
              <a:off x="2451894" y="4270070"/>
              <a:ext cx="0" cy="71277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6FD79D8-F471-8DD7-DFC9-2E0D86A48810}"/>
                </a:ext>
              </a:extLst>
            </p:cNvPr>
            <p:cNvCxnSpPr>
              <a:cxnSpLocks/>
            </p:cNvCxnSpPr>
            <p:nvPr/>
          </p:nvCxnSpPr>
          <p:spPr>
            <a:xfrm>
              <a:off x="3098306" y="4289869"/>
              <a:ext cx="0" cy="71277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A749448-C40E-86B3-E1AE-90F123E36708}"/>
                    </a:ext>
                  </a:extLst>
                </p:cNvPr>
                <p:cNvSpPr txBox="1"/>
                <p:nvPr/>
              </p:nvSpPr>
              <p:spPr>
                <a:xfrm>
                  <a:off x="1234261" y="4320498"/>
                  <a:ext cx="279874" cy="89158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C23B0171-7681-EBD4-BB00-57024672FF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34261" y="4320498"/>
                  <a:ext cx="279874" cy="89158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491802BE-D641-BC90-AD72-0CCE56556762}"/>
                    </a:ext>
                  </a:extLst>
                </p:cNvPr>
                <p:cNvSpPr txBox="1"/>
                <p:nvPr/>
              </p:nvSpPr>
              <p:spPr>
                <a:xfrm>
                  <a:off x="1844194" y="4314306"/>
                  <a:ext cx="279874" cy="89158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645311F8-DB8F-5453-AA10-7B317A6F15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44194" y="4314306"/>
                  <a:ext cx="279874" cy="89158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1061A037-6D09-DC9D-88E7-ABB70D4D65F8}"/>
                    </a:ext>
                  </a:extLst>
                </p:cNvPr>
                <p:cNvSpPr txBox="1"/>
                <p:nvPr/>
              </p:nvSpPr>
              <p:spPr>
                <a:xfrm>
                  <a:off x="2404095" y="4303484"/>
                  <a:ext cx="365805" cy="6127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9966613C-0203-C115-0A05-79CD5BB029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04095" y="4303484"/>
                  <a:ext cx="365805" cy="61273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D49B5C3-A53E-B8DD-C91C-9A5368539EE8}"/>
                    </a:ext>
                  </a:extLst>
                </p:cNvPr>
                <p:cNvSpPr txBox="1"/>
                <p:nvPr/>
              </p:nvSpPr>
              <p:spPr>
                <a:xfrm>
                  <a:off x="3157870" y="4303484"/>
                  <a:ext cx="365806" cy="6127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8105D690-9D3D-87AF-C24D-782AFDA616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57870" y="4303484"/>
                  <a:ext cx="365806" cy="6127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1115B3F-F998-6AF9-D7FF-1B4123AB3495}"/>
                </a:ext>
              </a:extLst>
            </p:cNvPr>
            <p:cNvSpPr/>
            <p:nvPr/>
          </p:nvSpPr>
          <p:spPr>
            <a:xfrm>
              <a:off x="1195626" y="3589851"/>
              <a:ext cx="2577564" cy="67699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B8F649A-C1F1-790F-2A77-CC2C773A8BCD}"/>
                </a:ext>
              </a:extLst>
            </p:cNvPr>
            <p:cNvCxnSpPr>
              <a:cxnSpLocks/>
            </p:cNvCxnSpPr>
            <p:nvPr/>
          </p:nvCxnSpPr>
          <p:spPr>
            <a:xfrm>
              <a:off x="1802343" y="3589849"/>
              <a:ext cx="0" cy="712773"/>
            </a:xfrm>
            <a:prstGeom prst="lin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EA770EE-CBEE-5711-31FD-4F6C44B29E0C}"/>
                </a:ext>
              </a:extLst>
            </p:cNvPr>
            <p:cNvCxnSpPr>
              <a:cxnSpLocks/>
            </p:cNvCxnSpPr>
            <p:nvPr/>
          </p:nvCxnSpPr>
          <p:spPr>
            <a:xfrm>
              <a:off x="2455704" y="3576650"/>
              <a:ext cx="0" cy="712773"/>
            </a:xfrm>
            <a:prstGeom prst="lin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E7E517C-77CE-3E33-7D02-7E7DB659773C}"/>
                </a:ext>
              </a:extLst>
            </p:cNvPr>
            <p:cNvCxnSpPr>
              <a:cxnSpLocks/>
            </p:cNvCxnSpPr>
            <p:nvPr/>
          </p:nvCxnSpPr>
          <p:spPr>
            <a:xfrm>
              <a:off x="3102116" y="3596449"/>
              <a:ext cx="0" cy="712773"/>
            </a:xfrm>
            <a:prstGeom prst="lin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5B204AA7-6F69-C1BE-5824-56DF4D2243D6}"/>
                    </a:ext>
                  </a:extLst>
                </p:cNvPr>
                <p:cNvSpPr txBox="1"/>
                <p:nvPr/>
              </p:nvSpPr>
              <p:spPr>
                <a:xfrm>
                  <a:off x="1238071" y="3627078"/>
                  <a:ext cx="49404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4F6FC460-C8F0-7FFB-7C7C-8ED18DECF6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38071" y="3627078"/>
                  <a:ext cx="494046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B3EF8F77-D3B4-2782-0424-F2890558D61E}"/>
                    </a:ext>
                  </a:extLst>
                </p:cNvPr>
                <p:cNvSpPr txBox="1"/>
                <p:nvPr/>
              </p:nvSpPr>
              <p:spPr>
                <a:xfrm>
                  <a:off x="1848004" y="3620886"/>
                  <a:ext cx="3658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C977C938-587B-5A84-1719-2777BCFF7B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48004" y="3620886"/>
                  <a:ext cx="365806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69F8A8AE-EBE3-0193-2C00-8956E8E10B8A}"/>
                    </a:ext>
                  </a:extLst>
                </p:cNvPr>
                <p:cNvSpPr txBox="1"/>
                <p:nvPr/>
              </p:nvSpPr>
              <p:spPr>
                <a:xfrm>
                  <a:off x="2407905" y="3610064"/>
                  <a:ext cx="36580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B13B944B-5092-C626-3FE0-E3A1D2E17F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07905" y="3610064"/>
                  <a:ext cx="365805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DE8A66DF-A222-32B1-7D3E-B37363E9BBDF}"/>
                    </a:ext>
                  </a:extLst>
                </p:cNvPr>
                <p:cNvSpPr txBox="1"/>
                <p:nvPr/>
              </p:nvSpPr>
              <p:spPr>
                <a:xfrm>
                  <a:off x="3161680" y="3610064"/>
                  <a:ext cx="365805" cy="369332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1B62894F-2F34-044A-BB9A-CC22AA1B20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1680" y="3610064"/>
                  <a:ext cx="365805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3605F96-5576-9698-8A4D-363341EF113A}"/>
              </a:ext>
            </a:extLst>
          </p:cNvPr>
          <p:cNvGrpSpPr/>
          <p:nvPr/>
        </p:nvGrpSpPr>
        <p:grpSpPr>
          <a:xfrm>
            <a:off x="8834747" y="2943136"/>
            <a:ext cx="3117729" cy="2739109"/>
            <a:chOff x="7392698" y="2373665"/>
            <a:chExt cx="4288928" cy="3808688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88C96F1-F06A-D57B-6DE6-948C6C8C21AD}"/>
                </a:ext>
              </a:extLst>
            </p:cNvPr>
            <p:cNvSpPr/>
            <p:nvPr/>
          </p:nvSpPr>
          <p:spPr>
            <a:xfrm>
              <a:off x="9753766" y="2373665"/>
              <a:ext cx="788670" cy="6400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&lt;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942AA3-ECC4-ECF0-70CB-0331DF4811E4}"/>
                </a:ext>
              </a:extLst>
            </p:cNvPr>
            <p:cNvSpPr/>
            <p:nvPr/>
          </p:nvSpPr>
          <p:spPr>
            <a:xfrm>
              <a:off x="10892956" y="3338708"/>
              <a:ext cx="788670" cy="6400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/>
                <a:t>10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73EAAD0-861C-A90A-4703-E46499EB1900}"/>
                </a:ext>
              </a:extLst>
            </p:cNvPr>
            <p:cNvSpPr/>
            <p:nvPr/>
          </p:nvSpPr>
          <p:spPr>
            <a:xfrm>
              <a:off x="8965096" y="3338708"/>
              <a:ext cx="788670" cy="6400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&lt;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3910DDD-B815-F66D-1308-03E15DCB3849}"/>
                </a:ext>
              </a:extLst>
            </p:cNvPr>
            <p:cNvSpPr/>
            <p:nvPr/>
          </p:nvSpPr>
          <p:spPr>
            <a:xfrm>
              <a:off x="9753766" y="4442339"/>
              <a:ext cx="788670" cy="6400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8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12107BC-3781-18EA-ED85-3B44249A7CF4}"/>
                </a:ext>
              </a:extLst>
            </p:cNvPr>
            <p:cNvSpPr/>
            <p:nvPr/>
          </p:nvSpPr>
          <p:spPr>
            <a:xfrm>
              <a:off x="8176426" y="4442339"/>
              <a:ext cx="788670" cy="6400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&lt;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FBA25908-DF8D-F914-2D02-8274E2491D61}"/>
                </a:ext>
              </a:extLst>
            </p:cNvPr>
            <p:cNvCxnSpPr>
              <a:cxnSpLocks/>
              <a:stCxn id="24" idx="5"/>
            </p:cNvCxnSpPr>
            <p:nvPr/>
          </p:nvCxnSpPr>
          <p:spPr>
            <a:xfrm>
              <a:off x="10426938" y="2920007"/>
              <a:ext cx="466018" cy="4187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72D66DEC-7EE9-C511-B2FA-A47449AC2E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8275" y="2966876"/>
              <a:ext cx="275134" cy="3718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5F451643-54F6-10B3-A8D4-C4E1B393F5E6}"/>
                </a:ext>
              </a:extLst>
            </p:cNvPr>
            <p:cNvCxnSpPr>
              <a:cxnSpLocks/>
            </p:cNvCxnSpPr>
            <p:nvPr/>
          </p:nvCxnSpPr>
          <p:spPr>
            <a:xfrm>
              <a:off x="9531588" y="4001213"/>
              <a:ext cx="466018" cy="4187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98C3B2F8-A49F-FEAD-190E-21FFA8CB0C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27529" y="4022248"/>
              <a:ext cx="275134" cy="3718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3C8A1CF-BC44-472C-3A04-E477547A5214}"/>
                </a:ext>
              </a:extLst>
            </p:cNvPr>
            <p:cNvSpPr/>
            <p:nvPr/>
          </p:nvSpPr>
          <p:spPr>
            <a:xfrm>
              <a:off x="9099399" y="5542273"/>
              <a:ext cx="788670" cy="6400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6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CBEDB2C-C0BB-E005-0976-7DC24DF814D6}"/>
                </a:ext>
              </a:extLst>
            </p:cNvPr>
            <p:cNvSpPr/>
            <p:nvPr/>
          </p:nvSpPr>
          <p:spPr>
            <a:xfrm>
              <a:off x="7392698" y="5401947"/>
              <a:ext cx="788670" cy="6400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4</a:t>
              </a: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DA4EFCFF-BF23-B7F1-F068-9C4283DCF6BE}"/>
                </a:ext>
              </a:extLst>
            </p:cNvPr>
            <p:cNvCxnSpPr>
              <a:cxnSpLocks/>
            </p:cNvCxnSpPr>
            <p:nvPr/>
          </p:nvCxnSpPr>
          <p:spPr>
            <a:xfrm>
              <a:off x="8837454" y="5135743"/>
              <a:ext cx="466018" cy="4187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98A7B995-59A4-4C4B-123C-5B4DA8326C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26090" y="5056267"/>
              <a:ext cx="275134" cy="3718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6810BC2-29E3-CCF3-9C7A-507359A7358D}"/>
                  </a:ext>
                </a:extLst>
              </p:cNvPr>
              <p:cNvSpPr txBox="1"/>
              <p:nvPr/>
            </p:nvSpPr>
            <p:spPr>
              <a:xfrm>
                <a:off x="1343224" y="2292749"/>
                <a:ext cx="5988899" cy="528606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/>
                  <a:t>Reminder: leave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/>
                  <a:t> is in depth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func>
                                  <m:func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Pr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d>
                                  </m:e>
                                </m:func>
                              </m:den>
                            </m:f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6810BC2-29E3-CCF3-9C7A-507359A735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224" y="2292749"/>
                <a:ext cx="5988899" cy="528606"/>
              </a:xfrm>
              <a:prstGeom prst="rect">
                <a:avLst/>
              </a:prstGeom>
              <a:blipFill>
                <a:blip r:embed="rId14"/>
                <a:stretch>
                  <a:fillRect l="-710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25851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7ED42-DFB5-2CDB-74D3-C1C79C56C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Offline sorter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Theorem 2:</a:t>
                </a:r>
              </a:p>
              <a:p>
                <a:pPr lvl="1"/>
                <a:r>
                  <a:rPr lang="en-US"/>
                  <a:t>There is a sorting algorithm, with</a:t>
                </a:r>
              </a:p>
              <a:p>
                <a:pPr marL="457200" lvl="1" indent="0">
                  <a:buNone/>
                </a:pPr>
                <a:r>
                  <a:rPr lang="en-US"/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#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𝑐𝑜𝑚𝑝𝑎𝑟𝑖𝑠𝑜𝑛𝑠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pPr lvl="1"/>
                <a:r>
                  <a:rPr lang="en-US"/>
                  <a:t>Lower bound: any comparison based algorithm must make at least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/>
                  <a:t> comparisons in expectation.</a:t>
                </a:r>
              </a:p>
              <a:p>
                <a:r>
                  <a:rPr lang="en-US"/>
                  <a:t>This is the offline sorter</a:t>
                </a:r>
              </a:p>
              <a:p>
                <a:pPr lvl="1"/>
                <a:r>
                  <a:rPr lang="en-US"/>
                  <a:t>Known distribution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/>
                  <a:t> on the inputs</a:t>
                </a:r>
              </a:p>
              <a:p>
                <a:r>
                  <a:rPr lang="en-US"/>
                  <a:t>This is the benchmark for a self-improving algorithm.</a:t>
                </a:r>
              </a:p>
              <a:p>
                <a:endParaRPr lang="en-US"/>
              </a:p>
              <a:p>
                <a:pPr marL="914400" lvl="2" indent="0">
                  <a:buNone/>
                </a:pPr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11858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7ED42-DFB5-2CDB-74D3-C1C79C56C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Towards self-improving sorter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C717F-3A44-040C-15BA-4246E98AA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Offline setting = known distribution</a:t>
            </a:r>
          </a:p>
          <a:p>
            <a:r>
              <a:rPr lang="en-US"/>
              <a:t>Self-improving = unknown D (online)</a:t>
            </a:r>
          </a:p>
          <a:p>
            <a:pPr lvl="1"/>
            <a:r>
              <a:rPr lang="en-US"/>
              <a:t>Goal\ Complexity parameters to optimize</a:t>
            </a:r>
          </a:p>
          <a:p>
            <a:pPr lvl="2"/>
            <a:r>
              <a:rPr lang="en-US"/>
              <a:t>Training phase length</a:t>
            </a:r>
          </a:p>
          <a:p>
            <a:pPr lvl="2"/>
            <a:r>
              <a:rPr lang="en-US"/>
              <a:t>Size of T</a:t>
            </a:r>
          </a:p>
          <a:p>
            <a:pPr lvl="2"/>
            <a:r>
              <a:rPr lang="en-US"/>
              <a:t>Limiting phase – expected run time</a:t>
            </a:r>
          </a:p>
          <a:p>
            <a:pPr lvl="1"/>
            <a:endParaRPr lang="en-US"/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4510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7ED42-DFB5-2CDB-74D3-C1C79C56C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Towards self-improving sorter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Ignore length of training phase</a:t>
                </a:r>
              </a:p>
              <a:p>
                <a:pPr lvl="1"/>
                <a:r>
                  <a:rPr lang="en-US"/>
                  <a:t>Use the offline algorithm</a:t>
                </a:r>
              </a:p>
              <a:p>
                <a:pPr lvl="1"/>
                <a:r>
                  <a:rPr lang="en-US" b="0"/>
                  <a:t>Limiting phase run time: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/>
                  <a:t>.</a:t>
                </a:r>
              </a:p>
              <a:p>
                <a:pPr lvl="1"/>
                <a:r>
                  <a:rPr lang="en-US"/>
                  <a:t>Problem: Storage is exponential in n</a:t>
                </a:r>
              </a:p>
              <a:p>
                <a:pPr lvl="2"/>
                <a:r>
                  <a:rPr lang="en-US"/>
                  <a:t>A tree for any prefix permutation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endParaRPr lang="en-US"/>
              </a:p>
              <a:p>
                <a:r>
                  <a:rPr lang="en-US"/>
                  <a:t>Lower bound on storage for general distributions</a:t>
                </a:r>
              </a:p>
              <a:p>
                <a:pPr lvl="1"/>
                <a:r>
                  <a:rPr lang="en-US"/>
                  <a:t>Theorem 3: Any self-improving sorter for arbitrary distributions that has a limiting run time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, requires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/>
                  <a:t> storage</a:t>
                </a:r>
              </a:p>
              <a:p>
                <a:pPr lvl="1"/>
                <a:endParaRPr lang="en-US"/>
              </a:p>
              <a:p>
                <a:pPr lvl="1"/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2633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7ED42-DFB5-2CDB-74D3-C1C79C56C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Towards self-improving sorter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Focus on product distribution</a:t>
                </a:r>
              </a:p>
              <a:p>
                <a:pPr lvl="1"/>
                <a:r>
                  <a:rPr lang="en-US"/>
                  <a:t>Independent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’s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∈[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en-US"/>
              </a:p>
              <a:p>
                <a:pPr lvl="1"/>
                <a:r>
                  <a:rPr lang="en-US"/>
                  <a:t>The </a:t>
                </a:r>
                <a:r>
                  <a:rPr lang="en-US" err="1"/>
                  <a:t>i’th</a:t>
                </a:r>
                <a:r>
                  <a:rPr lang="en-US"/>
                  <a:t> entry of the input comes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42165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7ED42-DFB5-2CDB-74D3-C1C79C56C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Self-improving sorter - results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Main result – theorem 4:</a:t>
                </a:r>
              </a:p>
              <a:p>
                <a:pPr lvl="1"/>
                <a:r>
                  <a:rPr lang="en-US"/>
                  <a:t>For any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US"/>
                  <a:t>, there exists a self-improving sorter for product distributions where the following guarantees hold </a:t>
                </a:r>
                <a:r>
                  <a:rPr lang="en-US">
                    <a:solidFill>
                      <a:schemeClr val="accent1"/>
                    </a:solidFill>
                  </a:rPr>
                  <a:t>w.h.p</a:t>
                </a:r>
                <a:r>
                  <a:rPr lang="en-US"/>
                  <a:t>:</a:t>
                </a:r>
              </a:p>
              <a:p>
                <a:pPr marL="457200" lvl="1" indent="0">
                  <a:buNone/>
                </a:pPr>
                <a:r>
                  <a:rPr lang="en-US"/>
                  <a:t>	(1) Limiting run time: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endParaRPr lang="en-US"/>
              </a:p>
              <a:p>
                <a:pPr marL="457200" lvl="1" indent="0">
                  <a:buNone/>
                </a:pPr>
                <a:r>
                  <a:rPr lang="en-US"/>
                  <a:t>	(2) Data structure 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pPr marL="457200" lvl="1" indent="0">
                  <a:buNone/>
                </a:pPr>
                <a:r>
                  <a:rPr lang="en-US">
                    <a:solidFill>
                      <a:schemeClr val="tx1"/>
                    </a:solidFill>
                  </a:rPr>
                  <a:t>	(3) Training phase with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</m:sup>
                    </m:sSup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>
                    <a:solidFill>
                      <a:schemeClr val="tx1"/>
                    </a:solidFill>
                  </a:rPr>
                  <a:t> run time</a:t>
                </a:r>
              </a:p>
              <a:p>
                <a:endParaRPr lang="en-US"/>
              </a:p>
              <a:p>
                <a:pPr lvl="1"/>
                <a:r>
                  <a:rPr lang="en-US"/>
                  <a:t>Superlinear sized data structure - can we do better?</a:t>
                </a:r>
              </a:p>
              <a:p>
                <a:pPr lvl="2"/>
                <a:r>
                  <a:rPr lang="en-US"/>
                  <a:t>No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 r="-14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7A551DE-9337-A278-D7E3-06C2061E568C}"/>
                  </a:ext>
                </a:extLst>
              </p:cNvPr>
              <p:cNvSpPr txBox="1"/>
              <p:nvPr/>
            </p:nvSpPr>
            <p:spPr>
              <a:xfrm>
                <a:off x="9583207" y="2732931"/>
                <a:ext cx="2254832" cy="10389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>
                    <a:solidFill>
                      <a:schemeClr val="accent1"/>
                    </a:solidFill>
                  </a:rPr>
                  <a:t>w.h.p = probability is at least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1−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7A551DE-9337-A278-D7E3-06C2061E56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3207" y="2732931"/>
                <a:ext cx="2254832" cy="1038939"/>
              </a:xfrm>
              <a:prstGeom prst="rect">
                <a:avLst/>
              </a:prstGeom>
              <a:blipFill>
                <a:blip r:embed="rId4"/>
                <a:stretch>
                  <a:fillRect l="-2162" t="-29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5A5CEFD-BF7D-26E8-C9B8-FD88F8BA6047}"/>
              </a:ext>
            </a:extLst>
          </p:cNvPr>
          <p:cNvSpPr txBox="1"/>
          <p:nvPr/>
        </p:nvSpPr>
        <p:spPr>
          <a:xfrm>
            <a:off x="3410363" y="5574931"/>
            <a:ext cx="6172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accent2"/>
                </a:solidFill>
              </a:rPr>
              <a:t>Next, we prove the main result (weaker version)</a:t>
            </a:r>
            <a:endParaRPr lang="he-IL" sz="24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071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5303E-1D03-24D3-C045-217FAFAD4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Self-improving sorter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F88D3D-F8EC-DE8E-B639-2FBD4DC904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4864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Self-improving sorter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>
                    <a:solidFill>
                      <a:srgbClr val="FF0000"/>
                    </a:solidFill>
                  </a:rPr>
                  <a:t> </a:t>
                </a:r>
                <a:r>
                  <a:rPr lang="en-US"/>
                  <a:t>- distribution over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endParaRPr lang="en-US"/>
              </a:p>
              <a:p>
                <a:r>
                  <a:rPr lang="en-US"/>
                  <a:t>The idea: bucket sort</a:t>
                </a:r>
              </a:p>
              <a:p>
                <a:pPr lvl="1"/>
                <a:r>
                  <a:rPr lang="en-US"/>
                  <a:t>Split to disjoint buckets</a:t>
                </a:r>
              </a:p>
              <a:p>
                <a:pPr lvl="1"/>
                <a:r>
                  <a:rPr lang="en-US"/>
                  <a:t>Sort each bucket</a:t>
                </a:r>
              </a:p>
              <a:p>
                <a:pPr lvl="1"/>
                <a:r>
                  <a:rPr lang="en-US"/>
                  <a:t>Glue the buckets together</a:t>
                </a:r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r>
                  <a:rPr lang="en-US"/>
                  <a:t>The trick: </a:t>
                </a:r>
              </a:p>
              <a:p>
                <a:pPr lvl="1"/>
                <a:r>
                  <a:rPr lang="en-US"/>
                  <a:t>Each bucket has a const number of elements (in expectation)</a:t>
                </a:r>
              </a:p>
              <a:p>
                <a:endParaRPr lang="en-US"/>
              </a:p>
              <a:p>
                <a:endParaRPr lang="en-US"/>
              </a:p>
              <a:p>
                <a:pPr lvl="1"/>
                <a:endParaRPr lang="en-US">
                  <a:solidFill>
                    <a:srgbClr val="FF0000"/>
                  </a:solidFill>
                </a:endParaRPr>
              </a:p>
              <a:p>
                <a:pPr lvl="1"/>
                <a:endParaRPr lang="en-US">
                  <a:solidFill>
                    <a:srgbClr val="FF0000"/>
                  </a:solidFill>
                </a:endParaRPr>
              </a:p>
              <a:p>
                <a:pPr lvl="1"/>
                <a:endParaRPr lang="en-US">
                  <a:solidFill>
                    <a:srgbClr val="FF0000"/>
                  </a:solidFill>
                </a:endParaRPr>
              </a:p>
              <a:p>
                <a:pPr lvl="1"/>
                <a:endParaRPr lang="en-US">
                  <a:solidFill>
                    <a:srgbClr val="FF0000"/>
                  </a:solidFill>
                </a:endParaRPr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07467FFC-9A6D-D8B3-7BC8-8052C35C2E1F}"/>
              </a:ext>
            </a:extLst>
          </p:cNvPr>
          <p:cNvGrpSpPr/>
          <p:nvPr/>
        </p:nvGrpSpPr>
        <p:grpSpPr>
          <a:xfrm>
            <a:off x="5487632" y="2374733"/>
            <a:ext cx="6157973" cy="2872446"/>
            <a:chOff x="2150072" y="2294723"/>
            <a:chExt cx="6157973" cy="287244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690D0CD-6F8B-CD5B-9F60-4660D535A6A4}"/>
                </a:ext>
              </a:extLst>
            </p:cNvPr>
            <p:cNvCxnSpPr>
              <a:cxnSpLocks/>
            </p:cNvCxnSpPr>
            <p:nvPr/>
          </p:nvCxnSpPr>
          <p:spPr>
            <a:xfrm>
              <a:off x="2495030" y="4493895"/>
              <a:ext cx="5071630" cy="1773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6B5DC511-3DDF-1B14-3D7B-3C35E2C78C4C}"/>
                    </a:ext>
                  </a:extLst>
                </p:cNvPr>
                <p:cNvSpPr txBox="1"/>
                <p:nvPr/>
              </p:nvSpPr>
              <p:spPr>
                <a:xfrm>
                  <a:off x="7618233" y="4272531"/>
                  <a:ext cx="228654" cy="2397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6B5DC511-3DDF-1B14-3D7B-3C35E2C78C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18233" y="4272531"/>
                  <a:ext cx="228654" cy="239765"/>
                </a:xfrm>
                <a:prstGeom prst="rect">
                  <a:avLst/>
                </a:prstGeom>
                <a:blipFill>
                  <a:blip r:embed="rId4"/>
                  <a:stretch>
                    <a:fillRect r="-23684" b="-153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AB7A854B-78C8-04B4-847B-2ACE66D0D9B3}"/>
                    </a:ext>
                  </a:extLst>
                </p:cNvPr>
                <p:cNvSpPr txBox="1"/>
                <p:nvPr/>
              </p:nvSpPr>
              <p:spPr>
                <a:xfrm>
                  <a:off x="2150072" y="4247332"/>
                  <a:ext cx="228654" cy="2397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AB7A854B-78C8-04B4-847B-2ACE66D0D9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50072" y="4247332"/>
                  <a:ext cx="228654" cy="239765"/>
                </a:xfrm>
                <a:prstGeom prst="rect">
                  <a:avLst/>
                </a:prstGeom>
                <a:blipFill>
                  <a:blip r:embed="rId4"/>
                  <a:stretch>
                    <a:fillRect r="-23684" b="-153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49DD3F8-F74E-0F1D-9ABD-ABF5DFDA8C73}"/>
                </a:ext>
              </a:extLst>
            </p:cNvPr>
            <p:cNvCxnSpPr>
              <a:cxnSpLocks/>
            </p:cNvCxnSpPr>
            <p:nvPr/>
          </p:nvCxnSpPr>
          <p:spPr>
            <a:xfrm>
              <a:off x="3064418" y="4272531"/>
              <a:ext cx="0" cy="40627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9FDE45E-79F8-E047-2184-61CDA699646B}"/>
                </a:ext>
              </a:extLst>
            </p:cNvPr>
            <p:cNvCxnSpPr>
              <a:cxnSpLocks/>
            </p:cNvCxnSpPr>
            <p:nvPr/>
          </p:nvCxnSpPr>
          <p:spPr>
            <a:xfrm>
              <a:off x="3624874" y="4277735"/>
              <a:ext cx="0" cy="40627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A8CF81A-A8FF-79D5-C938-326B30D85039}"/>
                </a:ext>
              </a:extLst>
            </p:cNvPr>
            <p:cNvCxnSpPr>
              <a:cxnSpLocks/>
            </p:cNvCxnSpPr>
            <p:nvPr/>
          </p:nvCxnSpPr>
          <p:spPr>
            <a:xfrm>
              <a:off x="5533994" y="4277735"/>
              <a:ext cx="0" cy="40627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17C6C5B-FB8A-B451-2A84-B0A318A039D2}"/>
                </a:ext>
              </a:extLst>
            </p:cNvPr>
            <p:cNvCxnSpPr>
              <a:cxnSpLocks/>
            </p:cNvCxnSpPr>
            <p:nvPr/>
          </p:nvCxnSpPr>
          <p:spPr>
            <a:xfrm>
              <a:off x="4520260" y="4275128"/>
              <a:ext cx="0" cy="40627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B640FE8-E44A-E814-C65D-28C41735DA1D}"/>
                </a:ext>
              </a:extLst>
            </p:cNvPr>
            <p:cNvCxnSpPr>
              <a:cxnSpLocks/>
            </p:cNvCxnSpPr>
            <p:nvPr/>
          </p:nvCxnSpPr>
          <p:spPr>
            <a:xfrm>
              <a:off x="6429384" y="4275128"/>
              <a:ext cx="0" cy="40627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D3F2529-AFFC-3977-35C4-E147208615BD}"/>
                </a:ext>
              </a:extLst>
            </p:cNvPr>
            <p:cNvCxnSpPr>
              <a:cxnSpLocks/>
            </p:cNvCxnSpPr>
            <p:nvPr/>
          </p:nvCxnSpPr>
          <p:spPr>
            <a:xfrm>
              <a:off x="7364963" y="4277735"/>
              <a:ext cx="0" cy="40627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78DFB6D-8437-D978-FB97-9B102F9CDFA2}"/>
                </a:ext>
              </a:extLst>
            </p:cNvPr>
            <p:cNvGrpSpPr/>
            <p:nvPr/>
          </p:nvGrpSpPr>
          <p:grpSpPr>
            <a:xfrm>
              <a:off x="2875215" y="2961392"/>
              <a:ext cx="3646994" cy="618716"/>
              <a:chOff x="3717963" y="3279458"/>
              <a:chExt cx="2423757" cy="424576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A7E3214F-EAE1-0508-9B4F-A684CE3F529A}"/>
                  </a:ext>
                </a:extLst>
              </p:cNvPr>
              <p:cNvSpPr/>
              <p:nvPr/>
            </p:nvSpPr>
            <p:spPr>
              <a:xfrm>
                <a:off x="4033687" y="3288744"/>
                <a:ext cx="2108033" cy="41147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885F551-39C5-3DAE-EFEC-11364C94291D}"/>
                  </a:ext>
                </a:extLst>
              </p:cNvPr>
              <p:cNvSpPr txBox="1"/>
              <p:nvPr/>
            </p:nvSpPr>
            <p:spPr>
              <a:xfrm>
                <a:off x="3717963" y="3279458"/>
                <a:ext cx="24878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>
                    <a:solidFill>
                      <a:schemeClr val="accent1"/>
                    </a:solidFill>
                  </a:rPr>
                  <a:t>I</a:t>
                </a:r>
                <a:endParaRPr lang="en-US">
                  <a:solidFill>
                    <a:schemeClr val="accent1"/>
                  </a:solidFill>
                </a:endParaRPr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09F73BBA-272D-A001-9904-9740758B6B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66260" y="3288744"/>
                <a:ext cx="0" cy="41148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443F4FD7-F3BE-95B9-FAFE-FD130E2985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24400" y="3281124"/>
                <a:ext cx="0" cy="41148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A3C36387-1273-EF08-73E0-946636E2AD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78730" y="3292554"/>
                <a:ext cx="0" cy="41148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3BC9CF48-6039-679A-0A8E-E55681EF85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44490" y="3281124"/>
                <a:ext cx="0" cy="41148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AE36AB8B-5D0F-FD13-8E7E-8A5C778C3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98820" y="3281124"/>
                <a:ext cx="0" cy="41148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1F486F54-988F-17D0-62F6-54FED99AB943}"/>
                </a:ext>
              </a:extLst>
            </p:cNvPr>
            <p:cNvCxnSpPr>
              <a:cxnSpLocks/>
            </p:cNvCxnSpPr>
            <p:nvPr/>
          </p:nvCxnSpPr>
          <p:spPr>
            <a:xfrm>
              <a:off x="3517461" y="3602994"/>
              <a:ext cx="635388" cy="80084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B542F764-C423-BE69-13B7-84D9CF5E0197}"/>
                </a:ext>
              </a:extLst>
            </p:cNvPr>
            <p:cNvCxnSpPr>
              <a:cxnSpLocks/>
            </p:cNvCxnSpPr>
            <p:nvPr/>
          </p:nvCxnSpPr>
          <p:spPr>
            <a:xfrm>
              <a:off x="4158870" y="3563452"/>
              <a:ext cx="775591" cy="8289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A11AFFC1-4296-8335-3D2D-E854BB6308A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41016" y="3614033"/>
              <a:ext cx="488011" cy="65685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E81864A-418E-9DEB-F0A1-E4EB42F96D83}"/>
                </a:ext>
              </a:extLst>
            </p:cNvPr>
            <p:cNvCxnSpPr>
              <a:cxnSpLocks/>
            </p:cNvCxnSpPr>
            <p:nvPr/>
          </p:nvCxnSpPr>
          <p:spPr>
            <a:xfrm>
              <a:off x="5104817" y="4283960"/>
              <a:ext cx="0" cy="40627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0D4A14-0B11-C5BB-3FC7-3FCE620247E9}"/>
                </a:ext>
              </a:extLst>
            </p:cNvPr>
            <p:cNvCxnSpPr>
              <a:cxnSpLocks/>
            </p:cNvCxnSpPr>
            <p:nvPr/>
          </p:nvCxnSpPr>
          <p:spPr>
            <a:xfrm>
              <a:off x="5953878" y="4270892"/>
              <a:ext cx="0" cy="40627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19122139-EA76-FD3D-2D4D-2155A7BCBB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4304" y="3614033"/>
              <a:ext cx="1361337" cy="7531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62BF9F65-608C-847B-082B-354295F0E19C}"/>
                </a:ext>
              </a:extLst>
            </p:cNvPr>
            <p:cNvCxnSpPr>
              <a:cxnSpLocks/>
            </p:cNvCxnSpPr>
            <p:nvPr/>
          </p:nvCxnSpPr>
          <p:spPr>
            <a:xfrm>
              <a:off x="5163877" y="3583974"/>
              <a:ext cx="1059790" cy="75613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C594EEF2-AC90-89E8-EF23-597C7DA34C8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48637" y="3614033"/>
              <a:ext cx="360472" cy="7195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8" name="Left Brace 27">
              <a:extLst>
                <a:ext uri="{FF2B5EF4-FFF2-40B4-BE49-F238E27FC236}">
                  <a16:creationId xmlns:a16="http://schemas.microsoft.com/office/drawing/2014/main" id="{E06659E3-F09F-0D47-B5E4-3EBC5AB43EC1}"/>
                </a:ext>
              </a:extLst>
            </p:cNvPr>
            <p:cNvSpPr/>
            <p:nvPr/>
          </p:nvSpPr>
          <p:spPr>
            <a:xfrm rot="16200000">
              <a:off x="3950507" y="4296016"/>
              <a:ext cx="193630" cy="1003643"/>
            </a:xfrm>
            <a:prstGeom prst="lef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0BFACD8-F403-678B-DD9A-D703C53A4598}"/>
                </a:ext>
              </a:extLst>
            </p:cNvPr>
            <p:cNvSpPr txBox="1"/>
            <p:nvPr/>
          </p:nvSpPr>
          <p:spPr>
            <a:xfrm>
              <a:off x="3645753" y="4797837"/>
              <a:ext cx="817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Bucket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424A9E5C-D47D-8B41-C0C4-44E5C4B75EB4}"/>
                    </a:ext>
                  </a:extLst>
                </p:cNvPr>
                <p:cNvSpPr txBox="1"/>
                <p:nvPr/>
              </p:nvSpPr>
              <p:spPr>
                <a:xfrm>
                  <a:off x="7898959" y="4321511"/>
                  <a:ext cx="4090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424A9E5C-D47D-8B41-C0C4-44E5C4B75E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98959" y="4321511"/>
                  <a:ext cx="409086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B5B05C07-23A0-E411-978A-3ED8BFECC47A}"/>
                    </a:ext>
                  </a:extLst>
                </p:cNvPr>
                <p:cNvSpPr txBox="1"/>
                <p:nvPr/>
              </p:nvSpPr>
              <p:spPr>
                <a:xfrm>
                  <a:off x="3408941" y="2329653"/>
                  <a:ext cx="4863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B5B05C07-23A0-E411-978A-3ED8BFECC47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08941" y="2329653"/>
                  <a:ext cx="486352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FE3E715A-B98A-E5C5-A01E-A391851FF3E8}"/>
                    </a:ext>
                  </a:extLst>
                </p:cNvPr>
                <p:cNvSpPr txBox="1"/>
                <p:nvPr/>
              </p:nvSpPr>
              <p:spPr>
                <a:xfrm rot="16200000">
                  <a:off x="3431115" y="2569781"/>
                  <a:ext cx="4026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FE3E715A-B98A-E5C5-A01E-A391851FF3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3431115" y="2569781"/>
                  <a:ext cx="402674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58971FA5-3F24-92D1-3FB8-6210175EFC46}"/>
                    </a:ext>
                  </a:extLst>
                </p:cNvPr>
                <p:cNvSpPr txBox="1"/>
                <p:nvPr/>
              </p:nvSpPr>
              <p:spPr>
                <a:xfrm>
                  <a:off x="6037720" y="2334572"/>
                  <a:ext cx="5057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58971FA5-3F24-92D1-3FB8-6210175EFC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7720" y="2334572"/>
                  <a:ext cx="50577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A573AF4B-ACA3-F5C3-B85E-AC445FD90B11}"/>
                    </a:ext>
                  </a:extLst>
                </p:cNvPr>
                <p:cNvSpPr txBox="1"/>
                <p:nvPr/>
              </p:nvSpPr>
              <p:spPr>
                <a:xfrm rot="16200000">
                  <a:off x="6071324" y="2574700"/>
                  <a:ext cx="4026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A573AF4B-ACA3-F5C3-B85E-AC445FD90B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6071324" y="2574700"/>
                  <a:ext cx="402674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FF6AFCC-CF74-8345-6284-0DCFE5AC5EA4}"/>
                </a:ext>
              </a:extLst>
            </p:cNvPr>
            <p:cNvSpPr txBox="1"/>
            <p:nvPr/>
          </p:nvSpPr>
          <p:spPr>
            <a:xfrm>
              <a:off x="4910254" y="2294723"/>
              <a:ext cx="3577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...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832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AAB54F-0044-E2A8-3AED-4756413B2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4620584" cy="45671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/>
              <a:t>What is a self-improving algorithm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6D611C-5428-5176-719E-11CE30EA8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3467" y="5277684"/>
            <a:ext cx="4620584" cy="775494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2" descr="The Importance of Self-Improvement and Personal Growth | Top Practices">
            <a:extLst>
              <a:ext uri="{FF2B5EF4-FFF2-40B4-BE49-F238E27FC236}">
                <a16:creationId xmlns:a16="http://schemas.microsoft.com/office/drawing/2014/main" id="{C1B17A92-9E20-A1AC-47C8-BAF49569DC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25514"/>
          <a:stretch/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2856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9F679881-F6EF-C391-DCC9-9DC9A1FEB32E}"/>
              </a:ext>
            </a:extLst>
          </p:cNvPr>
          <p:cNvGrpSpPr/>
          <p:nvPr/>
        </p:nvGrpSpPr>
        <p:grpSpPr>
          <a:xfrm>
            <a:off x="4404360" y="2393746"/>
            <a:ext cx="6324600" cy="3918154"/>
            <a:chOff x="5577841" y="2574721"/>
            <a:chExt cx="6324600" cy="3918154"/>
          </a:xfrm>
        </p:grpSpPr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CA1E5BE9-6F67-9C73-0B63-50A662083B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77841" y="2709658"/>
              <a:ext cx="6247292" cy="3783217"/>
            </a:xfrm>
            <a:prstGeom prst="rect">
              <a:avLst/>
            </a:prstGeom>
          </p:spPr>
        </p:pic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B1566739-C5F2-4831-4394-290DA085BAF9}"/>
                </a:ext>
              </a:extLst>
            </p:cNvPr>
            <p:cNvSpPr/>
            <p:nvPr/>
          </p:nvSpPr>
          <p:spPr>
            <a:xfrm>
              <a:off x="11747824" y="5444055"/>
              <a:ext cx="154617" cy="22178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9AF9606D-EEA1-F3D0-C1C6-62DD9A706410}"/>
                </a:ext>
              </a:extLst>
            </p:cNvPr>
            <p:cNvSpPr txBox="1"/>
            <p:nvPr/>
          </p:nvSpPr>
          <p:spPr>
            <a:xfrm>
              <a:off x="7909560" y="2574721"/>
              <a:ext cx="21253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Number of elements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buckets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Content Placeholder 2">
                <a:extLst>
                  <a:ext uri="{FF2B5EF4-FFF2-40B4-BE49-F238E27FC236}">
                    <a16:creationId xmlns:a16="http://schemas.microsoft.com/office/drawing/2014/main" id="{190EC536-7C98-44E4-152C-C9704D10A8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en-US"/>
                  <a:t>Each bucket has a const number of elements (in expectation)</a:t>
                </a:r>
              </a:p>
              <a:p>
                <a:r>
                  <a:rPr lang="en-US"/>
                  <a:t>Ideal buckets:</a:t>
                </a:r>
                <a:endParaRPr lang="he-IL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∩(−∞,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)|]</m:t>
                    </m:r>
                  </m:oMath>
                </a14:m>
                <a:endParaRPr lang="en-US"/>
              </a:p>
              <a:p>
                <a:pPr lvl="1"/>
                <a:r>
                  <a:rPr lang="en-US"/>
                  <a:t>For each v :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is the number of elements before v</a:t>
                </a:r>
              </a:p>
              <a:p>
                <a:pPr lvl="2"/>
                <a:endParaRPr lang="en-US"/>
              </a:p>
              <a:p>
                <a:pPr lvl="2"/>
                <a:endParaRPr lang="en-US"/>
              </a:p>
              <a:p>
                <a:endParaRPr lang="en-US"/>
              </a:p>
              <a:p>
                <a:endParaRPr lang="en-US"/>
              </a:p>
              <a:p>
                <a:pPr lvl="1"/>
                <a:endParaRPr lang="en-US">
                  <a:solidFill>
                    <a:srgbClr val="FF0000"/>
                  </a:solidFill>
                </a:endParaRPr>
              </a:p>
              <a:p>
                <a:pPr lvl="1"/>
                <a:endParaRPr lang="en-US">
                  <a:solidFill>
                    <a:srgbClr val="FF0000"/>
                  </a:solidFill>
                </a:endParaRPr>
              </a:p>
              <a:p>
                <a:pPr lvl="1"/>
                <a:endParaRPr lang="en-US">
                  <a:solidFill>
                    <a:srgbClr val="FF0000"/>
                  </a:solidFill>
                </a:endParaRPr>
              </a:p>
              <a:p>
                <a:pPr lvl="1"/>
                <a:endParaRPr lang="en-US">
                  <a:solidFill>
                    <a:srgbClr val="FF0000"/>
                  </a:solidFill>
                </a:endParaRPr>
              </a:p>
              <a:p>
                <a:endParaRPr lang="en-US"/>
              </a:p>
            </p:txBody>
          </p:sp>
        </mc:Choice>
        <mc:Fallback xmlns="">
          <p:sp>
            <p:nvSpPr>
              <p:cNvPr id="115" name="Content Placeholder 2">
                <a:extLst>
                  <a:ext uri="{FF2B5EF4-FFF2-40B4-BE49-F238E27FC236}">
                    <a16:creationId xmlns:a16="http://schemas.microsoft.com/office/drawing/2014/main" id="{190EC536-7C98-44E4-152C-C9704D10A8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  <a:blipFill>
                <a:blip r:embed="rId4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8D9E4E57-6485-AB1F-1DDC-5C2187511D52}"/>
              </a:ext>
            </a:extLst>
          </p:cNvPr>
          <p:cNvCxnSpPr>
            <a:cxnSpLocks/>
          </p:cNvCxnSpPr>
          <p:nvPr/>
        </p:nvCxnSpPr>
        <p:spPr>
          <a:xfrm flipV="1">
            <a:off x="5394960" y="6176963"/>
            <a:ext cx="0" cy="2466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8913942C-D9AB-6A73-49C5-1A9597C6AC4A}"/>
              </a:ext>
            </a:extLst>
          </p:cNvPr>
          <p:cNvCxnSpPr/>
          <p:nvPr/>
        </p:nvCxnSpPr>
        <p:spPr>
          <a:xfrm>
            <a:off x="4777740" y="6423660"/>
            <a:ext cx="6172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D2B0E004-027E-32BC-7371-A44DF3E09B82}"/>
                  </a:ext>
                </a:extLst>
              </p:cNvPr>
              <p:cNvSpPr txBox="1"/>
              <p:nvPr/>
            </p:nvSpPr>
            <p:spPr>
              <a:xfrm>
                <a:off x="3117967" y="5906115"/>
                <a:ext cx="17520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>
                    <a:solidFill>
                      <a:schemeClr val="accent1"/>
                    </a:solidFill>
                  </a:rPr>
                  <a:t>xpected 1 element before this point</a:t>
                </a:r>
              </a:p>
            </p:txBody>
          </p:sp>
        </mc:Choice>
        <mc:Fallback xmlns="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D2B0E004-027E-32BC-7371-A44DF3E09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7967" y="5906115"/>
                <a:ext cx="1752045" cy="923330"/>
              </a:xfrm>
              <a:prstGeom prst="rect">
                <a:avLst/>
              </a:prstGeom>
              <a:blipFill>
                <a:blip r:embed="rId5"/>
                <a:stretch>
                  <a:fillRect l="-2778" t="-3974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B22214D9-3A9F-3C2C-EBED-36D9BA53E943}"/>
              </a:ext>
            </a:extLst>
          </p:cNvPr>
          <p:cNvCxnSpPr>
            <a:cxnSpLocks/>
          </p:cNvCxnSpPr>
          <p:nvPr/>
        </p:nvCxnSpPr>
        <p:spPr>
          <a:xfrm flipV="1">
            <a:off x="9707880" y="6188551"/>
            <a:ext cx="0" cy="2466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25B442A6-E5E6-2E79-FDEF-16506501727D}"/>
              </a:ext>
            </a:extLst>
          </p:cNvPr>
          <p:cNvCxnSpPr/>
          <p:nvPr/>
        </p:nvCxnSpPr>
        <p:spPr>
          <a:xfrm>
            <a:off x="9707880" y="6440130"/>
            <a:ext cx="6172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5D3AF573-2AB0-4B94-69E3-DEB5BCB670DA}"/>
                  </a:ext>
                </a:extLst>
              </p:cNvPr>
              <p:cNvSpPr txBox="1"/>
              <p:nvPr/>
            </p:nvSpPr>
            <p:spPr>
              <a:xfrm>
                <a:off x="10300577" y="5776458"/>
                <a:ext cx="17520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>
                    <a:solidFill>
                      <a:schemeClr val="accent1"/>
                    </a:solidFill>
                  </a:rPr>
                  <a:t>xpected n element before this point</a:t>
                </a:r>
              </a:p>
            </p:txBody>
          </p:sp>
        </mc:Choice>
        <mc:Fallback xmlns="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5D3AF573-2AB0-4B94-69E3-DEB5BCB670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0577" y="5776458"/>
                <a:ext cx="1752045" cy="923330"/>
              </a:xfrm>
              <a:prstGeom prst="rect">
                <a:avLst/>
              </a:prstGeom>
              <a:blipFill>
                <a:blip r:embed="rId6"/>
                <a:stretch>
                  <a:fillRect l="-3136" t="-3974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ight Brace 2">
            <a:extLst>
              <a:ext uri="{FF2B5EF4-FFF2-40B4-BE49-F238E27FC236}">
                <a16:creationId xmlns:a16="http://schemas.microsoft.com/office/drawing/2014/main" id="{0056E809-963A-60F2-8E58-5C6C4A56D393}"/>
              </a:ext>
            </a:extLst>
          </p:cNvPr>
          <p:cNvSpPr/>
          <p:nvPr/>
        </p:nvSpPr>
        <p:spPr>
          <a:xfrm rot="5400000">
            <a:off x="6355760" y="5993973"/>
            <a:ext cx="255637" cy="626916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3BF348-1A35-3BA5-77F8-435620465087}"/>
              </a:ext>
            </a:extLst>
          </p:cNvPr>
          <p:cNvSpPr txBox="1"/>
          <p:nvPr/>
        </p:nvSpPr>
        <p:spPr>
          <a:xfrm>
            <a:off x="6126652" y="6375752"/>
            <a:ext cx="817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Bucket</a:t>
            </a:r>
          </a:p>
        </p:txBody>
      </p:sp>
    </p:spTree>
    <p:extLst>
      <p:ext uri="{BB962C8B-B14F-4D97-AF65-F5344CB8AC3E}">
        <p14:creationId xmlns:p14="http://schemas.microsoft.com/office/powerpoint/2010/main" val="389719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B194D12-DEA2-F7EE-9E54-599592AE28BC}"/>
              </a:ext>
            </a:extLst>
          </p:cNvPr>
          <p:cNvSpPr/>
          <p:nvPr/>
        </p:nvSpPr>
        <p:spPr>
          <a:xfrm>
            <a:off x="1573530" y="4097654"/>
            <a:ext cx="1844040" cy="6229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buckets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Content Placeholder 2">
                <a:extLst>
                  <a:ext uri="{FF2B5EF4-FFF2-40B4-BE49-F238E27FC236}">
                    <a16:creationId xmlns:a16="http://schemas.microsoft.com/office/drawing/2014/main" id="{190EC536-7C98-44E4-152C-C9704D10A8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en-US"/>
                  <a:t>Denote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/>
                  <a:t> -the j’th bucket</a:t>
                </a:r>
              </a:p>
              <a:p>
                <a:r>
                  <a:rPr lang="en-US"/>
                  <a:t>Ideal buckets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/>
              </a:p>
              <a:p>
                <a:r>
                  <a:rPr lang="en-US"/>
                  <a:t>Practical buckets</a:t>
                </a:r>
              </a:p>
              <a:p>
                <a:pPr lvl="1"/>
                <a:r>
                  <a:rPr lang="en-US"/>
                  <a:t>n buckets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US"/>
              </a:p>
              <a:p>
                <a:endParaRPr lang="en-US"/>
              </a:p>
              <a:p>
                <a:endParaRPr lang="en-US"/>
              </a:p>
              <a:p>
                <a:pPr lvl="1"/>
                <a:endParaRPr lang="en-US">
                  <a:solidFill>
                    <a:srgbClr val="FF0000"/>
                  </a:solidFill>
                </a:endParaRPr>
              </a:p>
              <a:p>
                <a:pPr lvl="1"/>
                <a:endParaRPr lang="en-US">
                  <a:solidFill>
                    <a:srgbClr val="FF0000"/>
                  </a:solidFill>
                </a:endParaRPr>
              </a:p>
              <a:p>
                <a:pPr lvl="1"/>
                <a:endParaRPr lang="en-US">
                  <a:solidFill>
                    <a:srgbClr val="FF0000"/>
                  </a:solidFill>
                </a:endParaRPr>
              </a:p>
              <a:p>
                <a:pPr lvl="1"/>
                <a:endParaRPr lang="en-US">
                  <a:solidFill>
                    <a:srgbClr val="FF0000"/>
                  </a:solidFill>
                </a:endParaRPr>
              </a:p>
              <a:p>
                <a:endParaRPr lang="en-US"/>
              </a:p>
            </p:txBody>
          </p:sp>
        </mc:Choice>
        <mc:Fallback xmlns="">
          <p:sp>
            <p:nvSpPr>
              <p:cNvPr id="115" name="Content Placeholder 2">
                <a:extLst>
                  <a:ext uri="{FF2B5EF4-FFF2-40B4-BE49-F238E27FC236}">
                    <a16:creationId xmlns:a16="http://schemas.microsoft.com/office/drawing/2014/main" id="{190EC536-7C98-44E4-152C-C9704D10A8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  <a:blipFill>
                <a:blip r:embed="rId3"/>
                <a:stretch>
                  <a:fillRect l="-1043" t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65A4D0F-E94E-AE58-06FD-9A017DE30293}"/>
              </a:ext>
            </a:extLst>
          </p:cNvPr>
          <p:cNvCxnSpPr>
            <a:cxnSpLocks/>
          </p:cNvCxnSpPr>
          <p:nvPr/>
        </p:nvCxnSpPr>
        <p:spPr>
          <a:xfrm flipH="1">
            <a:off x="3783330" y="4377690"/>
            <a:ext cx="9601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E90AF71-4353-4AE2-5E58-68C66DA39B15}"/>
              </a:ext>
            </a:extLst>
          </p:cNvPr>
          <p:cNvSpPr txBox="1"/>
          <p:nvPr/>
        </p:nvSpPr>
        <p:spPr>
          <a:xfrm>
            <a:off x="4663440" y="4193024"/>
            <a:ext cx="1178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1"/>
                </a:solidFill>
              </a:rPr>
              <a:t>Property B</a:t>
            </a:r>
          </a:p>
        </p:txBody>
      </p:sp>
    </p:spTree>
    <p:extLst>
      <p:ext uri="{BB962C8B-B14F-4D97-AF65-F5344CB8AC3E}">
        <p14:creationId xmlns:p14="http://schemas.microsoft.com/office/powerpoint/2010/main" val="164991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002A4-A883-B50D-EC76-3AF46FBFA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trees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66C8651-D8CF-11A0-D38E-7561BFE35C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For each element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/>
              </a:p>
              <a:p>
                <a:pPr lvl="1"/>
                <a:r>
                  <a:rPr lang="en-US"/>
                  <a:t>We want to find the right bucket</a:t>
                </a:r>
              </a:p>
              <a:p>
                <a:r>
                  <a:rPr lang="en-US"/>
                  <a:t>n search trees</a:t>
                </a:r>
              </a:p>
              <a:p>
                <a:r>
                  <a:rPr lang="en-US"/>
                  <a:t>A tree for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/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:pPr lvl="1"/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66C8651-D8CF-11A0-D38E-7561BFE35C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F6C266A7-EC2C-B107-9919-7A488CE336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765" y="1463040"/>
            <a:ext cx="5598434" cy="443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190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D555D-9448-293E-90A1-3D85EC770C3D}"/>
              </a:ext>
            </a:extLst>
          </p:cNvPr>
          <p:cNvSpPr/>
          <p:nvPr/>
        </p:nvSpPr>
        <p:spPr>
          <a:xfrm>
            <a:off x="1489711" y="3901009"/>
            <a:ext cx="5025274" cy="6229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4002A4-A883-B50D-EC76-3AF46FBFA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trees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66C8651-D8CF-11A0-D38E-7561BFE35C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Ideal search tree: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𝑠𝑒𝑎𝑟𝑐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𝑡𝑖𝑚𝑒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 - the entropy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/>
              </a:p>
              <a:p>
                <a:r>
                  <a:rPr lang="en-US"/>
                  <a:t>In practice:</a:t>
                </a:r>
              </a:p>
              <a:p>
                <a:pPr lvl="1"/>
                <a:r>
                  <a:rPr lang="en-US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/>
                  <a:t>-approximate search tree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𝑠𝑒𝑎𝑟𝑐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𝑡𝑖𝑚𝑒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/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:pPr lvl="1"/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66C8651-D8CF-11A0-D38E-7561BFE35C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8E9D6EDE-CFCF-25B5-E6F7-689D07776C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4985" y="1463040"/>
            <a:ext cx="5598434" cy="44348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B8B8796-986C-44AD-8E65-D27E5C5B94D1}"/>
              </a:ext>
            </a:extLst>
          </p:cNvPr>
          <p:cNvSpPr txBox="1"/>
          <p:nvPr/>
        </p:nvSpPr>
        <p:spPr>
          <a:xfrm>
            <a:off x="4712602" y="4824184"/>
            <a:ext cx="1165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1"/>
                </a:solidFill>
              </a:rPr>
              <a:t>Property T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6B77FF0-938F-4770-A689-ECD1D514718F}"/>
              </a:ext>
            </a:extLst>
          </p:cNvPr>
          <p:cNvCxnSpPr>
            <a:cxnSpLocks/>
          </p:cNvCxnSpPr>
          <p:nvPr/>
        </p:nvCxnSpPr>
        <p:spPr>
          <a:xfrm flipV="1">
            <a:off x="5189343" y="4523940"/>
            <a:ext cx="0" cy="3002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6684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limiting phase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92A46-B0F5-4A3D-403D-2C1E419AB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The algorithm: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820F53-CD4B-05CC-8015-65C69D56FC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918" y="3651866"/>
            <a:ext cx="3586422" cy="28410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73FDA5-150A-8C9E-7601-6A2C9D0CC6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2960" y="2437783"/>
            <a:ext cx="8097380" cy="114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5606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limiting phase – running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Theorem 4:</a:t>
                </a:r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pPr lvl="2"/>
                <a:endParaRPr lang="en-US" b="0" i="1">
                  <a:latin typeface="Cambria Math" panose="02040503050406030204" pitchFamily="18" charset="0"/>
                </a:endParaRP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en-US"/>
              </a:p>
              <a:p>
                <a:pPr lvl="2"/>
                <a:endParaRPr lang="en-US"/>
              </a:p>
              <a:p>
                <a:pPr lvl="1"/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2E7C8CAF-D854-BB9A-988A-55EE97AB5CA2}"/>
              </a:ext>
            </a:extLst>
          </p:cNvPr>
          <p:cNvSpPr txBox="1"/>
          <p:nvPr/>
        </p:nvSpPr>
        <p:spPr>
          <a:xfrm>
            <a:off x="7042980" y="5046312"/>
            <a:ext cx="4069576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>
                <a:solidFill>
                  <a:schemeClr val="accent2"/>
                </a:solidFill>
              </a:rPr>
              <a:t>Assuming properties T, B hold</a:t>
            </a:r>
          </a:p>
          <a:p>
            <a:endParaRPr lang="en-US" sz="2400"/>
          </a:p>
          <a:p>
            <a:endParaRPr lang="en-US" sz="2400">
              <a:solidFill>
                <a:schemeClr val="accent2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FE4D934-87CB-1E53-7F6C-3D11F77A38BF}"/>
              </a:ext>
            </a:extLst>
          </p:cNvPr>
          <p:cNvCxnSpPr>
            <a:cxnSpLocks/>
          </p:cNvCxnSpPr>
          <p:nvPr/>
        </p:nvCxnSpPr>
        <p:spPr>
          <a:xfrm>
            <a:off x="8103870" y="3429000"/>
            <a:ext cx="0" cy="15993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53D52B2-AD91-11C9-7F3D-5A5CA153C83A}"/>
                  </a:ext>
                </a:extLst>
              </p:cNvPr>
              <p:cNvSpPr txBox="1"/>
              <p:nvPr/>
            </p:nvSpPr>
            <p:spPr>
              <a:xfrm>
                <a:off x="1543433" y="2390821"/>
                <a:ext cx="9669397" cy="1986506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1"/>
                <a:r>
                  <a:rPr lang="en-US" sz="2400"/>
                  <a:t>For any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2400"/>
                  <a:t>, there exists a self-improving sorter for product distributions where the following guarantees hold w.h.p:</a:t>
                </a:r>
              </a:p>
              <a:p>
                <a:pPr marL="457200" lvl="1" indent="0">
                  <a:buNone/>
                </a:pPr>
                <a:r>
                  <a:rPr lang="en-US" sz="2400">
                    <a:solidFill>
                      <a:schemeClr val="accent2"/>
                    </a:solidFill>
                  </a:rPr>
                  <a:t>	(1) Limiting run time: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endParaRPr lang="en-US" sz="2400">
                  <a:solidFill>
                    <a:schemeClr val="accent2"/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sz="2400"/>
                  <a:t>	(2) Data structure of size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/>
              </a:p>
              <a:p>
                <a:pPr marL="457200" lvl="1" indent="0">
                  <a:buNone/>
                </a:pPr>
                <a:r>
                  <a:rPr lang="en-US" sz="2400">
                    <a:solidFill>
                      <a:schemeClr val="tx1"/>
                    </a:solidFill>
                  </a:rPr>
                  <a:t>	(3) Training phase 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>
                    <a:solidFill>
                      <a:schemeClr val="tx1"/>
                    </a:solidFill>
                  </a:rPr>
                  <a:t> run time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53D52B2-AD91-11C9-7F3D-5A5CA153C8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433" y="2390821"/>
                <a:ext cx="9669397" cy="1986506"/>
              </a:xfrm>
              <a:prstGeom prst="rect">
                <a:avLst/>
              </a:prstGeom>
              <a:blipFill>
                <a:blip r:embed="rId4"/>
                <a:stretch>
                  <a:fillRect t="-2128" b="-5471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C98B8B1-5F47-FE92-80C6-C48B95BEF7C4}"/>
                  </a:ext>
                </a:extLst>
              </p:cNvPr>
              <p:cNvSpPr txBox="1"/>
              <p:nvPr/>
            </p:nvSpPr>
            <p:spPr>
              <a:xfrm>
                <a:off x="1848465" y="5415506"/>
                <a:ext cx="5496185" cy="10615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>
                    <a:solidFill>
                      <a:schemeClr val="tx1"/>
                    </a:solidFill>
                  </a:rPr>
                  <a:t>Property B: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</m:e>
                    </m:d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US" sz="2000">
                  <a:solidFill>
                    <a:schemeClr val="tx1"/>
                  </a:solidFill>
                </a:endParaRPr>
              </a:p>
              <a:p>
                <a:r>
                  <a:rPr lang="en-US" sz="2000">
                    <a:solidFill>
                      <a:schemeClr val="tx1"/>
                    </a:solidFill>
                  </a:rPr>
                  <a:t>Property 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𝑠𝑒𝑎𝑟𝑐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𝑡𝑖𝑚𝑒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𝑖𝑛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>
                  <a:solidFill>
                    <a:schemeClr val="tx1"/>
                  </a:solidFill>
                </a:endParaRPr>
              </a:p>
              <a:p>
                <a:endParaRPr lang="en-US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C98B8B1-5F47-FE92-80C6-C48B95BEF7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8465" y="5415506"/>
                <a:ext cx="5496185" cy="1061509"/>
              </a:xfrm>
              <a:prstGeom prst="rect">
                <a:avLst/>
              </a:prstGeom>
              <a:blipFill>
                <a:blip r:embed="rId5"/>
                <a:stretch>
                  <a:fillRect l="-1109" t="-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627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limiting phase – running time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>
                    <a:solidFill>
                      <a:schemeClr val="tx1"/>
                    </a:solidFill>
                  </a:rPr>
                  <a:t>Theorem:</a:t>
                </a:r>
              </a:p>
              <a:p>
                <a:pPr lvl="1"/>
                <a:r>
                  <a:rPr lang="en-US"/>
                  <a:t>The expected running time of the limiting phase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 )</m:t>
                    </m:r>
                  </m:oMath>
                </a14:m>
                <a:r>
                  <a:rPr lang="en-US"/>
                  <a:t>.</a:t>
                </a:r>
              </a:p>
              <a:p>
                <a:r>
                  <a:rPr lang="en-US"/>
                  <a:t>Proof:</a:t>
                </a:r>
              </a:p>
              <a:p>
                <a:pPr lvl="1"/>
                <a:r>
                  <a:rPr lang="en-US"/>
                  <a:t>Running time: time for search in the trees +  time to sort the buckets</a:t>
                </a:r>
              </a:p>
              <a:p>
                <a:pPr lvl="1"/>
                <a:r>
                  <a:rPr lang="en-US"/>
                  <a:t>Sorting the buckets takes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∩</m:t>
                                </m:r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  <m:sup/>
                                </m:sSub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/>
              </a:p>
              <a:p>
                <a:pPr lvl="1"/>
                <a:r>
                  <a:rPr lang="en-US"/>
                  <a:t>Claim: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∩</m:t>
                                </m:r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  <m:sup/>
                                </m:sSub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pPr lvl="2"/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(property B)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/>
                  <a:t> is a sum of Bernoulli</a:t>
                </a:r>
              </a:p>
              <a:p>
                <a:pPr lvl="2"/>
                <a:r>
                  <a:rPr lang="en-US"/>
                  <a:t>For pairwise independent Bernoulli vars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/>
                  <a:t>:</a:t>
                </a:r>
              </a:p>
              <a:p>
                <a:pPr lvl="3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nary>
                                  <m:naryPr>
                                    <m:chr m:val="∑"/>
                                    <m:supHide m:val="on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𝑌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e>
                            </m:d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nary>
                                  <m:naryPr>
                                    <m:chr m:val="∑"/>
                                    <m:supHide m:val="on"/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≤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b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𝑌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e>
                            </m:d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[</m:t>
                    </m:r>
                    <m:nary>
                      <m:naryPr>
                        <m:chr m:val="∑"/>
                        <m:sup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1400"/>
              </a:p>
              <a:p>
                <a:pPr lvl="2"/>
                <a:endParaRPr lang="en-US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3081" b="-173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12235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limiting phase – running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>
                    <a:solidFill>
                      <a:schemeClr val="tx1"/>
                    </a:solidFill>
                  </a:rPr>
                  <a:t>Proof – cont:</a:t>
                </a:r>
                <a:endParaRPr lang="en-US" sz="1800"/>
              </a:p>
              <a:p>
                <a:pPr lvl="1"/>
                <a:r>
                  <a:rPr lang="en-US"/>
                  <a:t>Searching the trees:</a:t>
                </a:r>
              </a:p>
              <a:p>
                <a:pPr marL="914400" lvl="2" indent="0">
                  <a:buNone/>
                </a:pPr>
                <a:r>
                  <a:rPr lang="en-US" b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∈[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]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~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𝑆𝑒𝑎𝑟𝑐h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𝑡𝑖𝑚𝑒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]</m:t>
                            </m:r>
                          </m:e>
                        </m:nary>
                      </m:e>
                      <m:sub/>
                    </m:sSub>
                  </m:oMath>
                </a14:m>
                <a:endParaRPr lang="en-US"/>
              </a:p>
              <a:p>
                <a:pPr marL="914400" lvl="2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</m:e>
                        <m:sub/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∈[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]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/>
              </a:p>
              <a:p>
                <a:pPr marL="914400" lvl="2" indent="0">
                  <a:buNone/>
                </a:pPr>
                <a:endParaRPr lang="en-US"/>
              </a:p>
              <a:p>
                <a:pPr lvl="1"/>
                <a:r>
                  <a:rPr lang="en-US" b="0"/>
                  <a:t>Lemma: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∈[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/>
                  <a:t> (proof – next slide)</a:t>
                </a:r>
              </a:p>
              <a:p>
                <a:pPr lvl="1"/>
                <a:r>
                  <a:rPr lang="en-US"/>
                  <a:t>Using the lemma:</a:t>
                </a:r>
              </a:p>
              <a:p>
                <a:pPr lvl="2"/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∈[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]</m:t>
                        </m:r>
                      </m:sub>
                      <m:sup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</m:d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/>
              </a:p>
              <a:p>
                <a:pPr lvl="2"/>
                <a:endParaRPr lang="en-US"/>
              </a:p>
              <a:p>
                <a:pPr lvl="2"/>
                <a:endParaRPr lang="en-US"/>
              </a:p>
              <a:p>
                <a:pPr lvl="2"/>
                <a:endParaRPr lang="en-US"/>
              </a:p>
              <a:p>
                <a:pPr lvl="1"/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440E10A-7DBC-ECA7-A3FB-F3481C8D85C6}"/>
              </a:ext>
            </a:extLst>
          </p:cNvPr>
          <p:cNvCxnSpPr/>
          <p:nvPr/>
        </p:nvCxnSpPr>
        <p:spPr>
          <a:xfrm flipV="1">
            <a:off x="4021394" y="3374922"/>
            <a:ext cx="412955" cy="1081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52E446E-8EED-7DC6-A106-4E06F1A5DAF8}"/>
                  </a:ext>
                </a:extLst>
              </p:cNvPr>
              <p:cNvSpPr txBox="1"/>
              <p:nvPr/>
            </p:nvSpPr>
            <p:spPr>
              <a:xfrm>
                <a:off x="2684207" y="3483077"/>
                <a:ext cx="20705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>
                    <a:solidFill>
                      <a:schemeClr val="accent1"/>
                    </a:solidFill>
                  </a:rPr>
                  <a:t> is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>
                    <a:solidFill>
                      <a:schemeClr val="accent1"/>
                    </a:solidFill>
                  </a:rPr>
                  <a:t>-approximate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52E446E-8EED-7DC6-A106-4E06F1A5DA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4207" y="3483077"/>
                <a:ext cx="2070503" cy="369332"/>
              </a:xfrm>
              <a:prstGeom prst="rect">
                <a:avLst/>
              </a:prstGeom>
              <a:blipFill>
                <a:blip r:embed="rId4"/>
                <a:stretch>
                  <a:fillRect t="-8197" r="-2059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38786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5975B-4327-6A6D-D94A-80AB08726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limiting phase – running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1FC9BC-267B-C434-DA57-6D19938427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en-US" sz="2400" b="0"/>
                  <a:t>Lemma: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∈[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2400"/>
              </a:p>
              <a:p>
                <a:r>
                  <a:rPr lang="en-US" sz="2400"/>
                  <a:t>Proof:</a:t>
                </a: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/>
                  <a:t> = the bucket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/>
                  <a:t> falls into</a:t>
                </a:r>
              </a:p>
              <a:p>
                <a:pPr lvl="2"/>
                <a:r>
                  <a:rPr lang="en-US" sz="2400" b="0"/>
                  <a:t>Denote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/>
              </a:p>
              <a:p>
                <a:pPr lvl="2"/>
                <a:endParaRPr lang="en-US" sz="2400"/>
              </a:p>
              <a:p>
                <a:pPr lvl="2"/>
                <a:endParaRPr lang="en-US" sz="2400"/>
              </a:p>
              <a:p>
                <a:pPr lvl="2"/>
                <a:endParaRPr lang="en-US" sz="2400"/>
              </a:p>
              <a:p>
                <a:pPr marL="914400" lvl="2" indent="0">
                  <a:buNone/>
                </a:pPr>
                <a:endParaRPr lang="en-US" sz="2400"/>
              </a:p>
              <a:p>
                <a:pPr lvl="2"/>
                <a:r>
                  <a:rPr lang="en-US" sz="2400"/>
                  <a:t>The joint entropy -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∈[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400"/>
                  <a:t> </a:t>
                </a:r>
              </a:p>
              <a:p>
                <a:pPr lvl="2"/>
                <a:r>
                  <a:rPr lang="en-US" sz="2400" b="0"/>
                  <a:t>Move from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/>
                  <a:t>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</m:d>
                  </m:oMath>
                </a14:m>
                <a:endParaRPr lang="en-US" sz="2400"/>
              </a:p>
              <a:p>
                <a:pPr marL="1371600" lvl="3" indent="0">
                  <a:buNone/>
                </a:pPr>
                <a:endParaRPr lang="en-US" sz="1600"/>
              </a:p>
              <a:p>
                <a:endParaRPr lang="en-US" sz="240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1FC9BC-267B-C434-DA57-6D19938427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812" t="-1261"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CEB35E2-C720-D8BC-F67D-235597762C3C}"/>
                  </a:ext>
                </a:extLst>
              </p:cNvPr>
              <p:cNvSpPr txBox="1"/>
              <p:nvPr/>
            </p:nvSpPr>
            <p:spPr>
              <a:xfrm>
                <a:off x="1101091" y="3650643"/>
                <a:ext cx="9483090" cy="1323632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>
                    <a:solidFill>
                      <a:schemeClr val="tx1"/>
                    </a:solidFill>
                  </a:rPr>
                  <a:t>Joint entropy property:</a:t>
                </a:r>
              </a:p>
              <a:p>
                <a:pPr lvl="1"/>
                <a:r>
                  <a:rPr lang="en-US" sz="200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000">
                    <a:solidFill>
                      <a:schemeClr val="tx1"/>
                    </a:solidFill>
                  </a:rPr>
                  <a:t> be the joint entropy of independent random variables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000">
                    <a:solidFill>
                      <a:schemeClr val="tx1"/>
                    </a:solidFill>
                  </a:rPr>
                  <a:t>. </a:t>
                </a:r>
              </a:p>
              <a:p>
                <a:pPr lvl="1"/>
                <a:r>
                  <a:rPr lang="en-US" sz="2000">
                    <a:solidFill>
                      <a:schemeClr val="tx1"/>
                    </a:solidFill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sz="2000">
                  <a:solidFill>
                    <a:schemeClr val="tx1"/>
                  </a:solidFill>
                </a:endParaRPr>
              </a:p>
              <a:p>
                <a:endParaRPr lang="en-US" sz="200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CEB35E2-C720-D8BC-F67D-235597762C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091" y="3650643"/>
                <a:ext cx="9483090" cy="1323632"/>
              </a:xfrm>
              <a:prstGeom prst="rect">
                <a:avLst/>
              </a:prstGeom>
              <a:blipFill>
                <a:blip r:embed="rId4"/>
                <a:stretch>
                  <a:fillRect l="-642" t="-2283" b="-31050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32148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5975B-4327-6A6D-D94A-80AB08726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limiting phase – running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1FC9BC-267B-C434-DA57-6D19938427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endParaRPr lang="en-US" sz="2400"/>
              </a:p>
              <a:p>
                <a:endParaRPr lang="en-US" sz="2400"/>
              </a:p>
              <a:p>
                <a:endParaRPr lang="en-US" sz="2400"/>
              </a:p>
              <a:p>
                <a:endParaRPr lang="en-US" sz="2400"/>
              </a:p>
              <a:p>
                <a:pPr marL="0" indent="0">
                  <a:buNone/>
                </a:pPr>
                <a:endParaRPr lang="en-US" sz="2400"/>
              </a:p>
              <a:p>
                <a:r>
                  <a:rPr lang="en-US" sz="2400" b="0"/>
                  <a:t>Move from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/>
                  <a:t>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400"/>
                  <a:t>: </a:t>
                </a:r>
              </a:p>
              <a:p>
                <a:pPr lvl="2"/>
                <a:r>
                  <a:rPr lang="en-US" sz="2600"/>
                  <a:t>Give an algorithm to compute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600"/>
                  <a:t> given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600"/>
              </a:p>
              <a:p>
                <a:pPr lvl="3"/>
                <a:r>
                  <a:rPr lang="en-US" sz="2400"/>
                  <a:t>With 2n comparisons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240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2400"/>
              </a:p>
              <a:p>
                <a:endParaRPr lang="en-US" sz="2400"/>
              </a:p>
              <a:p>
                <a:endParaRPr lang="en-US" sz="240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1FC9BC-267B-C434-DA57-6D19938427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8F9D382-4703-2B5B-DD60-E082E395E669}"/>
                  </a:ext>
                </a:extLst>
              </p:cNvPr>
              <p:cNvSpPr txBox="1"/>
              <p:nvPr/>
            </p:nvSpPr>
            <p:spPr>
              <a:xfrm>
                <a:off x="1354455" y="1585595"/>
                <a:ext cx="9483090" cy="1986506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solidFill>
                      <a:schemeClr val="tx1"/>
                    </a:solidFill>
                  </a:rPr>
                  <a:t>Helper lemma:</a:t>
                </a:r>
              </a:p>
              <a:p>
                <a:pPr lvl="1"/>
                <a:r>
                  <a:rPr lang="en-US" sz="240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400"/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2400"/>
                  <a:t> be random variables.</a:t>
                </a:r>
              </a:p>
              <a:p>
                <a:pPr lvl="1"/>
                <a:r>
                  <a:rPr lang="en-US" sz="2400"/>
                  <a:t>Suppose there is an algorithm to compute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/>
                  <a:t> given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𝑌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/>
                  <a:t>, 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/>
                  <a:t> comparisons (on average over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sz="2400"/>
                  <a:t>).</a:t>
                </a:r>
              </a:p>
              <a:p>
                <a:pPr lvl="1"/>
                <a:r>
                  <a:rPr lang="en-US" sz="2400"/>
                  <a:t>Then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sz="24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8F9D382-4703-2B5B-DD60-E082E395E6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455" y="1585595"/>
                <a:ext cx="9483090" cy="1986506"/>
              </a:xfrm>
              <a:prstGeom prst="rect">
                <a:avLst/>
              </a:prstGeom>
              <a:blipFill>
                <a:blip r:embed="rId4"/>
                <a:stretch>
                  <a:fillRect l="-899" t="-2134" b="-5793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000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30C1E-199F-27A7-A3EF-22DBA4DCE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 self-improving algorithm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EBCF3-162B-91AF-C0EC-AE3BB8E8F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Motivation</a:t>
            </a:r>
            <a:endParaRPr lang="he-IL"/>
          </a:p>
          <a:p>
            <a:pPr lvl="1"/>
            <a:r>
              <a:rPr lang="en-US"/>
              <a:t>Algorithms that are used repeatedly, on inputs coming from some source</a:t>
            </a:r>
          </a:p>
          <a:p>
            <a:pPr lvl="1"/>
            <a:r>
              <a:rPr lang="en-US"/>
              <a:t>Suppose the input is generated </a:t>
            </a:r>
            <a:r>
              <a:rPr lang="en-US" err="1"/>
              <a:t>iid</a:t>
            </a:r>
            <a:r>
              <a:rPr lang="en-US"/>
              <a:t> from a distribution D</a:t>
            </a:r>
          </a:p>
          <a:p>
            <a:pPr lvl="1"/>
            <a:r>
              <a:rPr lang="en-US"/>
              <a:t>Worst-case analysis – pessimistic, doesn’t know anything about D</a:t>
            </a:r>
          </a:p>
          <a:p>
            <a:pPr lvl="1"/>
            <a:r>
              <a:rPr lang="en-US"/>
              <a:t>Distributional analysis – optimistic, tailors the algorithm to D</a:t>
            </a:r>
          </a:p>
          <a:p>
            <a:r>
              <a:rPr lang="en-US"/>
              <a:t>Self-improving</a:t>
            </a:r>
          </a:p>
          <a:p>
            <a:pPr lvl="1"/>
            <a:r>
              <a:rPr lang="en-US"/>
              <a:t>bridge between worst-cast to distributional</a:t>
            </a:r>
          </a:p>
          <a:p>
            <a:pPr lvl="1"/>
            <a:r>
              <a:rPr lang="en-US"/>
              <a:t>Starts without assumptions on D, learns D and then optimizes the running time for it.</a:t>
            </a:r>
          </a:p>
        </p:txBody>
      </p:sp>
    </p:spTree>
    <p:extLst>
      <p:ext uri="{BB962C8B-B14F-4D97-AF65-F5344CB8AC3E}">
        <p14:creationId xmlns:p14="http://schemas.microsoft.com/office/powerpoint/2010/main" val="40149656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5975B-4327-6A6D-D94A-80AB08726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limiting phase – running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1FC9BC-267B-C434-DA57-6D19938427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Proof cont:</a:t>
                </a:r>
              </a:p>
              <a:p>
                <a:pPr lvl="2"/>
                <a:r>
                  <a:rPr lang="en-US" sz="2400"/>
                  <a:t>We want: </a:t>
                </a:r>
                <a:r>
                  <a:rPr lang="en-US" sz="2000"/>
                  <a:t>algorithm to compute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000"/>
                  <a:t> given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/>
              </a:p>
              <a:p>
                <a:pPr lvl="3"/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200"/>
                  <a:t> = determines the bucket for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200"/>
              </a:p>
              <a:p>
                <a:pPr lvl="2"/>
                <a:r>
                  <a:rPr lang="en-US" sz="2400"/>
                  <a:t>The algorithm:</a:t>
                </a:r>
              </a:p>
              <a:p>
                <a:pPr lvl="2"/>
                <a:endParaRPr lang="en-US" sz="2400"/>
              </a:p>
              <a:p>
                <a:pPr lvl="2"/>
                <a:endParaRPr lang="en-US" sz="2400"/>
              </a:p>
              <a:p>
                <a:pPr lvl="2"/>
                <a:endParaRPr lang="en-US" sz="2400"/>
              </a:p>
              <a:p>
                <a:pPr lvl="2"/>
                <a:endParaRPr lang="en-US" sz="2400"/>
              </a:p>
              <a:p>
                <a:pPr lvl="3"/>
                <a:endParaRPr lang="en-US" sz="2200"/>
              </a:p>
              <a:p>
                <a:pPr lvl="3"/>
                <a:endParaRPr lang="en-US" sz="2200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1FC9BC-267B-C434-DA57-6D19938427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0D7A2271-BD35-D43E-0162-6E606CAF055E}"/>
              </a:ext>
            </a:extLst>
          </p:cNvPr>
          <p:cNvGrpSpPr/>
          <p:nvPr/>
        </p:nvGrpSpPr>
        <p:grpSpPr>
          <a:xfrm>
            <a:off x="2026323" y="3646170"/>
            <a:ext cx="2080857" cy="424576"/>
            <a:chOff x="1409103" y="3313748"/>
            <a:chExt cx="2080857" cy="4245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6170171-33A4-2A41-B8AE-D73920D01A40}"/>
                </a:ext>
              </a:extLst>
            </p:cNvPr>
            <p:cNvSpPr/>
            <p:nvPr/>
          </p:nvSpPr>
          <p:spPr>
            <a:xfrm>
              <a:off x="1724828" y="3323035"/>
              <a:ext cx="1765132" cy="390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2CA34ACB-78F0-0E83-6582-77A90315EA97}"/>
                    </a:ext>
                  </a:extLst>
                </p:cNvPr>
                <p:cNvSpPr txBox="1"/>
                <p:nvPr/>
              </p:nvSpPr>
              <p:spPr>
                <a:xfrm>
                  <a:off x="1409103" y="3313748"/>
                  <a:ext cx="3330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AC6CBC7B-66FC-C2EE-2BAD-F8CCC5A482C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9103" y="3313748"/>
                  <a:ext cx="333040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E780A14-C3D7-70CF-BADF-CFFCAB21430F}"/>
                </a:ext>
              </a:extLst>
            </p:cNvPr>
            <p:cNvCxnSpPr>
              <a:cxnSpLocks/>
            </p:cNvCxnSpPr>
            <p:nvPr/>
          </p:nvCxnSpPr>
          <p:spPr>
            <a:xfrm>
              <a:off x="2057400" y="3323034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F1EBD0E-F551-BAED-3079-460D262CE8B8}"/>
                </a:ext>
              </a:extLst>
            </p:cNvPr>
            <p:cNvCxnSpPr>
              <a:cxnSpLocks/>
            </p:cNvCxnSpPr>
            <p:nvPr/>
          </p:nvCxnSpPr>
          <p:spPr>
            <a:xfrm>
              <a:off x="2415540" y="3315414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1D17ACB-50FE-A284-D45E-3ED7288AE1D1}"/>
                </a:ext>
              </a:extLst>
            </p:cNvPr>
            <p:cNvCxnSpPr>
              <a:cxnSpLocks/>
            </p:cNvCxnSpPr>
            <p:nvPr/>
          </p:nvCxnSpPr>
          <p:spPr>
            <a:xfrm>
              <a:off x="2769870" y="3326844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C577DB3-B912-C9DF-0363-EC9C191AAD4E}"/>
                </a:ext>
              </a:extLst>
            </p:cNvPr>
            <p:cNvCxnSpPr>
              <a:cxnSpLocks/>
            </p:cNvCxnSpPr>
            <p:nvPr/>
          </p:nvCxnSpPr>
          <p:spPr>
            <a:xfrm>
              <a:off x="3135630" y="3315414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F106A24-E7F2-FF1C-A88D-6E0116F65241}"/>
                </a:ext>
              </a:extLst>
            </p:cNvPr>
            <p:cNvSpPr txBox="1"/>
            <p:nvPr/>
          </p:nvSpPr>
          <p:spPr>
            <a:xfrm>
              <a:off x="1748095" y="334452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5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7435C9A-ED04-BB25-B8D7-A7D72F3681D3}"/>
                </a:ext>
              </a:extLst>
            </p:cNvPr>
            <p:cNvSpPr txBox="1"/>
            <p:nvPr/>
          </p:nvSpPr>
          <p:spPr>
            <a:xfrm>
              <a:off x="2082429" y="334095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3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14E7152-E511-0524-E576-51C09EE5B7B4}"/>
                </a:ext>
              </a:extLst>
            </p:cNvPr>
            <p:cNvSpPr txBox="1"/>
            <p:nvPr/>
          </p:nvSpPr>
          <p:spPr>
            <a:xfrm>
              <a:off x="2389339" y="3334704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42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0923DAD-BFFC-6A16-9895-0AE56BBAE474}"/>
                </a:ext>
              </a:extLst>
            </p:cNvPr>
            <p:cNvSpPr txBox="1"/>
            <p:nvPr/>
          </p:nvSpPr>
          <p:spPr>
            <a:xfrm>
              <a:off x="2802520" y="333470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7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FBC2296-D4FF-0541-51D6-5333025A1C28}"/>
                </a:ext>
              </a:extLst>
            </p:cNvPr>
            <p:cNvSpPr txBox="1"/>
            <p:nvPr/>
          </p:nvSpPr>
          <p:spPr>
            <a:xfrm>
              <a:off x="3166847" y="332952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9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735BC98-41D2-80BE-31F6-DE3EE2EAB071}"/>
              </a:ext>
            </a:extLst>
          </p:cNvPr>
          <p:cNvGrpSpPr/>
          <p:nvPr/>
        </p:nvGrpSpPr>
        <p:grpSpPr>
          <a:xfrm>
            <a:off x="1752003" y="4218464"/>
            <a:ext cx="2378037" cy="424576"/>
            <a:chOff x="3572536" y="3739457"/>
            <a:chExt cx="2378037" cy="42457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0FA01F4-C9CD-36A7-4A0C-37FFD3DBAF7B}"/>
                </a:ext>
              </a:extLst>
            </p:cNvPr>
            <p:cNvSpPr/>
            <p:nvPr/>
          </p:nvSpPr>
          <p:spPr>
            <a:xfrm>
              <a:off x="4185441" y="3748744"/>
              <a:ext cx="1765132" cy="390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E8E08FDF-6848-A9C6-1912-464CD272B988}"/>
                    </a:ext>
                  </a:extLst>
                </p:cNvPr>
                <p:cNvSpPr txBox="1"/>
                <p:nvPr/>
              </p:nvSpPr>
              <p:spPr>
                <a:xfrm>
                  <a:off x="3572536" y="3739457"/>
                  <a:ext cx="66659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C92634E2-BEEE-1280-4868-D309305FA5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72536" y="3739457"/>
                  <a:ext cx="666593" cy="369332"/>
                </a:xfrm>
                <a:prstGeom prst="rect">
                  <a:avLst/>
                </a:prstGeom>
                <a:blipFill>
                  <a:blip r:embed="rId5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A83FF3F-BC71-35DB-60C4-52E311BCA4F9}"/>
                </a:ext>
              </a:extLst>
            </p:cNvPr>
            <p:cNvCxnSpPr>
              <a:cxnSpLocks/>
            </p:cNvCxnSpPr>
            <p:nvPr/>
          </p:nvCxnSpPr>
          <p:spPr>
            <a:xfrm>
              <a:off x="4518013" y="3748743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30B1FEE-0591-629D-C323-E31FF1F2D036}"/>
                </a:ext>
              </a:extLst>
            </p:cNvPr>
            <p:cNvCxnSpPr>
              <a:cxnSpLocks/>
            </p:cNvCxnSpPr>
            <p:nvPr/>
          </p:nvCxnSpPr>
          <p:spPr>
            <a:xfrm>
              <a:off x="4876153" y="3741123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7EF5DEF-17CD-D9B2-4357-04922649E6EC}"/>
                </a:ext>
              </a:extLst>
            </p:cNvPr>
            <p:cNvCxnSpPr>
              <a:cxnSpLocks/>
            </p:cNvCxnSpPr>
            <p:nvPr/>
          </p:nvCxnSpPr>
          <p:spPr>
            <a:xfrm>
              <a:off x="5230483" y="3752553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34587F1-CB37-7B2A-C119-756F2C8FD4BE}"/>
                </a:ext>
              </a:extLst>
            </p:cNvPr>
            <p:cNvCxnSpPr>
              <a:cxnSpLocks/>
            </p:cNvCxnSpPr>
            <p:nvPr/>
          </p:nvCxnSpPr>
          <p:spPr>
            <a:xfrm>
              <a:off x="5596243" y="3741123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8EA8B22-2344-5C91-E2C1-87D9D2E9B64B}"/>
                </a:ext>
              </a:extLst>
            </p:cNvPr>
            <p:cNvSpPr txBox="1"/>
            <p:nvPr/>
          </p:nvSpPr>
          <p:spPr>
            <a:xfrm>
              <a:off x="4208708" y="377023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2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3A424AB-8931-E6BC-2791-126509035963}"/>
                </a:ext>
              </a:extLst>
            </p:cNvPr>
            <p:cNvSpPr txBox="1"/>
            <p:nvPr/>
          </p:nvSpPr>
          <p:spPr>
            <a:xfrm>
              <a:off x="4543042" y="376666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1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88CAB61-99AE-3175-49BB-C88F35BC3B4E}"/>
                </a:ext>
              </a:extLst>
            </p:cNvPr>
            <p:cNvSpPr txBox="1"/>
            <p:nvPr/>
          </p:nvSpPr>
          <p:spPr>
            <a:xfrm>
              <a:off x="4918532" y="376041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5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F39C805-99CC-3394-6969-F5E5969D79EC}"/>
                </a:ext>
              </a:extLst>
            </p:cNvPr>
            <p:cNvSpPr txBox="1"/>
            <p:nvPr/>
          </p:nvSpPr>
          <p:spPr>
            <a:xfrm>
              <a:off x="5263133" y="376041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3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262C9EB-B59A-A2DF-AD4E-81E4EEEC26F9}"/>
                </a:ext>
              </a:extLst>
            </p:cNvPr>
            <p:cNvSpPr txBox="1"/>
            <p:nvPr/>
          </p:nvSpPr>
          <p:spPr>
            <a:xfrm>
              <a:off x="5627460" y="375523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4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BDE8E92-C9DC-A468-B274-37D1641D9BE8}"/>
                  </a:ext>
                </a:extLst>
              </p:cNvPr>
              <p:cNvSpPr txBox="1"/>
              <p:nvPr/>
            </p:nvSpPr>
            <p:spPr>
              <a:xfrm>
                <a:off x="4429318" y="3551189"/>
                <a:ext cx="7177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0"/>
                  <a:t>Sort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BDE8E92-C9DC-A468-B274-37D1641D9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9318" y="3551189"/>
                <a:ext cx="717761" cy="369332"/>
              </a:xfrm>
              <a:prstGeom prst="rect">
                <a:avLst/>
              </a:prstGeom>
              <a:blipFill>
                <a:blip r:embed="rId6"/>
                <a:stretch>
                  <a:fillRect l="-7692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2" name="Group 61">
            <a:extLst>
              <a:ext uri="{FF2B5EF4-FFF2-40B4-BE49-F238E27FC236}">
                <a16:creationId xmlns:a16="http://schemas.microsoft.com/office/drawing/2014/main" id="{6BF2FF7D-85A4-7D05-48C6-5FF28779420B}"/>
              </a:ext>
            </a:extLst>
          </p:cNvPr>
          <p:cNvGrpSpPr/>
          <p:nvPr/>
        </p:nvGrpSpPr>
        <p:grpSpPr>
          <a:xfrm>
            <a:off x="5273320" y="4081221"/>
            <a:ext cx="1860723" cy="422910"/>
            <a:chOff x="5273320" y="4081221"/>
            <a:chExt cx="1860723" cy="42291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77D2CE3-CCDB-4766-4DAF-F4648779D440}"/>
                </a:ext>
              </a:extLst>
            </p:cNvPr>
            <p:cNvSpPr/>
            <p:nvPr/>
          </p:nvSpPr>
          <p:spPr>
            <a:xfrm>
              <a:off x="5273320" y="4088842"/>
              <a:ext cx="1765132" cy="390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92CC7F9-BDE8-F163-FD20-1C7224C513B2}"/>
                </a:ext>
              </a:extLst>
            </p:cNvPr>
            <p:cNvCxnSpPr>
              <a:cxnSpLocks/>
            </p:cNvCxnSpPr>
            <p:nvPr/>
          </p:nvCxnSpPr>
          <p:spPr>
            <a:xfrm>
              <a:off x="5605892" y="4088841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D216E89-D042-041B-37DE-FD4B67B87857}"/>
                </a:ext>
              </a:extLst>
            </p:cNvPr>
            <p:cNvCxnSpPr>
              <a:cxnSpLocks/>
            </p:cNvCxnSpPr>
            <p:nvPr/>
          </p:nvCxnSpPr>
          <p:spPr>
            <a:xfrm>
              <a:off x="5964032" y="4081221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1028152-3D10-50E5-E3C3-887B7B4F60C2}"/>
                </a:ext>
              </a:extLst>
            </p:cNvPr>
            <p:cNvCxnSpPr>
              <a:cxnSpLocks/>
            </p:cNvCxnSpPr>
            <p:nvPr/>
          </p:nvCxnSpPr>
          <p:spPr>
            <a:xfrm>
              <a:off x="6318362" y="4092651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AF959BF-D533-AB5B-DD6C-43488C487F4E}"/>
                </a:ext>
              </a:extLst>
            </p:cNvPr>
            <p:cNvCxnSpPr>
              <a:cxnSpLocks/>
            </p:cNvCxnSpPr>
            <p:nvPr/>
          </p:nvCxnSpPr>
          <p:spPr>
            <a:xfrm>
              <a:off x="6684122" y="4081221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0D338C6-1E93-021C-83B5-D042A219221A}"/>
                </a:ext>
              </a:extLst>
            </p:cNvPr>
            <p:cNvSpPr txBox="1"/>
            <p:nvPr/>
          </p:nvSpPr>
          <p:spPr>
            <a:xfrm>
              <a:off x="5296587" y="411033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3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D0F43D0-78B2-9C58-A037-2669A0337AF8}"/>
                </a:ext>
              </a:extLst>
            </p:cNvPr>
            <p:cNvSpPr txBox="1"/>
            <p:nvPr/>
          </p:nvSpPr>
          <p:spPr>
            <a:xfrm>
              <a:off x="5630921" y="410675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5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63BD884-B3E2-0E59-51F8-0A0E57A44A27}"/>
                </a:ext>
              </a:extLst>
            </p:cNvPr>
            <p:cNvSpPr txBox="1"/>
            <p:nvPr/>
          </p:nvSpPr>
          <p:spPr>
            <a:xfrm>
              <a:off x="5937831" y="410051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7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6FFF3A3-241B-BF3A-29C3-4B06ADE45602}"/>
                </a:ext>
              </a:extLst>
            </p:cNvPr>
            <p:cNvSpPr txBox="1"/>
            <p:nvPr/>
          </p:nvSpPr>
          <p:spPr>
            <a:xfrm>
              <a:off x="6351012" y="410051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9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835A77A-7A85-D9FC-4A7B-A5321D1E50EA}"/>
                </a:ext>
              </a:extLst>
            </p:cNvPr>
            <p:cNvSpPr txBox="1"/>
            <p:nvPr/>
          </p:nvSpPr>
          <p:spPr>
            <a:xfrm>
              <a:off x="6715339" y="409532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42</a:t>
              </a:r>
            </a:p>
          </p:txBody>
        </p:sp>
      </p:grpSp>
      <p:sp>
        <p:nvSpPr>
          <p:cNvPr id="42" name="Right Brace 41">
            <a:extLst>
              <a:ext uri="{FF2B5EF4-FFF2-40B4-BE49-F238E27FC236}">
                <a16:creationId xmlns:a16="http://schemas.microsoft.com/office/drawing/2014/main" id="{960FD4BB-9850-6CD1-0D24-05E195178774}"/>
              </a:ext>
            </a:extLst>
          </p:cNvPr>
          <p:cNvSpPr/>
          <p:nvPr/>
        </p:nvSpPr>
        <p:spPr>
          <a:xfrm>
            <a:off x="4154929" y="3636985"/>
            <a:ext cx="108367" cy="108304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Down 42">
            <a:extLst>
              <a:ext uri="{FF2B5EF4-FFF2-40B4-BE49-F238E27FC236}">
                <a16:creationId xmlns:a16="http://schemas.microsoft.com/office/drawing/2014/main" id="{A3110FD6-F329-F47F-F475-E4C47EE735EC}"/>
              </a:ext>
            </a:extLst>
          </p:cNvPr>
          <p:cNvSpPr/>
          <p:nvPr/>
        </p:nvSpPr>
        <p:spPr>
          <a:xfrm rot="16200000">
            <a:off x="4559260" y="3861196"/>
            <a:ext cx="366261" cy="5208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7DB823E-6676-DBCB-6F5C-92905EB024A4}"/>
              </a:ext>
            </a:extLst>
          </p:cNvPr>
          <p:cNvSpPr txBox="1"/>
          <p:nvPr/>
        </p:nvSpPr>
        <p:spPr>
          <a:xfrm>
            <a:off x="553356" y="3836103"/>
            <a:ext cx="1115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Step 1: 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8A38D81-0A46-1AA6-A641-1D30873455DE}"/>
              </a:ext>
            </a:extLst>
          </p:cNvPr>
          <p:cNvGrpSpPr/>
          <p:nvPr/>
        </p:nvGrpSpPr>
        <p:grpSpPr>
          <a:xfrm>
            <a:off x="2348389" y="4854971"/>
            <a:ext cx="1860723" cy="816707"/>
            <a:chOff x="1724828" y="2921617"/>
            <a:chExt cx="1860723" cy="816707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3DE7DCE-D669-6F9F-2D8A-785DB0A862DF}"/>
                </a:ext>
              </a:extLst>
            </p:cNvPr>
            <p:cNvSpPr/>
            <p:nvPr/>
          </p:nvSpPr>
          <p:spPr>
            <a:xfrm>
              <a:off x="1724828" y="3323035"/>
              <a:ext cx="1765132" cy="390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8EAB6620-C7ED-87CE-5A2F-DC865F2918CE}"/>
                    </a:ext>
                  </a:extLst>
                </p:cNvPr>
                <p:cNvSpPr txBox="1"/>
                <p:nvPr/>
              </p:nvSpPr>
              <p:spPr>
                <a:xfrm>
                  <a:off x="2021790" y="2921617"/>
                  <a:ext cx="95250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0"/>
                    <a:t>Sorted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a14:m>
                  <a:endParaRPr lang="en-US"/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8EAB6620-C7ED-87CE-5A2F-DC865F2918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21790" y="2921617"/>
                  <a:ext cx="952505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5769" t="-819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CBC00C8-9AF1-B2FC-01D5-2881688BA6C7}"/>
                </a:ext>
              </a:extLst>
            </p:cNvPr>
            <p:cNvCxnSpPr>
              <a:cxnSpLocks/>
            </p:cNvCxnSpPr>
            <p:nvPr/>
          </p:nvCxnSpPr>
          <p:spPr>
            <a:xfrm>
              <a:off x="2057400" y="3323034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2DEF3654-73E6-59E4-DF49-F65D2EFA6DF7}"/>
                </a:ext>
              </a:extLst>
            </p:cNvPr>
            <p:cNvCxnSpPr>
              <a:cxnSpLocks/>
            </p:cNvCxnSpPr>
            <p:nvPr/>
          </p:nvCxnSpPr>
          <p:spPr>
            <a:xfrm>
              <a:off x="2415540" y="3315414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F299FFAE-314E-CE01-02F0-3B57A863BB66}"/>
                </a:ext>
              </a:extLst>
            </p:cNvPr>
            <p:cNvCxnSpPr>
              <a:cxnSpLocks/>
            </p:cNvCxnSpPr>
            <p:nvPr/>
          </p:nvCxnSpPr>
          <p:spPr>
            <a:xfrm>
              <a:off x="2769870" y="3326844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1AB6D55-473A-C03B-B77D-8BB8C9606286}"/>
                </a:ext>
              </a:extLst>
            </p:cNvPr>
            <p:cNvCxnSpPr>
              <a:cxnSpLocks/>
            </p:cNvCxnSpPr>
            <p:nvPr/>
          </p:nvCxnSpPr>
          <p:spPr>
            <a:xfrm>
              <a:off x="3135630" y="3315414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F607A2A-9FBC-2DFD-1824-1C6A96A1F801}"/>
                </a:ext>
              </a:extLst>
            </p:cNvPr>
            <p:cNvSpPr txBox="1"/>
            <p:nvPr/>
          </p:nvSpPr>
          <p:spPr>
            <a:xfrm>
              <a:off x="1748095" y="334452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3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D5729AF-15D5-C3C7-CE2F-E4EEB5510978}"/>
                </a:ext>
              </a:extLst>
            </p:cNvPr>
            <p:cNvSpPr txBox="1"/>
            <p:nvPr/>
          </p:nvSpPr>
          <p:spPr>
            <a:xfrm>
              <a:off x="2082429" y="334095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5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49C6E1B-A3B9-9F5E-58C4-B450AC062E43}"/>
                </a:ext>
              </a:extLst>
            </p:cNvPr>
            <p:cNvSpPr txBox="1"/>
            <p:nvPr/>
          </p:nvSpPr>
          <p:spPr>
            <a:xfrm>
              <a:off x="2389339" y="333470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7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351BD2F-F47C-2C08-4702-B98FC39B911B}"/>
                </a:ext>
              </a:extLst>
            </p:cNvPr>
            <p:cNvSpPr txBox="1"/>
            <p:nvPr/>
          </p:nvSpPr>
          <p:spPr>
            <a:xfrm>
              <a:off x="2802520" y="333470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9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8533919-B1CC-0D77-D1E2-9B6457D584E5}"/>
                </a:ext>
              </a:extLst>
            </p:cNvPr>
            <p:cNvSpPr txBox="1"/>
            <p:nvPr/>
          </p:nvSpPr>
          <p:spPr>
            <a:xfrm>
              <a:off x="3166847" y="3329521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42</a:t>
              </a:r>
            </a:p>
          </p:txBody>
        </p:sp>
      </p:grpSp>
      <p:sp>
        <p:nvSpPr>
          <p:cNvPr id="58" name="Cross 57">
            <a:extLst>
              <a:ext uri="{FF2B5EF4-FFF2-40B4-BE49-F238E27FC236}">
                <a16:creationId xmlns:a16="http://schemas.microsoft.com/office/drawing/2014/main" id="{443D28C3-7844-10FF-137D-60D261EA892A}"/>
              </a:ext>
            </a:extLst>
          </p:cNvPr>
          <p:cNvSpPr/>
          <p:nvPr/>
        </p:nvSpPr>
        <p:spPr>
          <a:xfrm>
            <a:off x="4355574" y="5224303"/>
            <a:ext cx="520861" cy="491490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D9F58847-3B24-1454-3E8C-2113BF16D60F}"/>
                  </a:ext>
                </a:extLst>
              </p:cNvPr>
              <p:cNvSpPr txBox="1"/>
              <p:nvPr/>
            </p:nvSpPr>
            <p:spPr>
              <a:xfrm>
                <a:off x="4954380" y="5290916"/>
                <a:ext cx="20922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>
                    <a:solidFill>
                      <a:srgbClr val="FF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−∞</m:t>
                    </m:r>
                  </m:oMath>
                </a14:m>
                <a:r>
                  <a:rPr lang="en-US">
                    <a:solidFill>
                      <a:srgbClr val="FF0000"/>
                    </a:solidFill>
                  </a:rPr>
                  <a:t>, 4, 8, 20,50,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US">
                    <a:solidFill>
                      <a:srgbClr val="FF000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D9F58847-3B24-1454-3E8C-2113BF16D6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4380" y="5290916"/>
                <a:ext cx="2092239" cy="369332"/>
              </a:xfrm>
              <a:prstGeom prst="rect">
                <a:avLst/>
              </a:prstGeom>
              <a:blipFill>
                <a:blip r:embed="rId8"/>
                <a:stretch>
                  <a:fillRect l="-2624" t="-9836" r="-1749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xtBox 59">
            <a:extLst>
              <a:ext uri="{FF2B5EF4-FFF2-40B4-BE49-F238E27FC236}">
                <a16:creationId xmlns:a16="http://schemas.microsoft.com/office/drawing/2014/main" id="{EE3184BB-4245-0B51-DBF5-0D652E46A24B}"/>
              </a:ext>
            </a:extLst>
          </p:cNvPr>
          <p:cNvSpPr txBox="1"/>
          <p:nvPr/>
        </p:nvSpPr>
        <p:spPr>
          <a:xfrm>
            <a:off x="3790616" y="4965827"/>
            <a:ext cx="2691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3"/>
            <a:r>
              <a:rPr lang="en-US" sz="1800" b="0">
                <a:solidFill>
                  <a:srgbClr val="FF0000"/>
                </a:solidFill>
              </a:rPr>
              <a:t>The buckets</a:t>
            </a:r>
            <a:endParaRPr lang="en-US" sz="1800">
              <a:solidFill>
                <a:srgbClr val="FF0000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BAEE3CD-A5A2-F2AC-7076-FDBC061FF9EE}"/>
              </a:ext>
            </a:extLst>
          </p:cNvPr>
          <p:cNvSpPr txBox="1"/>
          <p:nvPr/>
        </p:nvSpPr>
        <p:spPr>
          <a:xfrm>
            <a:off x="6913305" y="5097432"/>
            <a:ext cx="796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/>
              <a:t>Merge</a:t>
            </a:r>
            <a:endParaRPr lang="en-US"/>
          </a:p>
        </p:txBody>
      </p:sp>
      <p:sp>
        <p:nvSpPr>
          <p:cNvPr id="64" name="Arrow: Down 63">
            <a:extLst>
              <a:ext uri="{FF2B5EF4-FFF2-40B4-BE49-F238E27FC236}">
                <a16:creationId xmlns:a16="http://schemas.microsoft.com/office/drawing/2014/main" id="{36123834-0E4B-6CD9-DF4E-A4E46C023AF5}"/>
              </a:ext>
            </a:extLst>
          </p:cNvPr>
          <p:cNvSpPr/>
          <p:nvPr/>
        </p:nvSpPr>
        <p:spPr>
          <a:xfrm rot="16200000">
            <a:off x="7043247" y="5407439"/>
            <a:ext cx="366261" cy="5208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853304BD-85DC-F42A-F5DF-EC937ACE2330}"/>
              </a:ext>
            </a:extLst>
          </p:cNvPr>
          <p:cNvGrpSpPr/>
          <p:nvPr/>
        </p:nvGrpSpPr>
        <p:grpSpPr>
          <a:xfrm>
            <a:off x="7523703" y="5445070"/>
            <a:ext cx="2031325" cy="422910"/>
            <a:chOff x="5136567" y="4081221"/>
            <a:chExt cx="2031325" cy="422910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4336D24F-DED9-E0C6-92B6-1BBAAA140E33}"/>
                </a:ext>
              </a:extLst>
            </p:cNvPr>
            <p:cNvSpPr/>
            <p:nvPr/>
          </p:nvSpPr>
          <p:spPr>
            <a:xfrm>
              <a:off x="5273320" y="4088842"/>
              <a:ext cx="1765132" cy="390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1C6F12CB-4BF4-04A8-AA3A-9CA895758EFB}"/>
                </a:ext>
              </a:extLst>
            </p:cNvPr>
            <p:cNvCxnSpPr>
              <a:cxnSpLocks/>
            </p:cNvCxnSpPr>
            <p:nvPr/>
          </p:nvCxnSpPr>
          <p:spPr>
            <a:xfrm>
              <a:off x="5605892" y="4088841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77CA8F3B-245C-5277-5AB2-27A6A56DC8D2}"/>
                </a:ext>
              </a:extLst>
            </p:cNvPr>
            <p:cNvCxnSpPr>
              <a:cxnSpLocks/>
            </p:cNvCxnSpPr>
            <p:nvPr/>
          </p:nvCxnSpPr>
          <p:spPr>
            <a:xfrm>
              <a:off x="5964032" y="4081221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7B02909D-3915-0A70-72E6-3BF11CBC67C3}"/>
                </a:ext>
              </a:extLst>
            </p:cNvPr>
            <p:cNvCxnSpPr>
              <a:cxnSpLocks/>
            </p:cNvCxnSpPr>
            <p:nvPr/>
          </p:nvCxnSpPr>
          <p:spPr>
            <a:xfrm>
              <a:off x="6318362" y="4092651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52A1C4AC-6D4A-7FEE-9475-A2509367293A}"/>
                </a:ext>
              </a:extLst>
            </p:cNvPr>
            <p:cNvCxnSpPr>
              <a:cxnSpLocks/>
            </p:cNvCxnSpPr>
            <p:nvPr/>
          </p:nvCxnSpPr>
          <p:spPr>
            <a:xfrm>
              <a:off x="6684122" y="4081221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588C9BF2-52A2-41EB-07B3-BC33602AFF95}"/>
                    </a:ext>
                  </a:extLst>
                </p:cNvPr>
                <p:cNvSpPr txBox="1"/>
                <p:nvPr/>
              </p:nvSpPr>
              <p:spPr>
                <a:xfrm>
                  <a:off x="5136567" y="4110333"/>
                  <a:ext cx="203132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−∞</m:t>
                      </m:r>
                    </m:oMath>
                  </a14:m>
                  <a:r>
                    <a:rPr lang="en-US"/>
                    <a:t>		</a:t>
                  </a:r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588C9BF2-52A2-41EB-07B3-BC33602AFF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36567" y="4110333"/>
                  <a:ext cx="2031325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66A061AE-193E-83AC-A63D-5187E6E3E098}"/>
                </a:ext>
              </a:extLst>
            </p:cNvPr>
            <p:cNvSpPr txBox="1"/>
            <p:nvPr/>
          </p:nvSpPr>
          <p:spPr>
            <a:xfrm>
              <a:off x="5630921" y="410675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3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4A2220D-3A61-2F04-146C-ED612E77209D}"/>
                </a:ext>
              </a:extLst>
            </p:cNvPr>
            <p:cNvSpPr txBox="1"/>
            <p:nvPr/>
          </p:nvSpPr>
          <p:spPr>
            <a:xfrm>
              <a:off x="5937831" y="410051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4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D2D8358-8459-F3FB-E73B-BBBE73A6AA03}"/>
                </a:ext>
              </a:extLst>
            </p:cNvPr>
            <p:cNvSpPr txBox="1"/>
            <p:nvPr/>
          </p:nvSpPr>
          <p:spPr>
            <a:xfrm>
              <a:off x="6351012" y="410051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5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78AA72F4-49FA-49EF-5F6E-9BD67541CE22}"/>
                </a:ext>
              </a:extLst>
            </p:cNvPr>
            <p:cNvSpPr txBox="1"/>
            <p:nvPr/>
          </p:nvSpPr>
          <p:spPr>
            <a:xfrm>
              <a:off x="6715339" y="409532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7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7AD877C0-0DB7-43F0-3D8F-8C8F1A785E0A}"/>
              </a:ext>
            </a:extLst>
          </p:cNvPr>
          <p:cNvGrpSpPr/>
          <p:nvPr/>
        </p:nvGrpSpPr>
        <p:grpSpPr>
          <a:xfrm>
            <a:off x="9436953" y="5439357"/>
            <a:ext cx="1860723" cy="422910"/>
            <a:chOff x="5273320" y="4081221"/>
            <a:chExt cx="1860723" cy="42291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66991E8A-B924-771E-3F85-B46159AF2D63}"/>
                </a:ext>
              </a:extLst>
            </p:cNvPr>
            <p:cNvSpPr/>
            <p:nvPr/>
          </p:nvSpPr>
          <p:spPr>
            <a:xfrm>
              <a:off x="5273320" y="4088842"/>
              <a:ext cx="1765132" cy="390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95ECC63C-2EBC-E839-9600-746B05A56488}"/>
                </a:ext>
              </a:extLst>
            </p:cNvPr>
            <p:cNvCxnSpPr>
              <a:cxnSpLocks/>
            </p:cNvCxnSpPr>
            <p:nvPr/>
          </p:nvCxnSpPr>
          <p:spPr>
            <a:xfrm>
              <a:off x="5605892" y="4088841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7E641743-B038-5205-8EF0-57984EEDF8A5}"/>
                </a:ext>
              </a:extLst>
            </p:cNvPr>
            <p:cNvCxnSpPr>
              <a:cxnSpLocks/>
            </p:cNvCxnSpPr>
            <p:nvPr/>
          </p:nvCxnSpPr>
          <p:spPr>
            <a:xfrm>
              <a:off x="5964032" y="4081221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F599A035-B73B-1DBA-0776-A56AB0D371BF}"/>
                </a:ext>
              </a:extLst>
            </p:cNvPr>
            <p:cNvCxnSpPr>
              <a:cxnSpLocks/>
            </p:cNvCxnSpPr>
            <p:nvPr/>
          </p:nvCxnSpPr>
          <p:spPr>
            <a:xfrm>
              <a:off x="6318362" y="4092651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0B994B8A-C0E3-CC58-56AC-73F6D087D8B7}"/>
                </a:ext>
              </a:extLst>
            </p:cNvPr>
            <p:cNvCxnSpPr>
              <a:cxnSpLocks/>
            </p:cNvCxnSpPr>
            <p:nvPr/>
          </p:nvCxnSpPr>
          <p:spPr>
            <a:xfrm>
              <a:off x="6684122" y="4081221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F111D9D5-0194-500B-C0CD-2F445BB846E5}"/>
                </a:ext>
              </a:extLst>
            </p:cNvPr>
            <p:cNvSpPr txBox="1"/>
            <p:nvPr/>
          </p:nvSpPr>
          <p:spPr>
            <a:xfrm>
              <a:off x="5296587" y="411033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8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7D551EE4-9313-4ADD-718C-29C18145C551}"/>
                </a:ext>
              </a:extLst>
            </p:cNvPr>
            <p:cNvSpPr txBox="1"/>
            <p:nvPr/>
          </p:nvSpPr>
          <p:spPr>
            <a:xfrm>
              <a:off x="5630921" y="410675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9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A788F36-E0B3-6360-BEE6-C015CDB5ED2B}"/>
                </a:ext>
              </a:extLst>
            </p:cNvPr>
            <p:cNvSpPr txBox="1"/>
            <p:nvPr/>
          </p:nvSpPr>
          <p:spPr>
            <a:xfrm>
              <a:off x="5937831" y="4100511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20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A392847F-8C4B-D1FF-E8CC-E4A9EE7B64EB}"/>
                </a:ext>
              </a:extLst>
            </p:cNvPr>
            <p:cNvSpPr txBox="1"/>
            <p:nvPr/>
          </p:nvSpPr>
          <p:spPr>
            <a:xfrm>
              <a:off x="6351012" y="4100511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42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4CE3FDDB-FE5F-A6B5-1A62-AB1DF9F225A3}"/>
                </a:ext>
              </a:extLst>
            </p:cNvPr>
            <p:cNvSpPr txBox="1"/>
            <p:nvPr/>
          </p:nvSpPr>
          <p:spPr>
            <a:xfrm>
              <a:off x="6715339" y="409532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50</a:t>
              </a:r>
            </a:p>
          </p:txBody>
        </p: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CEE41E4A-210D-0612-B8BC-8BA99035855E}"/>
              </a:ext>
            </a:extLst>
          </p:cNvPr>
          <p:cNvSpPr txBox="1"/>
          <p:nvPr/>
        </p:nvSpPr>
        <p:spPr>
          <a:xfrm>
            <a:off x="625892" y="5208663"/>
            <a:ext cx="1115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Step 2: 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82388AE2-D19C-454A-E543-631C873BED90}"/>
              </a:ext>
            </a:extLst>
          </p:cNvPr>
          <p:cNvCxnSpPr>
            <a:cxnSpLocks/>
          </p:cNvCxnSpPr>
          <p:nvPr/>
        </p:nvCxnSpPr>
        <p:spPr>
          <a:xfrm>
            <a:off x="8160218" y="5094554"/>
            <a:ext cx="8682" cy="3567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7256EC96-E8A7-E036-34B2-D44B8CCBD5ED}"/>
              </a:ext>
            </a:extLst>
          </p:cNvPr>
          <p:cNvSpPr txBox="1"/>
          <p:nvPr/>
        </p:nvSpPr>
        <p:spPr>
          <a:xfrm>
            <a:off x="7641523" y="4429530"/>
            <a:ext cx="1176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Element 1  bucket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702B5BB8-6B5F-FAE8-DC2B-D8A18AEB2D27}"/>
                  </a:ext>
                </a:extLst>
              </p:cNvPr>
              <p:cNvSpPr txBox="1"/>
              <p:nvPr/>
            </p:nvSpPr>
            <p:spPr>
              <a:xfrm>
                <a:off x="8181250" y="6323928"/>
                <a:ext cx="2160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=(1, 2, 2, 3, 4)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702B5BB8-6B5F-FAE8-DC2B-D8A18AEB2D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1250" y="6323928"/>
                <a:ext cx="2160528" cy="369332"/>
              </a:xfrm>
              <a:prstGeom prst="rect">
                <a:avLst/>
              </a:prstGeom>
              <a:blipFill>
                <a:blip r:embed="rId1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75059B3A-A8BE-14E6-DABA-A6122346A088}"/>
              </a:ext>
            </a:extLst>
          </p:cNvPr>
          <p:cNvCxnSpPr>
            <a:cxnSpLocks/>
          </p:cNvCxnSpPr>
          <p:nvPr/>
        </p:nvCxnSpPr>
        <p:spPr>
          <a:xfrm>
            <a:off x="9257173" y="5076340"/>
            <a:ext cx="8682" cy="3567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E9A4E855-7499-68CB-6C3A-4543EE6235D4}"/>
              </a:ext>
            </a:extLst>
          </p:cNvPr>
          <p:cNvSpPr txBox="1"/>
          <p:nvPr/>
        </p:nvSpPr>
        <p:spPr>
          <a:xfrm>
            <a:off x="8738478" y="4411316"/>
            <a:ext cx="1176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Element 3 bucket 2</a:t>
            </a:r>
          </a:p>
        </p:txBody>
      </p:sp>
      <p:sp>
        <p:nvSpPr>
          <p:cNvPr id="98" name="Arrow: Down 97">
            <a:extLst>
              <a:ext uri="{FF2B5EF4-FFF2-40B4-BE49-F238E27FC236}">
                <a16:creationId xmlns:a16="http://schemas.microsoft.com/office/drawing/2014/main" id="{083EFADA-409A-B905-D10D-593A31708D02}"/>
              </a:ext>
            </a:extLst>
          </p:cNvPr>
          <p:cNvSpPr/>
          <p:nvPr/>
        </p:nvSpPr>
        <p:spPr>
          <a:xfrm>
            <a:off x="9010233" y="5936085"/>
            <a:ext cx="292335" cy="3693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E68A5D-4EF3-285D-CF9D-EEEE9AF82C7E}"/>
              </a:ext>
            </a:extLst>
          </p:cNvPr>
          <p:cNvSpPr txBox="1"/>
          <p:nvPr/>
        </p:nvSpPr>
        <p:spPr>
          <a:xfrm>
            <a:off x="7486808" y="3792718"/>
            <a:ext cx="1545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0 comparisons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F91ECD-EED4-4CD9-9D1D-93D44E1154A9}"/>
              </a:ext>
            </a:extLst>
          </p:cNvPr>
          <p:cNvSpPr txBox="1"/>
          <p:nvPr/>
        </p:nvSpPr>
        <p:spPr>
          <a:xfrm>
            <a:off x="5172654" y="6058353"/>
            <a:ext cx="18320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chemeClr val="accent2"/>
                </a:solidFill>
              </a:rPr>
              <a:t>2n comparisons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D5557D5-25DB-FB21-6432-43E0E26990DD}"/>
                  </a:ext>
                </a:extLst>
              </p:cNvPr>
              <p:cNvSpPr txBox="1"/>
              <p:nvPr/>
            </p:nvSpPr>
            <p:spPr>
              <a:xfrm>
                <a:off x="11518334" y="632392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∎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D5557D5-25DB-FB21-6432-43E0E2699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8334" y="6323928"/>
                <a:ext cx="418704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189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2" grpId="0" animBg="1"/>
      <p:bldP spid="43" grpId="0" animBg="1"/>
      <p:bldP spid="45" grpId="0"/>
      <p:bldP spid="58" grpId="0" animBg="1"/>
      <p:bldP spid="59" grpId="0"/>
      <p:bldP spid="60" grpId="0"/>
      <p:bldP spid="63" grpId="0"/>
      <p:bldP spid="64" grpId="0" animBg="1"/>
      <p:bldP spid="87" grpId="0"/>
      <p:bldP spid="92" grpId="0"/>
      <p:bldP spid="93" grpId="0"/>
      <p:bldP spid="97" grpId="0"/>
      <p:bldP spid="98" grpId="0" animBg="1"/>
      <p:bldP spid="4" grpId="0"/>
      <p:bldP spid="6" grpId="0"/>
      <p:bldP spid="3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training phase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en-US"/>
                  <a:t>Training phase:</a:t>
                </a:r>
              </a:p>
              <a:p>
                <a:pPr lvl="1"/>
                <a:r>
                  <a:rPr lang="en-US"/>
                  <a:t>Uses independent inputs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,..,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/>
                  <a:t> to construct data structure T</a:t>
                </a:r>
              </a:p>
              <a:p>
                <a:r>
                  <a:rPr lang="en-US"/>
                  <a:t>Theorem 4:</a:t>
                </a:r>
              </a:p>
              <a:p>
                <a:endParaRPr lang="en-US"/>
              </a:p>
              <a:p>
                <a:pPr lvl="1"/>
                <a:endParaRPr lang="en-US"/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:r>
                  <a:rPr lang="en-US"/>
                  <a:t>We will prove a weaker version: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/>
              </a:p>
              <a:p>
                <a:pPr lvl="1"/>
                <a:r>
                  <a:rPr lang="en-US"/>
                  <a:t>Training phase total run time: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96" t="-2801" b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8" name="Picture 6" descr="Fitness Training Cartoons Puplnw 夹art Fitness Training 照片从Uta15 | 照片图像图像">
            <a:extLst>
              <a:ext uri="{FF2B5EF4-FFF2-40B4-BE49-F238E27FC236}">
                <a16:creationId xmlns:a16="http://schemas.microsoft.com/office/drawing/2014/main" id="{26FE7B9D-67F7-A709-A889-FBDD14584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520" y="170816"/>
            <a:ext cx="1806323" cy="193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999B76-0073-9423-35B4-7B0C180A3C63}"/>
                  </a:ext>
                </a:extLst>
              </p:cNvPr>
              <p:cNvSpPr txBox="1"/>
              <p:nvPr/>
            </p:nvSpPr>
            <p:spPr>
              <a:xfrm>
                <a:off x="1543433" y="2825161"/>
                <a:ext cx="9669397" cy="1986506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1"/>
                <a:r>
                  <a:rPr lang="en-US" sz="2400"/>
                  <a:t>For any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US" sz="2400"/>
                  <a:t>, there exists a self-improving sorter for product distributions where the following guarantees hold w.h.p:</a:t>
                </a:r>
              </a:p>
              <a:p>
                <a:pPr marL="457200" lvl="1" indent="0">
                  <a:buNone/>
                </a:pPr>
                <a:r>
                  <a:rPr lang="en-US" sz="2400" strike="sngStrike">
                    <a:solidFill>
                      <a:schemeClr val="tx1"/>
                    </a:solidFill>
                  </a:rPr>
                  <a:t>	(1) Limiting run time: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strike="sngStrike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sz="2400" b="0" i="1" strike="sngStrik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trike="sngStrik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trike="sngStrik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p>
                        <m:r>
                          <a:rPr lang="en-US" sz="2400" b="0" i="1" strike="sngStrik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sz="2400" b="0" i="1" strike="sngStrik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trike="sngStrik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sz="2400" b="0" i="1" strike="sngStrik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trike="sngStrik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sz="2400" b="0" i="1" strike="sngStrike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trike="sngStrike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</m:d>
                    <m:r>
                      <a:rPr lang="en-US" sz="2400" b="0" i="1" strike="sngStrik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trike="sngStrik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b="0" i="1" strike="sngStrik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endParaRPr lang="en-US" sz="2400" strike="sngStrike">
                  <a:solidFill>
                    <a:schemeClr val="tx1"/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sz="2400"/>
                  <a:t>	(2) Data structure of size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/>
              </a:p>
              <a:p>
                <a:pPr marL="457200" lvl="1" indent="0">
                  <a:buNone/>
                </a:pPr>
                <a:r>
                  <a:rPr lang="en-US" sz="2400">
                    <a:solidFill>
                      <a:schemeClr val="accent2"/>
                    </a:solidFill>
                  </a:rPr>
                  <a:t>	(3) Training phase 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>
                    <a:solidFill>
                      <a:schemeClr val="accent2"/>
                    </a:solidFill>
                  </a:rPr>
                  <a:t> run time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999B76-0073-9423-35B4-7B0C180A3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433" y="2825161"/>
                <a:ext cx="9669397" cy="1986506"/>
              </a:xfrm>
              <a:prstGeom prst="rect">
                <a:avLst/>
              </a:prstGeom>
              <a:blipFill>
                <a:blip r:embed="rId5"/>
                <a:stretch>
                  <a:fillRect t="-2128" b="-5471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85978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training phase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/>
                  <a:t>Need to learn the data structure</a:t>
                </a:r>
              </a:p>
              <a:p>
                <a:pPr lvl="1"/>
                <a:r>
                  <a:rPr lang="en-US"/>
                  <a:t>n buckets, n trees</a:t>
                </a:r>
              </a:p>
              <a:p>
                <a:r>
                  <a:rPr lang="en-US"/>
                  <a:t>Required running time: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r>
                  <a:rPr lang="en-US"/>
                  <a:t>Run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/>
                  <a:t> rounds</a:t>
                </a:r>
              </a:p>
              <a:p>
                <a:pPr lvl="1"/>
                <a:endParaRPr lang="en-US" b="0" i="1">
                  <a:latin typeface="Cambria Math" panose="02040503050406030204" pitchFamily="18" charset="0"/>
                </a:endParaRPr>
              </a:p>
              <a:p>
                <a:pPr lvl="1"/>
                <a:endParaRPr lang="en-US" i="1">
                  <a:latin typeface="Cambria Math" panose="02040503050406030204" pitchFamily="18" charset="0"/>
                </a:endParaRPr>
              </a:p>
              <a:p>
                <a:pPr lvl="1"/>
                <a:endParaRPr lang="en-US" b="0" i="1">
                  <a:latin typeface="Cambria Math" panose="02040503050406030204" pitchFamily="18" charset="0"/>
                </a:endParaRPr>
              </a:p>
              <a:p>
                <a:pPr lvl="1"/>
                <a:endParaRPr lang="en-US" i="1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⌈"/>
                        <m:endChr m:val="⌉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</m:oMath>
                </a14:m>
                <a:endParaRPr lang="en-US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/>
                  <a:t> – sufficiently large constant</a:t>
                </a:r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3081" b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A1B5044-0102-96CF-C280-B57472C690CA}"/>
                  </a:ext>
                </a:extLst>
              </p:cNvPr>
              <p:cNvSpPr txBox="1"/>
              <p:nvPr/>
            </p:nvSpPr>
            <p:spPr>
              <a:xfrm>
                <a:off x="1120877" y="3900948"/>
                <a:ext cx="2840842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1"/>
                <a:r>
                  <a:rPr lang="en-US" sz="2000"/>
                  <a:t>(1) Sample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000"/>
                  <a:t> arrays</a:t>
                </a:r>
              </a:p>
              <a:p>
                <a:pPr lvl="1"/>
                <a:r>
                  <a:rPr lang="en-US" sz="2000"/>
                  <a:t>(2) Learn the buckets</a:t>
                </a:r>
              </a:p>
              <a:p>
                <a:pPr lvl="1"/>
                <a:r>
                  <a:rPr lang="en-US" sz="2000"/>
                  <a:t>(3) Another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 sz="2000"/>
                  <a:t> arrays</a:t>
                </a:r>
              </a:p>
              <a:p>
                <a:pPr lvl="1"/>
                <a:r>
                  <a:rPr lang="en-US" sz="2000"/>
                  <a:t>(4) Learn the trees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A1B5044-0102-96CF-C280-B57472C690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877" y="3900948"/>
                <a:ext cx="2840842" cy="1323439"/>
              </a:xfrm>
              <a:prstGeom prst="rect">
                <a:avLst/>
              </a:prstGeom>
              <a:blipFill>
                <a:blip r:embed="rId4"/>
                <a:stretch>
                  <a:fillRect t="-2765" r="-1288" b="-73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09542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the buckets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endParaRPr lang="en-US"/>
              </a:p>
              <a:p>
                <a:endParaRPr lang="en-US"/>
              </a:p>
              <a:p>
                <a:r>
                  <a:rPr lang="en-US"/>
                  <a:t>First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/>
                  <a:t> rounds</a:t>
                </a:r>
              </a:p>
              <a:p>
                <a:r>
                  <a:rPr lang="en-US"/>
                  <a:t>Ideal bucket – contain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/>
                  <a:t> elements</a:t>
                </a:r>
              </a:p>
              <a:p>
                <a:r>
                  <a:rPr lang="en-US"/>
                  <a:t>Each bucket contain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/>
                  <a:t> elements from the union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/>
                  <a:t> inputs</a:t>
                </a:r>
              </a:p>
              <a:p>
                <a:r>
                  <a:rPr lang="en-US"/>
                  <a:t>The algorithm:</a:t>
                </a:r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74F7A79A-A039-811E-E19E-9B5736DFDE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1825" y="4789151"/>
            <a:ext cx="8078327" cy="1267002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7DA92E1C-6A00-8B21-3BCB-41CAD7975679}"/>
              </a:ext>
            </a:extLst>
          </p:cNvPr>
          <p:cNvGrpSpPr/>
          <p:nvPr/>
        </p:nvGrpSpPr>
        <p:grpSpPr>
          <a:xfrm>
            <a:off x="4263019" y="1567708"/>
            <a:ext cx="6157973" cy="1354408"/>
            <a:chOff x="5110442" y="3377875"/>
            <a:chExt cx="6157973" cy="1354408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D19A4EF-C61F-0D3F-17B1-2BF527266675}"/>
                </a:ext>
              </a:extLst>
            </p:cNvPr>
            <p:cNvCxnSpPr>
              <a:cxnSpLocks/>
            </p:cNvCxnSpPr>
            <p:nvPr/>
          </p:nvCxnSpPr>
          <p:spPr>
            <a:xfrm>
              <a:off x="5455400" y="4036695"/>
              <a:ext cx="5071630" cy="1773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3BC72938-10EA-06A5-C2B3-886C71DF7F6D}"/>
                    </a:ext>
                  </a:extLst>
                </p:cNvPr>
                <p:cNvSpPr txBox="1"/>
                <p:nvPr/>
              </p:nvSpPr>
              <p:spPr>
                <a:xfrm>
                  <a:off x="10578603" y="3815331"/>
                  <a:ext cx="228654" cy="2397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3BC72938-10EA-06A5-C2B3-886C71DF7F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78603" y="3815331"/>
                  <a:ext cx="228654" cy="239765"/>
                </a:xfrm>
                <a:prstGeom prst="rect">
                  <a:avLst/>
                </a:prstGeom>
                <a:blipFill>
                  <a:blip r:embed="rId5"/>
                  <a:stretch>
                    <a:fillRect r="-23684" b="-153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3A0FE150-94CA-4AEE-E4EB-5260C164A1C5}"/>
                    </a:ext>
                  </a:extLst>
                </p:cNvPr>
                <p:cNvSpPr txBox="1"/>
                <p:nvPr/>
              </p:nvSpPr>
              <p:spPr>
                <a:xfrm>
                  <a:off x="5110442" y="3790132"/>
                  <a:ext cx="228654" cy="2397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3A0FE150-94CA-4AEE-E4EB-5260C164A1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10442" y="3790132"/>
                  <a:ext cx="228654" cy="239765"/>
                </a:xfrm>
                <a:prstGeom prst="rect">
                  <a:avLst/>
                </a:prstGeom>
                <a:blipFill>
                  <a:blip r:embed="rId6"/>
                  <a:stretch>
                    <a:fillRect r="-23684" b="-153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EC6F634A-643F-BF0F-B6FF-5AB5E2C006CA}"/>
                </a:ext>
              </a:extLst>
            </p:cNvPr>
            <p:cNvCxnSpPr>
              <a:cxnSpLocks/>
            </p:cNvCxnSpPr>
            <p:nvPr/>
          </p:nvCxnSpPr>
          <p:spPr>
            <a:xfrm>
              <a:off x="6024788" y="3815331"/>
              <a:ext cx="0" cy="40627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DD62C249-897B-CF8E-3668-ABAE5B2C63CD}"/>
                </a:ext>
              </a:extLst>
            </p:cNvPr>
            <p:cNvCxnSpPr>
              <a:cxnSpLocks/>
            </p:cNvCxnSpPr>
            <p:nvPr/>
          </p:nvCxnSpPr>
          <p:spPr>
            <a:xfrm>
              <a:off x="6585244" y="3820535"/>
              <a:ext cx="0" cy="40627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61A5BFC-596E-1921-6D29-20638F69FE3C}"/>
                </a:ext>
              </a:extLst>
            </p:cNvPr>
            <p:cNvCxnSpPr>
              <a:cxnSpLocks/>
            </p:cNvCxnSpPr>
            <p:nvPr/>
          </p:nvCxnSpPr>
          <p:spPr>
            <a:xfrm>
              <a:off x="10060274" y="3820535"/>
              <a:ext cx="0" cy="40627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BB7627A-2C36-78C9-895B-06E284466C7F}"/>
                </a:ext>
              </a:extLst>
            </p:cNvPr>
            <p:cNvCxnSpPr>
              <a:cxnSpLocks/>
            </p:cNvCxnSpPr>
            <p:nvPr/>
          </p:nvCxnSpPr>
          <p:spPr>
            <a:xfrm>
              <a:off x="7480630" y="3817928"/>
              <a:ext cx="0" cy="40627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F09ACA0-9E11-2857-748B-695D530D46D9}"/>
                </a:ext>
              </a:extLst>
            </p:cNvPr>
            <p:cNvCxnSpPr>
              <a:cxnSpLocks/>
            </p:cNvCxnSpPr>
            <p:nvPr/>
          </p:nvCxnSpPr>
          <p:spPr>
            <a:xfrm>
              <a:off x="9389754" y="3817928"/>
              <a:ext cx="0" cy="40627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B8EA96A-80AF-2579-D5F8-6F743B89175C}"/>
                </a:ext>
              </a:extLst>
            </p:cNvPr>
            <p:cNvCxnSpPr>
              <a:cxnSpLocks/>
            </p:cNvCxnSpPr>
            <p:nvPr/>
          </p:nvCxnSpPr>
          <p:spPr>
            <a:xfrm>
              <a:off x="10325333" y="3820535"/>
              <a:ext cx="0" cy="40627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CE9B8FA7-0C8F-9FC7-93A9-B9B79C821955}"/>
                </a:ext>
              </a:extLst>
            </p:cNvPr>
            <p:cNvCxnSpPr>
              <a:cxnSpLocks/>
            </p:cNvCxnSpPr>
            <p:nvPr/>
          </p:nvCxnSpPr>
          <p:spPr>
            <a:xfrm>
              <a:off x="8328077" y="3826760"/>
              <a:ext cx="0" cy="40627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0AC776A-4432-2395-E2AC-7D673084581F}"/>
                </a:ext>
              </a:extLst>
            </p:cNvPr>
            <p:cNvCxnSpPr>
              <a:cxnSpLocks/>
            </p:cNvCxnSpPr>
            <p:nvPr/>
          </p:nvCxnSpPr>
          <p:spPr>
            <a:xfrm>
              <a:off x="8914248" y="3813692"/>
              <a:ext cx="0" cy="40627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7" name="Left Brace 46">
              <a:extLst>
                <a:ext uri="{FF2B5EF4-FFF2-40B4-BE49-F238E27FC236}">
                  <a16:creationId xmlns:a16="http://schemas.microsoft.com/office/drawing/2014/main" id="{D90998CD-13B6-CCFF-7EBC-9607F3C8DE38}"/>
                </a:ext>
              </a:extLst>
            </p:cNvPr>
            <p:cNvSpPr/>
            <p:nvPr/>
          </p:nvSpPr>
          <p:spPr>
            <a:xfrm rot="16200000">
              <a:off x="6910877" y="3838816"/>
              <a:ext cx="193630" cy="1003643"/>
            </a:xfrm>
            <a:prstGeom prst="lef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5451ABEF-0CD1-B10E-0FE3-85CCB82A98EB}"/>
                    </a:ext>
                  </a:extLst>
                </p:cNvPr>
                <p:cNvSpPr txBox="1"/>
                <p:nvPr/>
              </p:nvSpPr>
              <p:spPr>
                <a:xfrm>
                  <a:off x="6606123" y="4340637"/>
                  <a:ext cx="1085618" cy="39164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/>
                    <a:t>Bucket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a14:m>
                  <a:endParaRPr lang="en-US"/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5451ABEF-0CD1-B10E-0FE3-85CCB82A98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06123" y="4340637"/>
                  <a:ext cx="1085618" cy="391646"/>
                </a:xfrm>
                <a:prstGeom prst="rect">
                  <a:avLst/>
                </a:prstGeom>
                <a:blipFill>
                  <a:blip r:embed="rId7"/>
                  <a:stretch>
                    <a:fillRect l="-5056" t="-6250" b="-203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1A406494-0305-F89F-23BA-CB5B93E77976}"/>
                    </a:ext>
                  </a:extLst>
                </p:cNvPr>
                <p:cNvSpPr txBox="1"/>
                <p:nvPr/>
              </p:nvSpPr>
              <p:spPr>
                <a:xfrm>
                  <a:off x="10859329" y="3864311"/>
                  <a:ext cx="4090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1A406494-0305-F89F-23BA-CB5B93E779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59329" y="3864311"/>
                  <a:ext cx="409086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8B8AC221-A225-9819-E27E-750B95595014}"/>
                    </a:ext>
                  </a:extLst>
                </p:cNvPr>
                <p:cNvSpPr txBox="1"/>
                <p:nvPr/>
              </p:nvSpPr>
              <p:spPr>
                <a:xfrm>
                  <a:off x="6370922" y="3377875"/>
                  <a:ext cx="428643" cy="39164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8B8AC221-A225-9819-E27E-750B955950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70922" y="3377875"/>
                  <a:ext cx="428643" cy="391646"/>
                </a:xfrm>
                <a:prstGeom prst="rect">
                  <a:avLst/>
                </a:prstGeom>
                <a:blipFill>
                  <a:blip r:embed="rId9"/>
                  <a:stretch>
                    <a:fillRect b="-93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05ABD06F-9F6F-D02D-8ACB-A1F8F48E8675}"/>
                    </a:ext>
                  </a:extLst>
                </p:cNvPr>
                <p:cNvSpPr txBox="1"/>
                <p:nvPr/>
              </p:nvSpPr>
              <p:spPr>
                <a:xfrm>
                  <a:off x="7295192" y="3377875"/>
                  <a:ext cx="648254" cy="39164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05ABD06F-9F6F-D02D-8ACB-A1F8F48E86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95192" y="3377875"/>
                  <a:ext cx="648254" cy="391646"/>
                </a:xfrm>
                <a:prstGeom prst="rect">
                  <a:avLst/>
                </a:prstGeom>
                <a:blipFill>
                  <a:blip r:embed="rId10"/>
                  <a:stretch>
                    <a:fillRect b="-93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A763DAAA-0E76-6672-2D09-971C59CCE544}"/>
                    </a:ext>
                  </a:extLst>
                </p:cNvPr>
                <p:cNvSpPr txBox="1"/>
                <p:nvPr/>
              </p:nvSpPr>
              <p:spPr>
                <a:xfrm>
                  <a:off x="8006130" y="3398486"/>
                  <a:ext cx="648254" cy="39164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A763DAAA-0E76-6672-2D09-971C59CCE54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06130" y="3398486"/>
                  <a:ext cx="648254" cy="391646"/>
                </a:xfrm>
                <a:prstGeom prst="rect">
                  <a:avLst/>
                </a:prstGeom>
                <a:blipFill>
                  <a:blip r:embed="rId11"/>
                  <a:stretch>
                    <a:fillRect b="-78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0733BA9A-6E20-AA03-36C1-E7DF8E6FD02A}"/>
                    </a:ext>
                  </a:extLst>
                </p:cNvPr>
                <p:cNvSpPr txBox="1"/>
                <p:nvPr/>
              </p:nvSpPr>
              <p:spPr>
                <a:xfrm>
                  <a:off x="8683415" y="3387005"/>
                  <a:ext cx="648254" cy="39164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0733BA9A-6E20-AA03-36C1-E7DF8E6FD0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83415" y="3387005"/>
                  <a:ext cx="648254" cy="391646"/>
                </a:xfrm>
                <a:prstGeom prst="rect">
                  <a:avLst/>
                </a:prstGeom>
                <a:blipFill>
                  <a:blip r:embed="rId12"/>
                  <a:stretch>
                    <a:fillRect b="-78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9086447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the buckets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>
                    <a:solidFill>
                      <a:schemeClr val="tx1"/>
                    </a:solidFill>
                  </a:rPr>
                  <a:t>Claim: </a:t>
                </a:r>
                <a:r>
                  <a:rPr lang="en-US" b="0">
                    <a:solidFill>
                      <a:schemeClr val="tx1"/>
                    </a:solidFill>
                  </a:rPr>
                  <a:t>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b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≤4</m:t>
                    </m:r>
                  </m:oMath>
                </a14:m>
                <a:r>
                  <a:rPr lang="en-US">
                    <a:solidFill>
                      <a:schemeClr val="tx1"/>
                    </a:solidFill>
                  </a:rPr>
                  <a:t> whp (with respect to building the buckets)</a:t>
                </a:r>
              </a:p>
              <a:p>
                <a:r>
                  <a:rPr lang="en-US"/>
                  <a:t>Proof:</a:t>
                </a:r>
              </a:p>
              <a:p>
                <a:pPr lvl="1"/>
                <a:endParaRPr lang="en-US">
                  <a:solidFill>
                    <a:schemeClr val="tx1"/>
                  </a:solidFill>
                </a:endParaRPr>
              </a:p>
              <a:p>
                <a:pPr lvl="1"/>
                <a:r>
                  <a:rPr lang="en-US">
                    <a:solidFill>
                      <a:schemeClr val="tx1"/>
                    </a:solidFill>
                  </a:rPr>
                  <a:t>Whp All </a:t>
                </a:r>
                <a:r>
                  <a:rPr lang="en-US" b="1">
                    <a:solidFill>
                      <a:schemeClr val="tx1"/>
                    </a:solidFill>
                  </a:rPr>
                  <a:t>ideal buckets</a:t>
                </a:r>
                <a:r>
                  <a:rPr lang="en-US">
                    <a:solidFill>
                      <a:schemeClr val="tx1"/>
                    </a:solidFill>
                  </a:rPr>
                  <a:t> contain at least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>
                    <a:solidFill>
                      <a:schemeClr val="tx1"/>
                    </a:solidFill>
                  </a:rPr>
                  <a:t> points of L</a:t>
                </a:r>
              </a:p>
              <a:p>
                <a:pPr lvl="1"/>
                <a:r>
                  <a:rPr lang="en-US" b="0"/>
                  <a:t>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/>
                  <a:t> (bucket constructed by the algo) contains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/>
                  <a:t> points of L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/>
                  <a:t> contains at most two ideal buckets, intersects at most 4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∩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∩</m:t>
                          </m:r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US"/>
              </a:p>
              <a:p>
                <a:pPr lvl="1"/>
                <a:endParaRPr lang="en-US"/>
              </a:p>
              <a:p>
                <a:pPr lvl="2"/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14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504C886-EC0F-5B64-DB2E-17B6C288DD3D}"/>
                  </a:ext>
                </a:extLst>
              </p:cNvPr>
              <p:cNvSpPr txBox="1"/>
              <p:nvPr/>
            </p:nvSpPr>
            <p:spPr>
              <a:xfrm>
                <a:off x="3274102" y="3067042"/>
                <a:ext cx="4309000" cy="72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0"/>
                  <a:t>Ideal bucket: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=1  ∀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2000"/>
              </a:p>
              <a:p>
                <a:endParaRPr lang="en-US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504C886-EC0F-5B64-DB2E-17B6C288DD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4102" y="3067042"/>
                <a:ext cx="4309000" cy="723916"/>
              </a:xfrm>
              <a:prstGeom prst="rect">
                <a:avLst/>
              </a:prstGeom>
              <a:blipFill>
                <a:blip r:embed="rId4"/>
                <a:stretch>
                  <a:fillRect l="-1414" t="-8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98813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4152F21E-09A5-36F1-F293-D623AAD5C09A}"/>
              </a:ext>
            </a:extLst>
          </p:cNvPr>
          <p:cNvSpPr/>
          <p:nvPr/>
        </p:nvSpPr>
        <p:spPr>
          <a:xfrm>
            <a:off x="9508757" y="4447747"/>
            <a:ext cx="1820979" cy="126700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61D9717-DE85-AF31-372D-AF272313452B}"/>
              </a:ext>
            </a:extLst>
          </p:cNvPr>
          <p:cNvSpPr/>
          <p:nvPr/>
        </p:nvSpPr>
        <p:spPr>
          <a:xfrm>
            <a:off x="776256" y="4435715"/>
            <a:ext cx="1823996" cy="126700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2C1CEA2-7C85-D37A-D5F9-3BA346BB16D6}"/>
              </a:ext>
            </a:extLst>
          </p:cNvPr>
          <p:cNvSpPr/>
          <p:nvPr/>
        </p:nvSpPr>
        <p:spPr>
          <a:xfrm>
            <a:off x="6222032" y="4439721"/>
            <a:ext cx="3258852" cy="127502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291EEE9-5597-D906-BABF-C5F1A2EA162D}"/>
              </a:ext>
            </a:extLst>
          </p:cNvPr>
          <p:cNvSpPr/>
          <p:nvPr/>
        </p:nvSpPr>
        <p:spPr>
          <a:xfrm>
            <a:off x="2628125" y="4435715"/>
            <a:ext cx="3567442" cy="12750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the buckets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lvl="1"/>
                <a:r>
                  <a:rPr lang="en-US">
                    <a:solidFill>
                      <a:schemeClr val="tx1"/>
                    </a:solidFill>
                  </a:rPr>
                  <a:t>Ideal bucket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>
                    <a:solidFill>
                      <a:schemeClr val="tx1"/>
                    </a:solidFill>
                  </a:rPr>
                  <a:t> - contain at least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>
                    <a:solidFill>
                      <a:schemeClr val="tx1"/>
                    </a:solidFill>
                  </a:rPr>
                  <a:t> points of L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>
                    <a:solidFill>
                      <a:schemeClr val="tx1"/>
                    </a:solidFill>
                  </a:rPr>
                  <a:t> -  contains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>
                    <a:solidFill>
                      <a:schemeClr val="tx1"/>
                    </a:solidFill>
                  </a:rPr>
                  <a:t> points of L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⇒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>
                    <a:solidFill>
                      <a:schemeClr val="tx1"/>
                    </a:solidFill>
                  </a:rPr>
                  <a:t>  intersects at most 4 ideal buckets</a:t>
                </a:r>
              </a:p>
              <a:p>
                <a:pPr lvl="4"/>
                <a:endParaRPr lang="en-US"/>
              </a:p>
              <a:p>
                <a:pPr lvl="4"/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140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7931A5E-6457-BA5D-5B16-D7B2E818BF56}"/>
              </a:ext>
            </a:extLst>
          </p:cNvPr>
          <p:cNvCxnSpPr>
            <a:cxnSpLocks/>
          </p:cNvCxnSpPr>
          <p:nvPr/>
        </p:nvCxnSpPr>
        <p:spPr>
          <a:xfrm>
            <a:off x="1973177" y="5173583"/>
            <a:ext cx="883118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D27C3EE-305C-B00A-119D-9A27F1770A55}"/>
                  </a:ext>
                </a:extLst>
              </p:cNvPr>
              <p:cNvSpPr txBox="1"/>
              <p:nvPr/>
            </p:nvSpPr>
            <p:spPr>
              <a:xfrm>
                <a:off x="10825606" y="4928757"/>
                <a:ext cx="4106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D27C3EE-305C-B00A-119D-9A27F1770A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5606" y="4928757"/>
                <a:ext cx="41068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35FD1E0-8F7B-7B98-8FCA-23828C79BB9F}"/>
                  </a:ext>
                </a:extLst>
              </p:cNvPr>
              <p:cNvSpPr txBox="1"/>
              <p:nvPr/>
            </p:nvSpPr>
            <p:spPr>
              <a:xfrm>
                <a:off x="1561289" y="4928757"/>
                <a:ext cx="4106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35FD1E0-8F7B-7B98-8FCA-23828C79BB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1289" y="4928757"/>
                <a:ext cx="41068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67EF895-0277-4822-9E23-BA881DD3E027}"/>
              </a:ext>
            </a:extLst>
          </p:cNvPr>
          <p:cNvCxnSpPr>
            <a:cxnSpLocks/>
          </p:cNvCxnSpPr>
          <p:nvPr/>
        </p:nvCxnSpPr>
        <p:spPr>
          <a:xfrm>
            <a:off x="2995864" y="4832596"/>
            <a:ext cx="0" cy="62582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6C870224-C848-7DE7-1CF5-7386E6FCD6E7}"/>
              </a:ext>
            </a:extLst>
          </p:cNvPr>
          <p:cNvSpPr/>
          <p:nvPr/>
        </p:nvSpPr>
        <p:spPr>
          <a:xfrm>
            <a:off x="6930396" y="5109411"/>
            <a:ext cx="192503" cy="184663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E3E8727-1A34-3853-38BB-DD48FC21268C}"/>
              </a:ext>
            </a:extLst>
          </p:cNvPr>
          <p:cNvSpPr/>
          <p:nvPr/>
        </p:nvSpPr>
        <p:spPr>
          <a:xfrm>
            <a:off x="8732120" y="5081251"/>
            <a:ext cx="192503" cy="184663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A50D599-2185-E3C6-70E9-62547F99E9B9}"/>
              </a:ext>
            </a:extLst>
          </p:cNvPr>
          <p:cNvSpPr/>
          <p:nvPr/>
        </p:nvSpPr>
        <p:spPr>
          <a:xfrm>
            <a:off x="5194240" y="5081250"/>
            <a:ext cx="192503" cy="184663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D969419-FD70-1565-9A2C-39A3FEA0C613}"/>
              </a:ext>
            </a:extLst>
          </p:cNvPr>
          <p:cNvSpPr/>
          <p:nvPr/>
        </p:nvSpPr>
        <p:spPr>
          <a:xfrm>
            <a:off x="3587219" y="5081249"/>
            <a:ext cx="192503" cy="184663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926C03A-4E6D-4BCC-E4A6-E20896969691}"/>
              </a:ext>
            </a:extLst>
          </p:cNvPr>
          <p:cNvSpPr/>
          <p:nvPr/>
        </p:nvSpPr>
        <p:spPr>
          <a:xfrm>
            <a:off x="10269345" y="5081248"/>
            <a:ext cx="192503" cy="184663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C573D49-622D-90DB-AD7D-EC2ED28939E4}"/>
              </a:ext>
            </a:extLst>
          </p:cNvPr>
          <p:cNvSpPr/>
          <p:nvPr/>
        </p:nvSpPr>
        <p:spPr>
          <a:xfrm>
            <a:off x="2140624" y="5081248"/>
            <a:ext cx="192503" cy="184663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B6E8D69-A84C-1C86-82CA-9C3FA7A21340}"/>
              </a:ext>
            </a:extLst>
          </p:cNvPr>
          <p:cNvCxnSpPr>
            <a:cxnSpLocks/>
          </p:cNvCxnSpPr>
          <p:nvPr/>
        </p:nvCxnSpPr>
        <p:spPr>
          <a:xfrm>
            <a:off x="4002508" y="4840612"/>
            <a:ext cx="0" cy="62582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C6E69D8-08C3-620A-6605-C4D4AE50D559}"/>
              </a:ext>
            </a:extLst>
          </p:cNvPr>
          <p:cNvCxnSpPr>
            <a:cxnSpLocks/>
          </p:cNvCxnSpPr>
          <p:nvPr/>
        </p:nvCxnSpPr>
        <p:spPr>
          <a:xfrm>
            <a:off x="7431511" y="4840612"/>
            <a:ext cx="0" cy="62582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9FEBE99-ED5E-7420-61ED-CBDE766915B1}"/>
              </a:ext>
            </a:extLst>
          </p:cNvPr>
          <p:cNvCxnSpPr>
            <a:cxnSpLocks/>
          </p:cNvCxnSpPr>
          <p:nvPr/>
        </p:nvCxnSpPr>
        <p:spPr>
          <a:xfrm>
            <a:off x="5610727" y="4836596"/>
            <a:ext cx="0" cy="62582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0EEBEA9-012D-630B-C7C3-45E7111CCE0B}"/>
              </a:ext>
            </a:extLst>
          </p:cNvPr>
          <p:cNvCxnSpPr>
            <a:cxnSpLocks/>
          </p:cNvCxnSpPr>
          <p:nvPr/>
        </p:nvCxnSpPr>
        <p:spPr>
          <a:xfrm>
            <a:off x="9039737" y="4836596"/>
            <a:ext cx="0" cy="62582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Right Brace 40">
            <a:extLst>
              <a:ext uri="{FF2B5EF4-FFF2-40B4-BE49-F238E27FC236}">
                <a16:creationId xmlns:a16="http://schemas.microsoft.com/office/drawing/2014/main" id="{91088EF1-C37B-CD5C-24BD-35A20D99EE98}"/>
              </a:ext>
            </a:extLst>
          </p:cNvPr>
          <p:cNvSpPr/>
          <p:nvPr/>
        </p:nvSpPr>
        <p:spPr>
          <a:xfrm rot="5400000">
            <a:off x="4107568" y="4277252"/>
            <a:ext cx="590591" cy="356744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262FD1D-403F-3B1C-481A-454F05DCABC7}"/>
                  </a:ext>
                </a:extLst>
              </p:cNvPr>
              <p:cNvSpPr txBox="1"/>
              <p:nvPr/>
            </p:nvSpPr>
            <p:spPr>
              <a:xfrm>
                <a:off x="3547114" y="6325854"/>
                <a:ext cx="1990673" cy="3916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/>
                  <a:t> instersects 4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/>
                  <a:t>s</a:t>
                </a: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262FD1D-403F-3B1C-481A-454F05DCAB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7114" y="6325854"/>
                <a:ext cx="1990673" cy="391646"/>
              </a:xfrm>
              <a:prstGeom prst="rect">
                <a:avLst/>
              </a:prstGeom>
              <a:blipFill>
                <a:blip r:embed="rId7"/>
                <a:stretch>
                  <a:fillRect t="-7813" r="-1840" b="-203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4F9F5E4-FDC7-9432-CFE9-643330F39858}"/>
                  </a:ext>
                </a:extLst>
              </p:cNvPr>
              <p:cNvSpPr txBox="1"/>
              <p:nvPr/>
            </p:nvSpPr>
            <p:spPr>
              <a:xfrm>
                <a:off x="755209" y="4017857"/>
                <a:ext cx="16464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0"/>
                  <a:t>Example: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4F9F5E4-FDC7-9432-CFE9-643330F398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209" y="4017857"/>
                <a:ext cx="1646413" cy="369332"/>
              </a:xfrm>
              <a:prstGeom prst="rect">
                <a:avLst/>
              </a:prstGeom>
              <a:blipFill>
                <a:blip r:embed="rId8"/>
                <a:stretch>
                  <a:fillRect l="-3333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Oval 43">
            <a:extLst>
              <a:ext uri="{FF2B5EF4-FFF2-40B4-BE49-F238E27FC236}">
                <a16:creationId xmlns:a16="http://schemas.microsoft.com/office/drawing/2014/main" id="{E6D9DE05-2791-FAE4-773F-537011898790}"/>
              </a:ext>
            </a:extLst>
          </p:cNvPr>
          <p:cNvSpPr/>
          <p:nvPr/>
        </p:nvSpPr>
        <p:spPr>
          <a:xfrm>
            <a:off x="9842433" y="5077231"/>
            <a:ext cx="192503" cy="184663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F3BAB56-0811-06DE-E26C-8DE7DF65DD99}"/>
              </a:ext>
            </a:extLst>
          </p:cNvPr>
          <p:cNvCxnSpPr>
            <a:cxnSpLocks/>
          </p:cNvCxnSpPr>
          <p:nvPr/>
        </p:nvCxnSpPr>
        <p:spPr>
          <a:xfrm>
            <a:off x="10720147" y="4840612"/>
            <a:ext cx="0" cy="62582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54417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training phase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trike="sngStrike"/>
                  <a:t>Learning the buckets</a:t>
                </a:r>
              </a:p>
              <a:p>
                <a:r>
                  <a:rPr lang="en-US"/>
                  <a:t>Learning the trees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/>
                  <a:t> rounds</a:t>
                </a:r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8B85342-9D8E-47AE-6FCE-009200E57A50}"/>
                  </a:ext>
                </a:extLst>
              </p:cNvPr>
              <p:cNvSpPr txBox="1"/>
              <p:nvPr/>
            </p:nvSpPr>
            <p:spPr>
              <a:xfrm>
                <a:off x="1323338" y="3429000"/>
                <a:ext cx="7992112" cy="1227516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 trees: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/>
                  <a:t>-approximate search tree, with leaves corresponding to the buckets.</a:t>
                </a:r>
              </a:p>
              <a:p>
                <a:r>
                  <a:rPr lang="en-US"/>
                  <a:t> Property T:</a:t>
                </a:r>
              </a:p>
              <a:p>
                <a:pPr lvl="1"/>
                <a:r>
                  <a:rPr lang="en-US"/>
                  <a:t>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𝑠𝑒𝑎𝑟𝑐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𝑡𝑖𝑚𝑒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8B85342-9D8E-47AE-6FCE-009200E57A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3338" y="3429000"/>
                <a:ext cx="7992112" cy="1227516"/>
              </a:xfrm>
              <a:prstGeom prst="rect">
                <a:avLst/>
              </a:prstGeom>
              <a:blipFill>
                <a:blip r:embed="rId4"/>
                <a:stretch>
                  <a:fillRect l="-533" t="-2451" b="-3922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7100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the trees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lvl="1"/>
                <a:r>
                  <a:rPr lang="en-US"/>
                  <a:t>Estimate the distribution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/>
              </a:p>
              <a:p>
                <a:pPr lvl="2"/>
                <a:r>
                  <a:rPr lang="en-US"/>
                  <a:t>Denote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= the set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/>
                  <a:t> independent draws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/>
              </a:p>
              <a:p>
                <a:pPr lvl="2"/>
                <a:r>
                  <a:rPr lang="en-US"/>
                  <a:t>Estimate the probability to fall in bucket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/>
                  <a:t> by</a:t>
                </a:r>
              </a:p>
              <a:p>
                <a:pPr marL="914400" lvl="2" indent="0">
                  <a:buNone/>
                </a:pPr>
                <a:r>
                  <a:rPr lang="en-US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|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|</m:t>
                        </m:r>
                      </m:den>
                    </m:f>
                  </m:oMath>
                </a14:m>
                <a:r>
                  <a:rPr lang="en-US"/>
                  <a:t> (the fraction of numbers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 that are contained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/>
                  <a:t>)</a:t>
                </a:r>
              </a:p>
              <a:p>
                <a:pPr lvl="2"/>
                <a:endParaRPr lang="en-US"/>
              </a:p>
              <a:p>
                <a:pPr lvl="1"/>
                <a:r>
                  <a:rPr lang="en-US"/>
                  <a:t>Build optimal search tree with respect to this distribution</a:t>
                </a:r>
              </a:p>
              <a:p>
                <a:pPr lvl="1"/>
                <a:r>
                  <a:rPr lang="en-US" b="0"/>
                  <a:t>Need to prove: those trees 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/>
                  <a:t>-approximate</a:t>
                </a:r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3F26C12-6AA7-E6C6-049B-704EB43796E5}"/>
                  </a:ext>
                </a:extLst>
              </p:cNvPr>
              <p:cNvSpPr txBox="1"/>
              <p:nvPr/>
            </p:nvSpPr>
            <p:spPr>
              <a:xfrm>
                <a:off x="5932058" y="1812032"/>
                <a:ext cx="3838074" cy="369332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- the bucket that contains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b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3F26C12-6AA7-E6C6-049B-704EB43796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2058" y="1812032"/>
                <a:ext cx="3838074" cy="369332"/>
              </a:xfrm>
              <a:prstGeom prst="rect">
                <a:avLst/>
              </a:prstGeom>
              <a:blipFill>
                <a:blip r:embed="rId4"/>
                <a:stretch>
                  <a:fillRect t="-6250" b="-20313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14958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the trees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92A46-B0F5-4A3D-403D-2C1E419AB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/>
              <a:t>The algorithm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DBE68F-0C55-8F0E-ACD2-0A14A2A05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420" y="2276002"/>
            <a:ext cx="8783276" cy="2400635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19A032A-2327-9481-FB08-32B9AC5AB946}"/>
              </a:ext>
            </a:extLst>
          </p:cNvPr>
          <p:cNvCxnSpPr>
            <a:cxnSpLocks/>
          </p:cNvCxnSpPr>
          <p:nvPr/>
        </p:nvCxnSpPr>
        <p:spPr>
          <a:xfrm flipH="1">
            <a:off x="5520690" y="3131916"/>
            <a:ext cx="4560570" cy="1827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5C838B4-84FC-0851-8650-388CA9EDAC4C}"/>
                  </a:ext>
                </a:extLst>
              </p:cNvPr>
              <p:cNvSpPr txBox="1"/>
              <p:nvPr/>
            </p:nvSpPr>
            <p:spPr>
              <a:xfrm>
                <a:off x="10246806" y="2795350"/>
                <a:ext cx="1622046" cy="6731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∩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5C838B4-84FC-0851-8650-388CA9EDAC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6806" y="2795350"/>
                <a:ext cx="1622046" cy="6731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61478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the trees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/>
                  <a:t>Claim 17: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 tree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/>
                  <a:t>-approximate w.h.p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/>
                          <m:t>search</m:t>
                        </m:r>
                        <m:r>
                          <m:rPr>
                            <m:nor/>
                          </m:rPr>
                          <a:rPr lang="en-US"/>
                          <m:t> </m:t>
                        </m:r>
                        <m:r>
                          <m:rPr>
                            <m:nor/>
                          </m:rPr>
                          <a:rPr lang="en-US"/>
                          <m:t>time</m:t>
                        </m:r>
                        <m:r>
                          <m:rPr>
                            <m:nor/>
                          </m:rPr>
                          <a:rPr lang="en-US"/>
                          <m:t> </m:t>
                        </m:r>
                        <m:r>
                          <m:rPr>
                            <m:nor/>
                          </m:rPr>
                          <a:rPr lang="en-US"/>
                          <m:t>in</m:t>
                        </m:r>
                        <m:r>
                          <m:rPr>
                            <m:nor/>
                          </m:rPr>
                          <a:rPr lang="en-US"/>
                          <m:t>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endParaRPr lang="en-US"/>
              </a:p>
              <a:p>
                <a:r>
                  <a:rPr lang="en-US"/>
                  <a:t>Proof:</a:t>
                </a:r>
              </a:p>
              <a:p>
                <a:pPr lvl="1"/>
                <a:r>
                  <a:rPr lang="en-US"/>
                  <a:t>Fix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/>
              </a:p>
              <a:p>
                <a:pPr lvl="1"/>
                <a:r>
                  <a:rPr lang="en-US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/>
                  <a:t> be the probability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 lands in bucket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/>
                  <a:t> </a:t>
                </a:r>
              </a:p>
              <a:p>
                <a:pPr lvl="1"/>
                <a:r>
                  <a:rPr lang="en-US"/>
                  <a:t>Let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/>
                  <a:t> be the fraction of entries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 that lands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/>
                  <a:t>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/>
                  <a:t> is an estimation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/>
                  <a:t>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</m:sSub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endParaRPr lang="en-US"/>
              </a:p>
              <a:p>
                <a:pPr lvl="1"/>
                <a:r>
                  <a:rPr lang="en-US"/>
                  <a:t>Using Hoeffding bound + choice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/>
                  <a:t>:</a:t>
                </a:r>
              </a:p>
              <a:p>
                <a:pPr lvl="2"/>
                <a:r>
                  <a:rPr lang="en-US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𝑖𝑗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𝑖𝑗</m:t>
                                        </m:r>
                                      </m:sub>
                                    </m:sSub>
                                  </m:e>
                                </m:acc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&gt;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endParaRPr lang="en-US">
                  <a:solidFill>
                    <a:srgbClr val="FF0000"/>
                  </a:solidFill>
                </a:endParaRPr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endParaRPr lang="en-US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30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94E0C8-149B-0B66-88F8-C2F28B6ABC7C}"/>
                  </a:ext>
                </a:extLst>
              </p:cNvPr>
              <p:cNvSpPr txBox="1"/>
              <p:nvPr/>
            </p:nvSpPr>
            <p:spPr>
              <a:xfrm>
                <a:off x="7948261" y="1367522"/>
                <a:ext cx="3838074" cy="646331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- the bucket that contains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b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94E0C8-149B-0B66-88F8-C2F28B6ABC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8261" y="1367522"/>
                <a:ext cx="3838074" cy="646331"/>
              </a:xfrm>
              <a:prstGeom prst="rect">
                <a:avLst/>
              </a:prstGeom>
              <a:blipFill>
                <a:blip r:embed="rId4"/>
                <a:stretch>
                  <a:fillRect t="-3670" b="-5505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5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30C1E-199F-27A7-A3EF-22DBA4DCE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 self-improving algorithm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EBCF3-162B-91AF-C0EC-AE3BB8E8F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Assumption</a:t>
            </a:r>
          </a:p>
          <a:p>
            <a:pPr lvl="1"/>
            <a:r>
              <a:rPr lang="en-US"/>
              <a:t>Inputs are generated </a:t>
            </a:r>
            <a:r>
              <a:rPr lang="en-US" err="1"/>
              <a:t>iid</a:t>
            </a:r>
            <a:r>
              <a:rPr lang="en-US"/>
              <a:t> from fixed unknown distribution D</a:t>
            </a:r>
          </a:p>
          <a:p>
            <a:r>
              <a:rPr lang="en-US"/>
              <a:t>The two phases</a:t>
            </a:r>
          </a:p>
          <a:p>
            <a:pPr lvl="1"/>
            <a:r>
              <a:rPr lang="en-US"/>
              <a:t>Training phase</a:t>
            </a:r>
          </a:p>
          <a:p>
            <a:pPr lvl="2"/>
            <a:r>
              <a:rPr lang="en-US"/>
              <a:t>Worst-case algorithm</a:t>
            </a:r>
          </a:p>
          <a:p>
            <a:pPr lvl="2"/>
            <a:r>
              <a:rPr lang="en-US"/>
              <a:t>Stores information about D in a data structure T</a:t>
            </a:r>
          </a:p>
          <a:p>
            <a:pPr lvl="1"/>
            <a:r>
              <a:rPr lang="en-US"/>
              <a:t>Limiting phase</a:t>
            </a:r>
          </a:p>
          <a:p>
            <a:pPr lvl="2"/>
            <a:r>
              <a:rPr lang="en-US"/>
              <a:t>Uses T to compute the output faster</a:t>
            </a:r>
          </a:p>
        </p:txBody>
      </p:sp>
    </p:spTree>
    <p:extLst>
      <p:ext uri="{BB962C8B-B14F-4D97-AF65-F5344CB8AC3E}">
        <p14:creationId xmlns:p14="http://schemas.microsoft.com/office/powerpoint/2010/main" val="5483434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the trees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/>
                  <a:t>Proof cont.</a:t>
                </a:r>
              </a:p>
              <a:p>
                <a:pPr lvl="1"/>
                <a:r>
                  <a:rPr lang="en-US"/>
                  <a:t>Fix i. The expected search time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 is at most: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⋅(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𝑠𝑒𝑎𝑟𝑐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𝑡𝑖𝑚𝑒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b="0"/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Partition the support into </a:t>
                </a:r>
              </a:p>
              <a:p>
                <a:pPr marL="914400" lvl="2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≔{</m:t>
                    </m:r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>
                    <a:solidFill>
                      <a:schemeClr val="accent1"/>
                    </a:solidFill>
                  </a:rPr>
                  <a:t> (“heavy” buckets)</a:t>
                </a:r>
              </a:p>
              <a:p>
                <a:pPr marL="914400" lvl="2" indent="0">
                  <a:buNone/>
                </a:pPr>
                <a:r>
                  <a:rPr lang="en-US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=[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]\</m:t>
                    </m:r>
                    <m:r>
                      <m:rPr>
                        <m:sty m:val="p"/>
                      </m:rP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>
                    <a:solidFill>
                      <a:schemeClr val="accent2"/>
                    </a:solidFill>
                  </a:rPr>
                  <a:t> (non “heavy”)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≤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func>
                            </m:e>
                          </m:d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func>
                                <m:funcPr>
                                  <m:ctrlPr>
                                    <a:rPr lang="en-US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i="1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𝑖𝑗</m:t>
                                          </m:r>
                                        </m:sub>
                                      </m:sSub>
                                    </m:e>
                                  </m:acc>
                                </m:e>
                              </m:func>
                            </m:e>
                            <m:sup>
                              <m:r>
                                <a:rPr 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>
                  <a:solidFill>
                    <a:schemeClr val="accent1"/>
                  </a:solidFill>
                </a:endParaRPr>
              </a:p>
              <a:p>
                <a:pPr marL="457200" lvl="1" indent="0">
                  <a:buNone/>
                </a:pPr>
                <a:endParaRPr lang="en-US"/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28" t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0434AE99-1EAC-591D-46DA-B1CB2C7859E8}"/>
              </a:ext>
            </a:extLst>
          </p:cNvPr>
          <p:cNvSpPr/>
          <p:nvPr/>
        </p:nvSpPr>
        <p:spPr>
          <a:xfrm>
            <a:off x="8346615" y="3176384"/>
            <a:ext cx="1319004" cy="1380234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B4F8A33-C9DE-A3D2-053D-E17974B23356}"/>
              </a:ext>
            </a:extLst>
          </p:cNvPr>
          <p:cNvSpPr/>
          <p:nvPr/>
        </p:nvSpPr>
        <p:spPr>
          <a:xfrm>
            <a:off x="8546306" y="3866561"/>
            <a:ext cx="192503" cy="184663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B264DB4-9F0B-C735-411C-AA41D78BB614}"/>
              </a:ext>
            </a:extLst>
          </p:cNvPr>
          <p:cNvSpPr/>
          <p:nvPr/>
        </p:nvSpPr>
        <p:spPr>
          <a:xfrm>
            <a:off x="8869215" y="4434166"/>
            <a:ext cx="192503" cy="184663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8B33634-0DA6-8F77-9207-BFC9900E06F4}"/>
              </a:ext>
            </a:extLst>
          </p:cNvPr>
          <p:cNvSpPr/>
          <p:nvPr/>
        </p:nvSpPr>
        <p:spPr>
          <a:xfrm>
            <a:off x="9384325" y="4110235"/>
            <a:ext cx="192503" cy="184663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0A8B173-19A3-5D75-5B4F-49104B0966EC}"/>
              </a:ext>
            </a:extLst>
          </p:cNvPr>
          <p:cNvCxnSpPr/>
          <p:nvPr/>
        </p:nvCxnSpPr>
        <p:spPr>
          <a:xfrm>
            <a:off x="9930579" y="3238595"/>
            <a:ext cx="0" cy="138023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BE3293D-B8E9-6544-AE4F-A340BD4D04B1}"/>
                  </a:ext>
                </a:extLst>
              </p:cNvPr>
              <p:cNvSpPr txBox="1"/>
              <p:nvPr/>
            </p:nvSpPr>
            <p:spPr>
              <a:xfrm>
                <a:off x="9948295" y="3710123"/>
                <a:ext cx="153798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>
                    <a:solidFill>
                      <a:schemeClr val="accent2"/>
                    </a:solidFill>
                  </a:rPr>
                  <a:t>Maximal depth: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US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func>
                    </m:oMath>
                  </m:oMathPara>
                </a14:m>
                <a:endParaRPr lang="en-US" sz="160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BE3293D-B8E9-6544-AE4F-A340BD4D04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8295" y="3710123"/>
                <a:ext cx="1537985" cy="584775"/>
              </a:xfrm>
              <a:prstGeom prst="rect">
                <a:avLst/>
              </a:prstGeom>
              <a:blipFill>
                <a:blip r:embed="rId4"/>
                <a:stretch>
                  <a:fillRect l="-2381" t="-3125" r="-1190" b="-5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B8B4E28-9EDC-67BB-FCB3-BADDF4F3341C}"/>
              </a:ext>
            </a:extLst>
          </p:cNvPr>
          <p:cNvCxnSpPr>
            <a:cxnSpLocks/>
          </p:cNvCxnSpPr>
          <p:nvPr/>
        </p:nvCxnSpPr>
        <p:spPr>
          <a:xfrm>
            <a:off x="7961213" y="3953224"/>
            <a:ext cx="4846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FC0245D-F6F8-9453-8375-A6957424823A}"/>
                  </a:ext>
                </a:extLst>
              </p:cNvPr>
              <p:cNvSpPr txBox="1"/>
              <p:nvPr/>
            </p:nvSpPr>
            <p:spPr>
              <a:xfrm>
                <a:off x="3975601" y="3727081"/>
                <a:ext cx="4220103" cy="6017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:r>
                  <a:rPr lang="en-US">
                    <a:solidFill>
                      <a:schemeClr val="accent1"/>
                    </a:solidFill>
                  </a:rPr>
                  <a:t>depth of a leave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acc>
                                  <m:accPr>
                                    <m:chr m:val="̂"/>
                                    <m:ctrlPr>
                                      <a:rPr lang="en-US" i="1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solidFill>
                                              <a:schemeClr val="accent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solidFill>
                                              <a:schemeClr val="accent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schemeClr val="accent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𝑖𝑗</m:t>
                                        </m:r>
                                      </m:sub>
                                    </m:sSub>
                                  </m:e>
                                </m:acc>
                              </m:den>
                            </m:f>
                          </m:e>
                        </m:d>
                      </m:e>
                    </m:func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FC0245D-F6F8-9453-8375-A695742482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601" y="3727081"/>
                <a:ext cx="4220103" cy="6017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86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the trees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/>
                  <a:t>Proof cont.</a:t>
                </a:r>
              </a:p>
              <a:p>
                <a:pPr marL="457200" lvl="1" indent="0">
                  <a:buNone/>
                </a:pPr>
                <a:endParaRPr lang="en-US" b="0" i="1"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∗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≤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func>
                            </m:e>
                          </m:d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func>
                                <m:funcPr>
                                  <m:ctrlPr>
                                    <a:rPr lang="en-US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i="1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𝑖𝑗</m:t>
                                          </m:r>
                                        </m:sub>
                                      </m:sSub>
                                    </m:e>
                                  </m:acc>
                                </m:e>
                              </m:func>
                            </m:e>
                            <m:sup>
                              <m:r>
                                <a:rPr 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>
                  <a:solidFill>
                    <a:schemeClr val="accent1"/>
                  </a:solidFill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  <m:r>
                                <a:rPr lang="en-US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⁡(</m:t>
                              </m:r>
                              <m:r>
                                <a:rPr lang="en-US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𝑝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𝑖𝑗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acc>
                                            <m:accPr>
                                              <m:chr m:val="̂"/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  <m:t>𝑝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  <m:t>𝑖𝑗</m:t>
                                                  </m:r>
                                                </m:sub>
                                              </m:sSub>
                                            </m:e>
                                          </m:acc>
                                        </m:den>
                                      </m:f>
                                    </m:e>
                                  </m:d>
                                </m:e>
                              </m:func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/>
              </a:p>
              <a:p>
                <a:pPr marL="457200" lvl="1" indent="0">
                  <a:buNone/>
                </a:pPr>
                <a:endParaRPr lang="en-US" b="0" i="1"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:endParaRPr lang="en-US" b="0" i="1">
                  <a:latin typeface="Cambria Math" panose="02040503050406030204" pitchFamily="18" charset="0"/>
                </a:endParaRPr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Claim (no proof):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log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⁡(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/</m:t>
                        </m:r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</m:sSub>
                          </m:e>
                        </m:acc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US"/>
              </a:p>
              <a:p>
                <a:pPr lvl="2"/>
                <a:r>
                  <a:rPr lang="en-US"/>
                  <a:t>Using the fact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</m:sSub>
                          </m:e>
                        </m:acc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ij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/>
                  <a:t> and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/>
                  <a:t>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endParaRPr lang="en-US"/>
              </a:p>
              <a:p>
                <a:pPr lvl="2"/>
                <a:r>
                  <a:rPr lang="en-US"/>
                  <a:t>With Taylor approximation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𝑓𝑜𝑟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endParaRPr lang="en-US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28" t="-2801" b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Left Brace 3">
            <a:extLst>
              <a:ext uri="{FF2B5EF4-FFF2-40B4-BE49-F238E27FC236}">
                <a16:creationId xmlns:a16="http://schemas.microsoft.com/office/drawing/2014/main" id="{5A96367C-5253-0492-807A-E9AFFDA7A016}"/>
              </a:ext>
            </a:extLst>
          </p:cNvPr>
          <p:cNvSpPr/>
          <p:nvPr/>
        </p:nvSpPr>
        <p:spPr>
          <a:xfrm rot="16200000">
            <a:off x="4400819" y="1749314"/>
            <a:ext cx="464026" cy="4747005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FD6378C-0ECE-08CC-9BDE-F53F7E3ECC4D}"/>
                  </a:ext>
                </a:extLst>
              </p:cNvPr>
              <p:cNvSpPr txBox="1"/>
              <p:nvPr/>
            </p:nvSpPr>
            <p:spPr>
              <a:xfrm>
                <a:off x="3975301" y="4371023"/>
                <a:ext cx="90236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00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FD6378C-0ECE-08CC-9BDE-F53F7E3ECC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301" y="4371023"/>
                <a:ext cx="902363" cy="400110"/>
              </a:xfrm>
              <a:prstGeom prst="rect">
                <a:avLst/>
              </a:prstGeom>
              <a:blipFill>
                <a:blip r:embed="rId4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58EFFBC-1E3E-A244-4FDD-72D2A9DF2067}"/>
                  </a:ext>
                </a:extLst>
              </p:cNvPr>
              <p:cNvSpPr txBox="1"/>
              <p:nvPr/>
            </p:nvSpPr>
            <p:spPr>
              <a:xfrm>
                <a:off x="6914895" y="4960283"/>
                <a:ext cx="4587410" cy="369332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Want to prove: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/>
                          <m:t>search</m:t>
                        </m:r>
                        <m:r>
                          <m:rPr>
                            <m:nor/>
                          </m:rPr>
                          <a:rPr lang="en-US"/>
                          <m:t> </m:t>
                        </m:r>
                        <m:r>
                          <m:rPr>
                            <m:nor/>
                          </m:rPr>
                          <a:rPr lang="en-US"/>
                          <m:t>time</m:t>
                        </m:r>
                        <m:r>
                          <m:rPr>
                            <m:nor/>
                          </m:rPr>
                          <a:rPr lang="en-US"/>
                          <m:t> </m:t>
                        </m:r>
                        <m:r>
                          <m:rPr>
                            <m:nor/>
                          </m:rPr>
                          <a:rPr lang="en-US"/>
                          <m:t>in</m:t>
                        </m:r>
                        <m:r>
                          <m:rPr>
                            <m:nor/>
                          </m:rPr>
                          <a:rPr lang="en-US"/>
                          <m:t>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58EFFBC-1E3E-A244-4FDD-72D2A9DF20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4895" y="4960283"/>
                <a:ext cx="4587410" cy="369332"/>
              </a:xfrm>
              <a:prstGeom prst="rect">
                <a:avLst/>
              </a:prstGeom>
              <a:blipFill>
                <a:blip r:embed="rId5"/>
                <a:stretch>
                  <a:fillRect l="-926" t="-7937" b="-22222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1D68B91-BD78-9B1D-BF55-ADC5269D9E29}"/>
                  </a:ext>
                </a:extLst>
              </p:cNvPr>
              <p:cNvSpPr txBox="1"/>
              <p:nvPr/>
            </p:nvSpPr>
            <p:spPr>
              <a:xfrm>
                <a:off x="11502305" y="6176963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∎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1D68B91-BD78-9B1D-BF55-ADC5269D9E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2305" y="6176963"/>
                <a:ext cx="418704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9137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6" grpId="0"/>
      <p:bldP spid="8" grpId="0" animBg="1"/>
      <p:bldP spid="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BF2F6-D332-0A69-2E1A-66037B459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structure size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75D387-7448-5756-0FF7-07BA32DE9C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:r>
                  <a:rPr lang="en-US"/>
                  <a:t>We built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/>
                  <a:t> trees, each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space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/>
                  <a:t> space</a:t>
                </a:r>
              </a:p>
              <a:p>
                <a:endParaRPr lang="he-IL"/>
              </a:p>
              <a:p>
                <a:r>
                  <a:rPr lang="en-US"/>
                  <a:t>Possible to reduce the storage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sup>
                    </m:sSup>
                  </m:oMath>
                </a14:m>
                <a:endParaRPr lang="en-US" b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75D387-7448-5756-0FF7-07BA32DE9C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649CE86-A57C-7FC6-EFFE-95726310EF9D}"/>
                  </a:ext>
                </a:extLst>
              </p:cNvPr>
              <p:cNvSpPr txBox="1"/>
              <p:nvPr/>
            </p:nvSpPr>
            <p:spPr>
              <a:xfrm>
                <a:off x="7036330" y="4251960"/>
                <a:ext cx="97610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649CE86-A57C-7FC6-EFFE-95726310EF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330" y="4251960"/>
                <a:ext cx="976101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Left Brace 6">
            <a:extLst>
              <a:ext uri="{FF2B5EF4-FFF2-40B4-BE49-F238E27FC236}">
                <a16:creationId xmlns:a16="http://schemas.microsoft.com/office/drawing/2014/main" id="{6BD4B562-5368-FC06-5E7C-689A7F693C35}"/>
              </a:ext>
            </a:extLst>
          </p:cNvPr>
          <p:cNvSpPr/>
          <p:nvPr/>
        </p:nvSpPr>
        <p:spPr>
          <a:xfrm rot="10800000">
            <a:off x="6858000" y="3978433"/>
            <a:ext cx="102870" cy="100146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35C8A07-B44B-31D4-99F0-8597A77C8BCB}"/>
                  </a:ext>
                </a:extLst>
              </p:cNvPr>
              <p:cNvSpPr txBox="1"/>
              <p:nvPr/>
            </p:nvSpPr>
            <p:spPr>
              <a:xfrm>
                <a:off x="1261301" y="1612787"/>
                <a:ext cx="9669397" cy="1986506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1"/>
                <a:r>
                  <a:rPr lang="en-US" sz="2400"/>
                  <a:t>For any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2400"/>
                  <a:t>, there exists a self-improving sorter for product distributions where the following guarantees hold w.h.p:</a:t>
                </a:r>
              </a:p>
              <a:p>
                <a:pPr marL="457200" lvl="1" indent="0">
                  <a:buNone/>
                </a:pPr>
                <a:r>
                  <a:rPr lang="en-US" sz="2400" strike="sngStrike">
                    <a:solidFill>
                      <a:schemeClr val="tx1"/>
                    </a:solidFill>
                  </a:rPr>
                  <a:t>	(1) Limiting run time: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strike="sngStrike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sz="2400" b="0" i="1" strike="sngStrik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trike="sngStrik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trike="sngStrik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p>
                        <m:r>
                          <a:rPr lang="en-US" sz="2400" b="0" i="1" strike="sngStrik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trike="sngStrik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sz="2400" b="0" i="1" strike="sngStrik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trike="sngStrik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sz="2400" b="0" i="1" strike="sngStrik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trike="sngStrik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sz="2400" b="0" i="1" strike="sngStrike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trike="sngStrike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</m:d>
                    <m:r>
                      <a:rPr lang="en-US" sz="2400" b="0" i="1" strike="sngStrik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trike="sngStrik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b="0" i="1" strike="sngStrik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endParaRPr lang="en-US" sz="2400" strike="sngStrike">
                  <a:solidFill>
                    <a:schemeClr val="tx1"/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sz="2400">
                    <a:solidFill>
                      <a:schemeClr val="accent2"/>
                    </a:solidFill>
                  </a:rPr>
                  <a:t>	(2) Data structure of size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>
                  <a:solidFill>
                    <a:schemeClr val="accent2"/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sz="2400" strike="sngStrike">
                    <a:solidFill>
                      <a:schemeClr val="tx1"/>
                    </a:solidFill>
                  </a:rPr>
                  <a:t>	(3) Training phase with </a:t>
                </a:r>
                <a14:m>
                  <m:oMath xmlns:m="http://schemas.openxmlformats.org/officeDocument/2006/math">
                    <m:r>
                      <a:rPr lang="en-US" sz="2400" b="0" i="1" strike="sngStrik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b="0" i="1" strike="sngStrik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trike="sngStrik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trike="sngStrik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400" b="0" i="1" strike="sngStrik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</m:sup>
                    </m:sSup>
                    <m:r>
                      <a:rPr lang="en-US" sz="2400" b="0" i="1" strike="sngStrik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sz="2400" b="0" i="1" strike="sngStrik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trike="sngStrik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400" b="0" i="1" strike="sngStrik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sz="2400" b="0" i="1" strike="sngStrik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strike="sngStrike">
                    <a:solidFill>
                      <a:schemeClr val="tx1"/>
                    </a:solidFill>
                  </a:rPr>
                  <a:t> run time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35C8A07-B44B-31D4-99F0-8597A77C8B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1301" y="1612787"/>
                <a:ext cx="9669397" cy="1986506"/>
              </a:xfrm>
              <a:prstGeom prst="rect">
                <a:avLst/>
              </a:prstGeom>
              <a:blipFill>
                <a:blip r:embed="rId6"/>
                <a:stretch>
                  <a:fillRect t="-2134" b="-5793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09813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ACD7E-9090-B6F2-62BC-CE4A9D80B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Lower bound for self-improving sorters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EC64D0-9D5B-0DF7-BE06-F0783994A6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3570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Lower bound for self-improving sorters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We assumed product distribution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∈[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’s are independent</a:t>
                </a:r>
              </a:p>
              <a:p>
                <a:r>
                  <a:rPr lang="en-US"/>
                  <a:t>General case</a:t>
                </a:r>
              </a:p>
              <a:p>
                <a:pPr lvl="1"/>
                <a:r>
                  <a:rPr lang="en-US"/>
                  <a:t>We’ll show that a self-improving algorithm requires exponential storage.</a:t>
                </a:r>
              </a:p>
              <a:p>
                <a:pPr lvl="1"/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42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48542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Lower bound for self-improving sorters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Definition:</a:t>
                </a:r>
              </a:p>
              <a:p>
                <a:pPr lvl="1"/>
                <a:r>
                  <a:rPr lang="en-US"/>
                  <a:t>A self-improving sorter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/>
                  <a:t>-optimal for D if: </a:t>
                </a:r>
              </a:p>
              <a:p>
                <a:pPr marL="457200" lvl="1" indent="0">
                  <a:buNone/>
                </a:pPr>
                <a:r>
                  <a:rPr lang="en-US"/>
                  <a:t>	the limiting  run time is at most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(when the input distribution is D)</a:t>
                </a:r>
              </a:p>
              <a:p>
                <a:r>
                  <a:rPr lang="en-US"/>
                  <a:t>Theorem:</a:t>
                </a:r>
              </a:p>
              <a:p>
                <a:pPr lvl="1"/>
                <a:r>
                  <a:rPr lang="en-US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func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e>
                    </m:d>
                  </m:oMath>
                </a14:m>
                <a:endParaRPr lang="en-US" b="0"/>
              </a:p>
              <a:p>
                <a:pPr lvl="1"/>
                <a:r>
                  <a:rPr lang="en-US"/>
                  <a:t>A self-improving sorter that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/>
                  <a:t>-optimal for all distributions requires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p/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bits of storage.</a:t>
                </a:r>
              </a:p>
              <a:p>
                <a:r>
                  <a:rPr lang="en-US"/>
                  <a:t>Meaning the storage required is exponential</a:t>
                </a:r>
              </a:p>
              <a:p>
                <a:endParaRPr lang="en-US"/>
              </a:p>
              <a:p>
                <a:pPr lvl="1"/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842027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Lower bound – high level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/>
                  <a:t>The model:</a:t>
                </a:r>
              </a:p>
              <a:p>
                <a:pPr lvl="1"/>
                <a:r>
                  <a:rPr lang="en-US"/>
                  <a:t>Train for a distribution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US"/>
              </a:p>
              <a:p>
                <a:pPr lvl="1"/>
                <a:r>
                  <a:rPr lang="en-US"/>
                  <a:t>After training – s bits of storage</a:t>
                </a:r>
              </a:p>
              <a:p>
                <a:pPr lvl="1"/>
                <a:r>
                  <a:rPr lang="en-US"/>
                  <a:t>View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/>
                  <a:t> as 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/>
                  <a:t>-optimal tree:</a:t>
                </a:r>
              </a:p>
              <a:p>
                <a:pPr marL="457200" lvl="1" indent="0">
                  <a:buNone/>
                </a:pPr>
                <a:r>
                  <a:rPr lang="en-US"/>
                  <a:t>can sort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/>
                  <a:t> 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(expected)</a:t>
                </a:r>
              </a:p>
              <a:p>
                <a:pPr marL="0" indent="0">
                  <a:buNone/>
                </a:pPr>
                <a:endParaRPr lang="he-IL"/>
              </a:p>
              <a:p>
                <a:r>
                  <a:rPr lang="en-US"/>
                  <a:t>Use a counting argument:</a:t>
                </a:r>
              </a:p>
              <a:p>
                <a:pPr lvl="1"/>
                <a:r>
                  <a:rPr lang="en-US"/>
                  <a:t>Can encode at most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</m:oMath>
                </a14:m>
                <a:r>
                  <a:rPr lang="en-US"/>
                  <a:t> trees</a:t>
                </a:r>
              </a:p>
              <a:p>
                <a:pPr lvl="1"/>
                <a:r>
                  <a:rPr lang="en-US"/>
                  <a:t>There are a lot of different distributions</a:t>
                </a:r>
              </a:p>
              <a:p>
                <a:pPr lvl="1"/>
                <a:r>
                  <a:rPr lang="en-US"/>
                  <a:t>A single tree should work for many distributions</a:t>
                </a:r>
              </a:p>
              <a:p>
                <a:pPr lvl="2"/>
                <a:r>
                  <a:rPr lang="en-US"/>
                  <a:t>We’ll see this isn’t the case</a:t>
                </a:r>
              </a:p>
              <a:p>
                <a:pPr lvl="1"/>
                <a:endParaRPr lang="en-US"/>
              </a:p>
              <a:p>
                <a:pPr lvl="1"/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30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A083C79C-2078-3F48-AD86-0EC235B839EE}"/>
              </a:ext>
            </a:extLst>
          </p:cNvPr>
          <p:cNvSpPr/>
          <p:nvPr/>
        </p:nvSpPr>
        <p:spPr>
          <a:xfrm>
            <a:off x="10156506" y="2164570"/>
            <a:ext cx="1523941" cy="175592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0C55A7-0091-01EB-0D52-C140DC5641D9}"/>
              </a:ext>
            </a:extLst>
          </p:cNvPr>
          <p:cNvSpPr txBox="1"/>
          <p:nvPr/>
        </p:nvSpPr>
        <p:spPr>
          <a:xfrm>
            <a:off x="7718531" y="3429000"/>
            <a:ext cx="18422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chemeClr val="accent1"/>
                </a:solidFill>
              </a:rPr>
              <a:t>S bits of storage</a:t>
            </a:r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CBCD7E0F-BB62-09A3-E2A5-DCC3E6E9E8F2}"/>
              </a:ext>
            </a:extLst>
          </p:cNvPr>
          <p:cNvSpPr/>
          <p:nvPr/>
        </p:nvSpPr>
        <p:spPr>
          <a:xfrm>
            <a:off x="9560767" y="2963320"/>
            <a:ext cx="588644" cy="297180"/>
          </a:xfrm>
          <a:prstGeom prst="left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05560C-87C7-52B0-0363-FD7D07C40D6F}"/>
              </a:ext>
            </a:extLst>
          </p:cNvPr>
          <p:cNvSpPr/>
          <p:nvPr/>
        </p:nvSpPr>
        <p:spPr>
          <a:xfrm>
            <a:off x="7842645" y="2615750"/>
            <a:ext cx="1582993" cy="772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282A723-5648-1A3D-F3AE-C7384B37A1C9}"/>
              </a:ext>
            </a:extLst>
          </p:cNvPr>
          <p:cNvCxnSpPr>
            <a:cxnSpLocks/>
          </p:cNvCxnSpPr>
          <p:nvPr/>
        </p:nvCxnSpPr>
        <p:spPr>
          <a:xfrm>
            <a:off x="8170606" y="2615750"/>
            <a:ext cx="12567" cy="79555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FCD33A5-7937-EF3F-91C9-450C377F4807}"/>
              </a:ext>
            </a:extLst>
          </p:cNvPr>
          <p:cNvCxnSpPr>
            <a:cxnSpLocks/>
          </p:cNvCxnSpPr>
          <p:nvPr/>
        </p:nvCxnSpPr>
        <p:spPr>
          <a:xfrm>
            <a:off x="8509820" y="2620668"/>
            <a:ext cx="12567" cy="79555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12A4E64-AA67-8F23-C19E-6FCF123EC4A7}"/>
              </a:ext>
            </a:extLst>
          </p:cNvPr>
          <p:cNvCxnSpPr>
            <a:cxnSpLocks/>
          </p:cNvCxnSpPr>
          <p:nvPr/>
        </p:nvCxnSpPr>
        <p:spPr>
          <a:xfrm>
            <a:off x="8780206" y="2605918"/>
            <a:ext cx="12567" cy="79555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F4E3D55-620A-75C5-8B3A-174ED4F62236}"/>
              </a:ext>
            </a:extLst>
          </p:cNvPr>
          <p:cNvCxnSpPr>
            <a:cxnSpLocks/>
          </p:cNvCxnSpPr>
          <p:nvPr/>
        </p:nvCxnSpPr>
        <p:spPr>
          <a:xfrm>
            <a:off x="9065343" y="2635417"/>
            <a:ext cx="12567" cy="79555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DBC9E39-323B-9946-67CF-A805393C6DDD}"/>
              </a:ext>
            </a:extLst>
          </p:cNvPr>
          <p:cNvCxnSpPr>
            <a:cxnSpLocks/>
          </p:cNvCxnSpPr>
          <p:nvPr/>
        </p:nvCxnSpPr>
        <p:spPr>
          <a:xfrm flipH="1">
            <a:off x="7846788" y="2861187"/>
            <a:ext cx="154935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3E8A45D-E69D-4F3A-512A-C08A263B229F}"/>
              </a:ext>
            </a:extLst>
          </p:cNvPr>
          <p:cNvCxnSpPr>
            <a:cxnSpLocks/>
          </p:cNvCxnSpPr>
          <p:nvPr/>
        </p:nvCxnSpPr>
        <p:spPr>
          <a:xfrm flipH="1">
            <a:off x="7851702" y="3102077"/>
            <a:ext cx="154935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3A5540F-18C6-07DD-C87C-C7E002969E12}"/>
              </a:ext>
            </a:extLst>
          </p:cNvPr>
          <p:cNvSpPr txBox="1"/>
          <p:nvPr/>
        </p:nvSpPr>
        <p:spPr>
          <a:xfrm>
            <a:off x="9997358" y="3994262"/>
            <a:ext cx="192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chemeClr val="accent1"/>
                </a:solidFill>
              </a:rPr>
              <a:t>Comparison tree</a:t>
            </a:r>
          </a:p>
        </p:txBody>
      </p:sp>
    </p:spTree>
    <p:extLst>
      <p:ext uri="{BB962C8B-B14F-4D97-AF65-F5344CB8AC3E}">
        <p14:creationId xmlns:p14="http://schemas.microsoft.com/office/powerpoint/2010/main" val="15477825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Lower bound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Focus on distributions that are uniform over subsets of permutations, with subset of size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sup>
                    </m:sSup>
                  </m:oMath>
                </a14:m>
                <a:endParaRPr lang="en-US"/>
              </a:p>
              <a:p>
                <a:r>
                  <a:rPr lang="en-US"/>
                  <a:t>Fix a tree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/>
              </a:p>
              <a:p>
                <a:r>
                  <a:rPr lang="en-US"/>
                  <a:t>Fix such a 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Π</m:t>
                        </m:r>
                      </m:sub>
                    </m:sSub>
                  </m:oMath>
                </a14:m>
                <a:r>
                  <a:rPr lang="en-US"/>
                  <a:t>, over a subset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endParaRPr lang="en-US"/>
              </a:p>
              <a:p>
                <a:r>
                  <a:rPr lang="en-US"/>
                  <a:t>If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/>
                  <a:t>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/>
                  <a:t>-optimal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Π</m:t>
                        </m:r>
                      </m:sub>
                    </m:sSub>
                  </m:oMath>
                </a14:m>
                <a:r>
                  <a:rPr lang="en-US"/>
                  <a:t>:</a:t>
                </a:r>
              </a:p>
              <a:p>
                <a:pPr lvl="1"/>
                <a:r>
                  <a:rPr lang="en-US"/>
                  <a:t>Most of the permutations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br>
                  <a:rPr lang="en-US"/>
                </a:br>
                <a:r>
                  <a:rPr lang="en-US"/>
                  <a:t>correspond to “low” leaves</a:t>
                </a:r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3"/>
                <a:stretch>
                  <a:fillRect l="-2118" t="-2241" r="-3176" b="-14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A480494B-2CD5-414D-792D-26FC3AE1979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F1A8E8B-DDDF-4A41-ABDC-2BA1DADA44DB}"/>
              </a:ext>
            </a:extLst>
          </p:cNvPr>
          <p:cNvSpPr/>
          <p:nvPr/>
        </p:nvSpPr>
        <p:spPr>
          <a:xfrm>
            <a:off x="7957185" y="2638107"/>
            <a:ext cx="537210" cy="5143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9185FC2-0161-310A-2761-5D62136D0CB1}"/>
              </a:ext>
            </a:extLst>
          </p:cNvPr>
          <p:cNvSpPr/>
          <p:nvPr/>
        </p:nvSpPr>
        <p:spPr>
          <a:xfrm>
            <a:off x="8656320" y="3338829"/>
            <a:ext cx="537210" cy="5143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011F9D1-0DE2-5D3B-6F90-8391BC185F0F}"/>
              </a:ext>
            </a:extLst>
          </p:cNvPr>
          <p:cNvSpPr/>
          <p:nvPr/>
        </p:nvSpPr>
        <p:spPr>
          <a:xfrm>
            <a:off x="7391400" y="3336606"/>
            <a:ext cx="537210" cy="5143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B0266D3-C1DA-9F65-8625-0D4BC52554D3}"/>
              </a:ext>
            </a:extLst>
          </p:cNvPr>
          <p:cNvSpPr/>
          <p:nvPr/>
        </p:nvSpPr>
        <p:spPr>
          <a:xfrm>
            <a:off x="9470707" y="4177029"/>
            <a:ext cx="537210" cy="5143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CFD9D5D-C1E8-9575-FFB7-BADE08573FC0}"/>
              </a:ext>
            </a:extLst>
          </p:cNvPr>
          <p:cNvSpPr/>
          <p:nvPr/>
        </p:nvSpPr>
        <p:spPr>
          <a:xfrm>
            <a:off x="8284845" y="4177029"/>
            <a:ext cx="537210" cy="5143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CEEB1C9-04AC-1604-97BB-7EB7A247E65B}"/>
              </a:ext>
            </a:extLst>
          </p:cNvPr>
          <p:cNvSpPr/>
          <p:nvPr/>
        </p:nvSpPr>
        <p:spPr>
          <a:xfrm>
            <a:off x="6686550" y="4180203"/>
            <a:ext cx="537210" cy="5143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C17B9F9-2B0C-887A-7AFF-B6041F52BB59}"/>
              </a:ext>
            </a:extLst>
          </p:cNvPr>
          <p:cNvSpPr/>
          <p:nvPr/>
        </p:nvSpPr>
        <p:spPr>
          <a:xfrm>
            <a:off x="7223760" y="4999673"/>
            <a:ext cx="537210" cy="5143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28C085-CAA4-2772-CFF6-D889E93A0FF8}"/>
              </a:ext>
            </a:extLst>
          </p:cNvPr>
          <p:cNvSpPr/>
          <p:nvPr/>
        </p:nvSpPr>
        <p:spPr>
          <a:xfrm>
            <a:off x="5905500" y="4999673"/>
            <a:ext cx="537210" cy="5143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92B58DF-94DD-0D0C-78E4-C904ED79DE42}"/>
              </a:ext>
            </a:extLst>
          </p:cNvPr>
          <p:cNvCxnSpPr/>
          <p:nvPr/>
        </p:nvCxnSpPr>
        <p:spPr>
          <a:xfrm>
            <a:off x="8494395" y="3081179"/>
            <a:ext cx="249555" cy="2554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02C9ACB-D07F-A935-1E1F-A6867FA4EA98}"/>
              </a:ext>
            </a:extLst>
          </p:cNvPr>
          <p:cNvCxnSpPr>
            <a:cxnSpLocks/>
          </p:cNvCxnSpPr>
          <p:nvPr/>
        </p:nvCxnSpPr>
        <p:spPr>
          <a:xfrm flipH="1">
            <a:off x="7781925" y="3089314"/>
            <a:ext cx="180975" cy="253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E3CBDFC-1E10-9985-3B15-FBA6A8255390}"/>
              </a:ext>
            </a:extLst>
          </p:cNvPr>
          <p:cNvCxnSpPr/>
          <p:nvPr/>
        </p:nvCxnSpPr>
        <p:spPr>
          <a:xfrm>
            <a:off x="9241155" y="3873659"/>
            <a:ext cx="249555" cy="2554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113C722-3067-BC6B-227C-BCE37D3A24B6}"/>
              </a:ext>
            </a:extLst>
          </p:cNvPr>
          <p:cNvCxnSpPr/>
          <p:nvPr/>
        </p:nvCxnSpPr>
        <p:spPr>
          <a:xfrm>
            <a:off x="7164705" y="4702809"/>
            <a:ext cx="249555" cy="2554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E8D0440-FD72-833A-0FFE-1922B5841D6D}"/>
              </a:ext>
            </a:extLst>
          </p:cNvPr>
          <p:cNvCxnSpPr>
            <a:cxnSpLocks/>
          </p:cNvCxnSpPr>
          <p:nvPr/>
        </p:nvCxnSpPr>
        <p:spPr>
          <a:xfrm flipH="1">
            <a:off x="6483668" y="4691064"/>
            <a:ext cx="180975" cy="253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569E950-D387-EF88-25DE-8C427458208E}"/>
              </a:ext>
            </a:extLst>
          </p:cNvPr>
          <p:cNvCxnSpPr>
            <a:cxnSpLocks/>
          </p:cNvCxnSpPr>
          <p:nvPr/>
        </p:nvCxnSpPr>
        <p:spPr>
          <a:xfrm flipH="1">
            <a:off x="7225665" y="3870364"/>
            <a:ext cx="180975" cy="253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2BAB584-20E0-4F29-9DB7-220975D8E67B}"/>
              </a:ext>
            </a:extLst>
          </p:cNvPr>
          <p:cNvCxnSpPr>
            <a:cxnSpLocks/>
          </p:cNvCxnSpPr>
          <p:nvPr/>
        </p:nvCxnSpPr>
        <p:spPr>
          <a:xfrm flipH="1">
            <a:off x="8654415" y="3858934"/>
            <a:ext cx="180975" cy="253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09FF11D-9CED-1FF4-CAC7-7F233C33EA04}"/>
              </a:ext>
            </a:extLst>
          </p:cNvPr>
          <p:cNvSpPr txBox="1"/>
          <p:nvPr/>
        </p:nvSpPr>
        <p:spPr>
          <a:xfrm>
            <a:off x="9033186" y="4758181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accent2"/>
                </a:solidFill>
              </a:rPr>
              <a:t>P</a:t>
            </a:r>
            <a:endParaRPr lang="en-US" sz="2000">
              <a:solidFill>
                <a:schemeClr val="accent2"/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3D39DB2-22DC-7165-4745-B96B7AE78BB5}"/>
              </a:ext>
            </a:extLst>
          </p:cNvPr>
          <p:cNvCxnSpPr>
            <a:cxnSpLocks/>
          </p:cNvCxnSpPr>
          <p:nvPr/>
        </p:nvCxnSpPr>
        <p:spPr>
          <a:xfrm>
            <a:off x="10126980" y="2638107"/>
            <a:ext cx="0" cy="187658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5B40CCC-6DF8-B114-D3B8-385AA497DB5D}"/>
              </a:ext>
            </a:extLst>
          </p:cNvPr>
          <p:cNvSpPr txBox="1"/>
          <p:nvPr/>
        </p:nvSpPr>
        <p:spPr>
          <a:xfrm>
            <a:off x="9670811" y="4042092"/>
            <a:ext cx="1854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en-US"/>
              <a:t>“Low” leaves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F2A0914-BD4C-E6CF-0946-460506A523C2}"/>
              </a:ext>
            </a:extLst>
          </p:cNvPr>
          <p:cNvSpPr txBox="1"/>
          <p:nvPr/>
        </p:nvSpPr>
        <p:spPr>
          <a:xfrm>
            <a:off x="6583820" y="5704990"/>
            <a:ext cx="47223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Leaves corresponds to permutations</a:t>
            </a:r>
          </a:p>
        </p:txBody>
      </p:sp>
    </p:spTree>
    <p:extLst>
      <p:ext uri="{BB962C8B-B14F-4D97-AF65-F5344CB8AC3E}">
        <p14:creationId xmlns:p14="http://schemas.microsoft.com/office/powerpoint/2010/main" val="2691204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Lower bound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There aren’t a lot of “low” leaves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/>
                  <a:t> isn’t optimal for a lot of distributions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/>
                  <a:t> Any self-improving algorithm should be able to encode a large number of different trees</a:t>
                </a:r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3"/>
                <a:stretch>
                  <a:fillRect l="-2118" t="-2241" r="-2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A480494B-2CD5-414D-792D-26FC3AE1979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F1A8E8B-DDDF-4A41-ABDC-2BA1DADA44DB}"/>
              </a:ext>
            </a:extLst>
          </p:cNvPr>
          <p:cNvSpPr/>
          <p:nvPr/>
        </p:nvSpPr>
        <p:spPr>
          <a:xfrm>
            <a:off x="7957185" y="2638107"/>
            <a:ext cx="537210" cy="5143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9185FC2-0161-310A-2761-5D62136D0CB1}"/>
              </a:ext>
            </a:extLst>
          </p:cNvPr>
          <p:cNvSpPr/>
          <p:nvPr/>
        </p:nvSpPr>
        <p:spPr>
          <a:xfrm>
            <a:off x="8656320" y="3338829"/>
            <a:ext cx="537210" cy="5143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011F9D1-0DE2-5D3B-6F90-8391BC185F0F}"/>
              </a:ext>
            </a:extLst>
          </p:cNvPr>
          <p:cNvSpPr/>
          <p:nvPr/>
        </p:nvSpPr>
        <p:spPr>
          <a:xfrm>
            <a:off x="7391400" y="3336606"/>
            <a:ext cx="537210" cy="5143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B0266D3-C1DA-9F65-8625-0D4BC52554D3}"/>
              </a:ext>
            </a:extLst>
          </p:cNvPr>
          <p:cNvSpPr/>
          <p:nvPr/>
        </p:nvSpPr>
        <p:spPr>
          <a:xfrm>
            <a:off x="9470707" y="4177029"/>
            <a:ext cx="537210" cy="5143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CFD9D5D-C1E8-9575-FFB7-BADE08573FC0}"/>
              </a:ext>
            </a:extLst>
          </p:cNvPr>
          <p:cNvSpPr/>
          <p:nvPr/>
        </p:nvSpPr>
        <p:spPr>
          <a:xfrm>
            <a:off x="8284845" y="4177029"/>
            <a:ext cx="537210" cy="5143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CEEB1C9-04AC-1604-97BB-7EB7A247E65B}"/>
              </a:ext>
            </a:extLst>
          </p:cNvPr>
          <p:cNvSpPr/>
          <p:nvPr/>
        </p:nvSpPr>
        <p:spPr>
          <a:xfrm>
            <a:off x="6686550" y="4180203"/>
            <a:ext cx="537210" cy="5143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C17B9F9-2B0C-887A-7AFF-B6041F52BB59}"/>
              </a:ext>
            </a:extLst>
          </p:cNvPr>
          <p:cNvSpPr/>
          <p:nvPr/>
        </p:nvSpPr>
        <p:spPr>
          <a:xfrm>
            <a:off x="7223760" y="4999673"/>
            <a:ext cx="537210" cy="5143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28C085-CAA4-2772-CFF6-D889E93A0FF8}"/>
              </a:ext>
            </a:extLst>
          </p:cNvPr>
          <p:cNvSpPr/>
          <p:nvPr/>
        </p:nvSpPr>
        <p:spPr>
          <a:xfrm>
            <a:off x="5905500" y="4999673"/>
            <a:ext cx="537210" cy="5143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92B58DF-94DD-0D0C-78E4-C904ED79DE42}"/>
              </a:ext>
            </a:extLst>
          </p:cNvPr>
          <p:cNvCxnSpPr/>
          <p:nvPr/>
        </p:nvCxnSpPr>
        <p:spPr>
          <a:xfrm>
            <a:off x="8494395" y="3081179"/>
            <a:ext cx="249555" cy="2554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02C9ACB-D07F-A935-1E1F-A6867FA4EA98}"/>
              </a:ext>
            </a:extLst>
          </p:cNvPr>
          <p:cNvCxnSpPr>
            <a:cxnSpLocks/>
          </p:cNvCxnSpPr>
          <p:nvPr/>
        </p:nvCxnSpPr>
        <p:spPr>
          <a:xfrm flipH="1">
            <a:off x="7781925" y="3089314"/>
            <a:ext cx="180975" cy="253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E3CBDFC-1E10-9985-3B15-FBA6A8255390}"/>
              </a:ext>
            </a:extLst>
          </p:cNvPr>
          <p:cNvCxnSpPr/>
          <p:nvPr/>
        </p:nvCxnSpPr>
        <p:spPr>
          <a:xfrm>
            <a:off x="9241155" y="3873659"/>
            <a:ext cx="249555" cy="2554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113C722-3067-BC6B-227C-BCE37D3A24B6}"/>
              </a:ext>
            </a:extLst>
          </p:cNvPr>
          <p:cNvCxnSpPr/>
          <p:nvPr/>
        </p:nvCxnSpPr>
        <p:spPr>
          <a:xfrm>
            <a:off x="7164705" y="4702809"/>
            <a:ext cx="249555" cy="2554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E8D0440-FD72-833A-0FFE-1922B5841D6D}"/>
              </a:ext>
            </a:extLst>
          </p:cNvPr>
          <p:cNvCxnSpPr>
            <a:cxnSpLocks/>
          </p:cNvCxnSpPr>
          <p:nvPr/>
        </p:nvCxnSpPr>
        <p:spPr>
          <a:xfrm flipH="1">
            <a:off x="6483668" y="4691064"/>
            <a:ext cx="180975" cy="253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569E950-D387-EF88-25DE-8C427458208E}"/>
              </a:ext>
            </a:extLst>
          </p:cNvPr>
          <p:cNvCxnSpPr>
            <a:cxnSpLocks/>
          </p:cNvCxnSpPr>
          <p:nvPr/>
        </p:nvCxnSpPr>
        <p:spPr>
          <a:xfrm flipH="1">
            <a:off x="7225665" y="3870364"/>
            <a:ext cx="180975" cy="253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2BAB584-20E0-4F29-9DB7-220975D8E67B}"/>
              </a:ext>
            </a:extLst>
          </p:cNvPr>
          <p:cNvCxnSpPr>
            <a:cxnSpLocks/>
          </p:cNvCxnSpPr>
          <p:nvPr/>
        </p:nvCxnSpPr>
        <p:spPr>
          <a:xfrm flipH="1">
            <a:off x="8654415" y="3858934"/>
            <a:ext cx="180975" cy="253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09FF11D-9CED-1FF4-CAC7-7F233C33EA04}"/>
              </a:ext>
            </a:extLst>
          </p:cNvPr>
          <p:cNvSpPr txBox="1"/>
          <p:nvPr/>
        </p:nvSpPr>
        <p:spPr>
          <a:xfrm>
            <a:off x="9033186" y="4758181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accent2"/>
                </a:solidFill>
              </a:rPr>
              <a:t>P</a:t>
            </a:r>
            <a:endParaRPr lang="en-US" sz="2000">
              <a:solidFill>
                <a:schemeClr val="accent2"/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3D39DB2-22DC-7165-4745-B96B7AE78BB5}"/>
              </a:ext>
            </a:extLst>
          </p:cNvPr>
          <p:cNvCxnSpPr>
            <a:cxnSpLocks/>
          </p:cNvCxnSpPr>
          <p:nvPr/>
        </p:nvCxnSpPr>
        <p:spPr>
          <a:xfrm>
            <a:off x="10126980" y="2638107"/>
            <a:ext cx="0" cy="187658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C2FCA42-674D-09A8-9A5B-A32477B393B0}"/>
              </a:ext>
            </a:extLst>
          </p:cNvPr>
          <p:cNvSpPr txBox="1"/>
          <p:nvPr/>
        </p:nvSpPr>
        <p:spPr>
          <a:xfrm>
            <a:off x="9670811" y="4042092"/>
            <a:ext cx="1854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en-US"/>
              <a:t>“Low” leaves</a:t>
            </a:r>
          </a:p>
        </p:txBody>
      </p:sp>
    </p:spTree>
    <p:extLst>
      <p:ext uri="{BB962C8B-B14F-4D97-AF65-F5344CB8AC3E}">
        <p14:creationId xmlns:p14="http://schemas.microsoft.com/office/powerpoint/2010/main" val="301887948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14117-F279-D062-E91F-BB3A5C4AD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Lower bound – in detail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98D670-C825-152D-B382-3BC40A4F7F3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Number of different trees:</a:t>
                </a:r>
              </a:p>
              <a:p>
                <a:endParaRPr lang="en-US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𝑛𝑢𝑚𝑏𝑒𝑟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𝑑𝑖𝑠𝑡𝑟𝑖𝑏𝑢𝑡𝑖𝑜𝑛𝑠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𝑛𝑢𝑚𝑏𝑒𝑟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𝑑𝑖𝑠𝑡𝑟𝑖𝑏𝑢𝑡𝑖𝑜𝑛𝑠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𝑠𝑖𝑛𝑔𝑙𝑒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𝑡𝑟𝑒𝑒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𝑐𝑎𝑛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𝑜𝑝𝑡𝑖𝑚𝑎𝑙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𝑓𝑜𝑟</m:t>
                          </m:r>
                        </m:den>
                      </m:f>
                    </m:oMath>
                  </m:oMathPara>
                </a14:m>
                <a:endParaRPr lang="en-US" b="0"/>
              </a:p>
              <a:p>
                <a:pPr marL="0" indent="0">
                  <a:buNone/>
                </a:pPr>
                <a:endParaRPr lang="en-US" b="0" i="1">
                  <a:latin typeface="Cambria Math" panose="02040503050406030204" pitchFamily="18" charset="0"/>
                </a:endParaRPr>
              </a:p>
              <a:p>
                <a:endParaRPr lang="en-US"/>
              </a:p>
              <a:p>
                <a:r>
                  <a:rPr lang="en-US"/>
                  <a:t>The storage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/>
                  <a:t> is the logarithm of this bound</a:t>
                </a:r>
              </a:p>
              <a:p>
                <a:pPr marL="0" indent="0">
                  <a:buNone/>
                </a:pPr>
                <a:endParaRPr lang="en-US" b="0"/>
              </a:p>
              <a:p>
                <a:pPr marL="0" indent="0">
                  <a:buNone/>
                </a:pPr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98D670-C825-152D-B382-3BC40A4F7F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817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5C55F0BA-7D8B-4753-AB68-D54E59A24A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065A6F-767C-C75E-115B-B089C5842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524" y="4081486"/>
            <a:ext cx="10464734" cy="1314159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/>
              <a:t>The question of sorting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CC4FE0-89D7-82C8-97FC-76554B664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81" y="5567363"/>
            <a:ext cx="10512421" cy="557187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074" name="Picture 2" descr="How evolutionary algorithms can optimize sorting?">
            <a:extLst>
              <a:ext uri="{FF2B5EF4-FFF2-40B4-BE49-F238E27FC236}">
                <a16:creationId xmlns:a16="http://schemas.microsoft.com/office/drawing/2014/main" id="{C0CCB412-D7C2-6E4D-AD09-890DB0A52E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9006"/>
          <a:stretch/>
        </p:blipFill>
        <p:spPr bwMode="auto">
          <a:xfrm>
            <a:off x="2733778" y="166651"/>
            <a:ext cx="6777732" cy="37336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53385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Number of distributions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/>
                  <a:t>.</a:t>
                </a:r>
              </a:p>
              <a:p>
                <a:r>
                  <a:rPr lang="en-US"/>
                  <a:t>The total number of distributions is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!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!/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sup>
                            </m:sSup>
                          </m:e>
                        </m:d>
                      </m:e>
                      <m:sup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/>
                  <a:t>.</a:t>
                </a:r>
              </a:p>
              <a:p>
                <a:pPr lvl="1"/>
                <a:endParaRPr lang="en-US"/>
              </a:p>
              <a:p>
                <a:pPr lvl="1"/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F862B69-3CEB-9D33-0911-9682899F49CF}"/>
                  </a:ext>
                </a:extLst>
              </p:cNvPr>
              <p:cNvSpPr txBox="1"/>
              <p:nvPr/>
            </p:nvSpPr>
            <p:spPr>
              <a:xfrm>
                <a:off x="1115983" y="3493462"/>
                <a:ext cx="10245369" cy="1015663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000"/>
                  <a:t>Reminder:</a:t>
                </a:r>
              </a:p>
              <a:p>
                <a:r>
                  <a:rPr lang="en-US" sz="2000"/>
                  <a:t>We focus on distributions that are uniform over subsets of permutations, with subset of size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sup>
                    </m:sSup>
                  </m:oMath>
                </a14:m>
                <a:endParaRPr lang="en-US" sz="2000"/>
              </a:p>
              <a:p>
                <a:endParaRPr lang="en-US" sz="200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F862B69-3CEB-9D33-0911-9682899F49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983" y="3493462"/>
                <a:ext cx="10245369" cy="1015663"/>
              </a:xfrm>
              <a:prstGeom prst="rect">
                <a:avLst/>
              </a:prstGeom>
              <a:blipFill>
                <a:blip r:embed="rId4"/>
                <a:stretch>
                  <a:fillRect l="-535" t="-2367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379308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Optimality of a single tree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Fix a tree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/>
              </a:p>
              <a:p>
                <a:r>
                  <a:rPr lang="en-US"/>
                  <a:t>Denote: P = group of “low” leaves</a:t>
                </a:r>
              </a:p>
              <a:p>
                <a:pPr lvl="1"/>
                <a:r>
                  <a:rPr lang="en-US"/>
                  <a:t>low = with depth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r>
                  <a:rPr lang="en-US"/>
                  <a:t>There aren’t too many “low” leaves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𝛾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</m:d>
                      </m:sup>
                    </m:sSup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6F0BF8EF-14D0-60D8-4D28-90CEA4DCEF70}"/>
              </a:ext>
            </a:extLst>
          </p:cNvPr>
          <p:cNvGrpSpPr/>
          <p:nvPr/>
        </p:nvGrpSpPr>
        <p:grpSpPr>
          <a:xfrm>
            <a:off x="4983603" y="3429000"/>
            <a:ext cx="6252210" cy="2875916"/>
            <a:chOff x="5654040" y="3301047"/>
            <a:chExt cx="6252210" cy="2875916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E518248-1418-6398-A3B6-5E97A62BC94B}"/>
                </a:ext>
              </a:extLst>
            </p:cNvPr>
            <p:cNvSpPr/>
            <p:nvPr/>
          </p:nvSpPr>
          <p:spPr>
            <a:xfrm>
              <a:off x="7705725" y="3301047"/>
              <a:ext cx="537210" cy="5143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B69E12A-D2E8-8608-1E91-B274D9A3629C}"/>
                </a:ext>
              </a:extLst>
            </p:cNvPr>
            <p:cNvSpPr/>
            <p:nvPr/>
          </p:nvSpPr>
          <p:spPr>
            <a:xfrm>
              <a:off x="8404860" y="4001769"/>
              <a:ext cx="537210" cy="5143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8512CB2-4414-5189-82BC-405445FEC295}"/>
                </a:ext>
              </a:extLst>
            </p:cNvPr>
            <p:cNvSpPr/>
            <p:nvPr/>
          </p:nvSpPr>
          <p:spPr>
            <a:xfrm>
              <a:off x="7139940" y="3999546"/>
              <a:ext cx="537210" cy="5143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D5668E0-CC97-2080-2ACA-2EEB382DA5F5}"/>
                </a:ext>
              </a:extLst>
            </p:cNvPr>
            <p:cNvSpPr/>
            <p:nvPr/>
          </p:nvSpPr>
          <p:spPr>
            <a:xfrm>
              <a:off x="9219247" y="4839969"/>
              <a:ext cx="537210" cy="51435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21CA1AD-7AA1-33D6-E22A-DB36C301E831}"/>
                </a:ext>
              </a:extLst>
            </p:cNvPr>
            <p:cNvSpPr/>
            <p:nvPr/>
          </p:nvSpPr>
          <p:spPr>
            <a:xfrm>
              <a:off x="8033385" y="4839969"/>
              <a:ext cx="537210" cy="51435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E3E25CD3-6A20-9D92-4929-5AEDC0E13AC3}"/>
                </a:ext>
              </a:extLst>
            </p:cNvPr>
            <p:cNvSpPr/>
            <p:nvPr/>
          </p:nvSpPr>
          <p:spPr>
            <a:xfrm>
              <a:off x="6435090" y="4843143"/>
              <a:ext cx="537210" cy="5143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73DBCB3F-4CF0-6FFC-5B02-41916C8B96BB}"/>
                </a:ext>
              </a:extLst>
            </p:cNvPr>
            <p:cNvSpPr/>
            <p:nvPr/>
          </p:nvSpPr>
          <p:spPr>
            <a:xfrm>
              <a:off x="6972300" y="5662613"/>
              <a:ext cx="537210" cy="5143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2182B564-4652-B66C-69B9-44FCF71FAC5F}"/>
                </a:ext>
              </a:extLst>
            </p:cNvPr>
            <p:cNvSpPr/>
            <p:nvPr/>
          </p:nvSpPr>
          <p:spPr>
            <a:xfrm>
              <a:off x="5654040" y="5662613"/>
              <a:ext cx="537210" cy="5143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1478230A-C87F-281F-3AE2-FB38C572E5D4}"/>
                </a:ext>
              </a:extLst>
            </p:cNvPr>
            <p:cNvCxnSpPr/>
            <p:nvPr/>
          </p:nvCxnSpPr>
          <p:spPr>
            <a:xfrm>
              <a:off x="8242935" y="3744119"/>
              <a:ext cx="249555" cy="2554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A913DC66-C9D1-0081-96B3-51CB2041613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30465" y="3752254"/>
              <a:ext cx="180975" cy="2536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E90638AE-607F-49B1-4EB6-2949DFBD620F}"/>
                </a:ext>
              </a:extLst>
            </p:cNvPr>
            <p:cNvCxnSpPr/>
            <p:nvPr/>
          </p:nvCxnSpPr>
          <p:spPr>
            <a:xfrm>
              <a:off x="8989695" y="4536599"/>
              <a:ext cx="249555" cy="2554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B996F02B-176B-19CD-E70C-161BFBB2763A}"/>
                </a:ext>
              </a:extLst>
            </p:cNvPr>
            <p:cNvCxnSpPr/>
            <p:nvPr/>
          </p:nvCxnSpPr>
          <p:spPr>
            <a:xfrm>
              <a:off x="6913245" y="5365749"/>
              <a:ext cx="249555" cy="2554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D82D4805-9ACF-3E43-FFA1-8D9B56C9B9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32208" y="5354004"/>
              <a:ext cx="180975" cy="2536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176DE3EA-ACCA-D0B7-A75C-03F1828DB0C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74205" y="4533304"/>
              <a:ext cx="180975" cy="2536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6ECB3C5A-F2D1-14C2-4519-ABBC96A2BB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02955" y="4521874"/>
              <a:ext cx="180975" cy="2536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210D99E-162B-DC95-496A-0D5373EBC288}"/>
                </a:ext>
              </a:extLst>
            </p:cNvPr>
            <p:cNvSpPr txBox="1"/>
            <p:nvPr/>
          </p:nvSpPr>
          <p:spPr>
            <a:xfrm>
              <a:off x="8781726" y="5421121"/>
              <a:ext cx="34336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chemeClr val="accent2"/>
                  </a:solidFill>
                </a:rPr>
                <a:t>P</a:t>
              </a:r>
              <a:endParaRPr lang="en-US" sz="2000">
                <a:solidFill>
                  <a:schemeClr val="accent2"/>
                </a:solidFill>
              </a:endParaRP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624281E2-36B6-F5DD-2AC6-90D342476BAA}"/>
                </a:ext>
              </a:extLst>
            </p:cNvPr>
            <p:cNvCxnSpPr>
              <a:cxnSpLocks/>
            </p:cNvCxnSpPr>
            <p:nvPr/>
          </p:nvCxnSpPr>
          <p:spPr>
            <a:xfrm>
              <a:off x="9875520" y="3301047"/>
              <a:ext cx="0" cy="1876582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77C61B7D-2805-6041-DBCA-8C66E4D13A40}"/>
                    </a:ext>
                  </a:extLst>
                </p:cNvPr>
                <p:cNvSpPr txBox="1"/>
                <p:nvPr/>
              </p:nvSpPr>
              <p:spPr>
                <a:xfrm>
                  <a:off x="9419351" y="4705032"/>
                  <a:ext cx="248689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lvl="1"/>
                  <a:r>
                    <a:rPr lang="en-US"/>
                    <a:t>depth 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≤2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77C61B7D-2805-6041-DBCA-8C66E4D13A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19351" y="4705032"/>
                  <a:ext cx="2486899" cy="369332"/>
                </a:xfrm>
                <a:prstGeom prst="rect">
                  <a:avLst/>
                </a:prstGeom>
                <a:blipFill>
                  <a:blip r:embed="rId4"/>
                  <a:stretch>
                    <a:fillRect t="-10000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39859150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Optimality of a single tree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Fix  a 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Π</m:t>
                        </m:r>
                      </m:sub>
                    </m:sSub>
                  </m:oMath>
                </a14:m>
                <a:r>
                  <a:rPr lang="en-US"/>
                  <a:t>, over a subset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endParaRPr lang="en-US"/>
              </a:p>
              <a:p>
                <a:r>
                  <a:rPr lang="en-US"/>
                  <a:t>Assume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/>
                  <a:t>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/>
                  <a:t>-optimal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Π</m:t>
                        </m:r>
                      </m:sub>
                    </m:sSub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~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Π</m:t>
                            </m:r>
                          </m:sub>
                        </m:sSub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#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𝑐𝑜𝑚𝑝𝑎𝑟𝑖𝑠𝑜𝑛𝑠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i="1">
                  <a:latin typeface="Cambria Math" panose="02040503050406030204" pitchFamily="18" charset="0"/>
                </a:endParaRPr>
              </a:p>
              <a:p>
                <a:endParaRPr lang="en-US"/>
              </a:p>
              <a:p>
                <a:r>
                  <a:rPr lang="en-US"/>
                  <a:t>At least half of the permutations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US"/>
                  <a:t> take at most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comparisons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/>
                  <a:t> half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US"/>
                  <a:t> is in P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/>
                  <a:t> Can bound number of distributions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/>
                  <a:t>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/>
                  <a:t>-optimal for</a:t>
                </a:r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496F5FE-EF26-9DD7-AA4F-6880D7BF50EA}"/>
              </a:ext>
            </a:extLst>
          </p:cNvPr>
          <p:cNvCxnSpPr>
            <a:cxnSpLocks/>
          </p:cNvCxnSpPr>
          <p:nvPr/>
        </p:nvCxnSpPr>
        <p:spPr>
          <a:xfrm flipV="1">
            <a:off x="4684459" y="3216353"/>
            <a:ext cx="137160" cy="3578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FA985E5-5E1F-6C75-76DD-E8EC5E4B0B4D}"/>
                  </a:ext>
                </a:extLst>
              </p:cNvPr>
              <p:cNvSpPr txBox="1"/>
              <p:nvPr/>
            </p:nvSpPr>
            <p:spPr>
              <a:xfrm>
                <a:off x="3929930" y="3534903"/>
                <a:ext cx="146796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2000">
                    <a:solidFill>
                      <a:schemeClr val="accent1"/>
                    </a:solidFill>
                  </a:rPr>
                  <a:t>-optimality</a:t>
                </a:r>
              </a:p>
              <a:p>
                <a:endParaRPr lang="en-US" sz="200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FA985E5-5E1F-6C75-76DD-E8EC5E4B0B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930" y="3534903"/>
                <a:ext cx="1467966" cy="707886"/>
              </a:xfrm>
              <a:prstGeom prst="rect">
                <a:avLst/>
              </a:prstGeom>
              <a:blipFill>
                <a:blip r:embed="rId4"/>
                <a:stretch>
                  <a:fillRect t="-5172" r="-4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6D48BB9A-CC5E-438F-767D-232EBEEE53ED}"/>
              </a:ext>
            </a:extLst>
          </p:cNvPr>
          <p:cNvSpPr txBox="1"/>
          <p:nvPr/>
        </p:nvSpPr>
        <p:spPr>
          <a:xfrm>
            <a:off x="7370383" y="3403866"/>
            <a:ext cx="26581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chemeClr val="accent1"/>
                </a:solidFill>
              </a:rPr>
              <a:t>Entropy of uniform dist.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8D6E29F-40A9-0EEF-63AA-976D8C4AED86}"/>
              </a:ext>
            </a:extLst>
          </p:cNvPr>
          <p:cNvCxnSpPr>
            <a:cxnSpLocks/>
          </p:cNvCxnSpPr>
          <p:nvPr/>
        </p:nvCxnSpPr>
        <p:spPr>
          <a:xfrm flipH="1" flipV="1">
            <a:off x="7662419" y="3243392"/>
            <a:ext cx="158334" cy="2847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8BB9EF7-6B1C-86F5-D99E-9256D01AA126}"/>
              </a:ext>
            </a:extLst>
          </p:cNvPr>
          <p:cNvGrpSpPr/>
          <p:nvPr/>
        </p:nvGrpSpPr>
        <p:grpSpPr>
          <a:xfrm>
            <a:off x="9194744" y="4735267"/>
            <a:ext cx="2993398" cy="1988555"/>
            <a:chOff x="5654040" y="3301047"/>
            <a:chExt cx="5175974" cy="287591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A7AB479-B336-DACA-7584-86B3268D3424}"/>
                </a:ext>
              </a:extLst>
            </p:cNvPr>
            <p:cNvSpPr/>
            <p:nvPr/>
          </p:nvSpPr>
          <p:spPr>
            <a:xfrm>
              <a:off x="7705725" y="3301047"/>
              <a:ext cx="537210" cy="5143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3642F36-D2F0-00EE-ADFA-61F947B73CFD}"/>
                </a:ext>
              </a:extLst>
            </p:cNvPr>
            <p:cNvSpPr/>
            <p:nvPr/>
          </p:nvSpPr>
          <p:spPr>
            <a:xfrm>
              <a:off x="8404861" y="4001769"/>
              <a:ext cx="537209" cy="5143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21FBCF9-C123-3825-1F21-3DB5A1E73253}"/>
                </a:ext>
              </a:extLst>
            </p:cNvPr>
            <p:cNvSpPr/>
            <p:nvPr/>
          </p:nvSpPr>
          <p:spPr>
            <a:xfrm>
              <a:off x="7139940" y="3999546"/>
              <a:ext cx="537210" cy="5143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19CB8C2-2266-1034-F253-B28EFA77A5F6}"/>
                </a:ext>
              </a:extLst>
            </p:cNvPr>
            <p:cNvSpPr/>
            <p:nvPr/>
          </p:nvSpPr>
          <p:spPr>
            <a:xfrm>
              <a:off x="9219247" y="4839969"/>
              <a:ext cx="537210" cy="51435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D550D73-7F38-6ABF-BB8D-D9AD4EC42BC7}"/>
                </a:ext>
              </a:extLst>
            </p:cNvPr>
            <p:cNvSpPr/>
            <p:nvPr/>
          </p:nvSpPr>
          <p:spPr>
            <a:xfrm>
              <a:off x="8033385" y="4839969"/>
              <a:ext cx="537210" cy="51435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25C1867-2A19-FEE0-FC25-9B480C455FCA}"/>
                </a:ext>
              </a:extLst>
            </p:cNvPr>
            <p:cNvSpPr/>
            <p:nvPr/>
          </p:nvSpPr>
          <p:spPr>
            <a:xfrm>
              <a:off x="6435090" y="4843143"/>
              <a:ext cx="537210" cy="5143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6F08893-35FE-7CD4-E6A7-F64A2074B906}"/>
                </a:ext>
              </a:extLst>
            </p:cNvPr>
            <p:cNvSpPr/>
            <p:nvPr/>
          </p:nvSpPr>
          <p:spPr>
            <a:xfrm>
              <a:off x="6972300" y="5662613"/>
              <a:ext cx="537210" cy="5143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1042EF0-ECC5-D786-49C3-BC93D6922666}"/>
                </a:ext>
              </a:extLst>
            </p:cNvPr>
            <p:cNvSpPr/>
            <p:nvPr/>
          </p:nvSpPr>
          <p:spPr>
            <a:xfrm>
              <a:off x="5654040" y="5662613"/>
              <a:ext cx="537210" cy="5143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C61070D3-87A8-3C73-AB41-08B882C8980E}"/>
                </a:ext>
              </a:extLst>
            </p:cNvPr>
            <p:cNvCxnSpPr/>
            <p:nvPr/>
          </p:nvCxnSpPr>
          <p:spPr>
            <a:xfrm>
              <a:off x="8242935" y="3744119"/>
              <a:ext cx="249555" cy="2554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C6598B46-FF17-E41B-02C2-18B4AEAC84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30465" y="3752254"/>
              <a:ext cx="180975" cy="2536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14A0CAFA-59B1-297A-4CDF-239891C16E53}"/>
                </a:ext>
              </a:extLst>
            </p:cNvPr>
            <p:cNvCxnSpPr/>
            <p:nvPr/>
          </p:nvCxnSpPr>
          <p:spPr>
            <a:xfrm>
              <a:off x="8989695" y="4536599"/>
              <a:ext cx="249555" cy="2554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5B5FEEAF-DBA6-4BCE-DDE4-385E9C5EA9D4}"/>
                </a:ext>
              </a:extLst>
            </p:cNvPr>
            <p:cNvCxnSpPr/>
            <p:nvPr/>
          </p:nvCxnSpPr>
          <p:spPr>
            <a:xfrm>
              <a:off x="6913245" y="5365749"/>
              <a:ext cx="249555" cy="2554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2534E28A-4B65-6E0E-3609-1483F039FD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32208" y="5354004"/>
              <a:ext cx="180975" cy="2536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38974D03-87C1-9A36-2D3F-6293B0FF136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74205" y="4533304"/>
              <a:ext cx="180975" cy="2536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D15FF256-8220-3BA2-3A97-CD46902311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02955" y="4521874"/>
              <a:ext cx="180975" cy="2536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03ACA26-B21B-592F-2238-08B8EC3E0455}"/>
                </a:ext>
              </a:extLst>
            </p:cNvPr>
            <p:cNvSpPr txBox="1"/>
            <p:nvPr/>
          </p:nvSpPr>
          <p:spPr>
            <a:xfrm>
              <a:off x="8781726" y="5421121"/>
              <a:ext cx="34336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chemeClr val="accent2"/>
                  </a:solidFill>
                </a:rPr>
                <a:t>P</a:t>
              </a:r>
              <a:endParaRPr lang="en-US" sz="2000">
                <a:solidFill>
                  <a:schemeClr val="accent2"/>
                </a:solidFill>
              </a:endParaRPr>
            </a:p>
          </p:txBody>
        </p: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F991721B-D206-7B57-8A50-DAF60F575C01}"/>
                </a:ext>
              </a:extLst>
            </p:cNvPr>
            <p:cNvCxnSpPr>
              <a:cxnSpLocks/>
            </p:cNvCxnSpPr>
            <p:nvPr/>
          </p:nvCxnSpPr>
          <p:spPr>
            <a:xfrm>
              <a:off x="9875520" y="3301047"/>
              <a:ext cx="0" cy="1876582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EBD087EC-CBAD-A71C-8E41-96ACAC33F2BB}"/>
                    </a:ext>
                  </a:extLst>
                </p:cNvPr>
                <p:cNvSpPr txBox="1"/>
                <p:nvPr/>
              </p:nvSpPr>
              <p:spPr>
                <a:xfrm>
                  <a:off x="8313772" y="3631240"/>
                  <a:ext cx="2516242" cy="7566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lvl="1"/>
                  <a:r>
                    <a:rPr lang="en-US" sz="1400"/>
                    <a:t>depth </a:t>
                  </a:r>
                  <a14:m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endParaRPr lang="en-US" sz="1400" i="1">
                    <a:latin typeface="Cambria Math" panose="02040503050406030204" pitchFamily="18" charset="0"/>
                  </a:endParaRPr>
                </a:p>
                <a:p>
                  <a:pPr lv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𝛾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1400"/>
                </a:p>
              </p:txBody>
            </p:sp>
          </mc:Choice>
          <mc:Fallback xmlns="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EBD087EC-CBAD-A71C-8E41-96ACAC33F2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13772" y="3631240"/>
                  <a:ext cx="2516242" cy="756699"/>
                </a:xfrm>
                <a:prstGeom prst="rect">
                  <a:avLst/>
                </a:prstGeom>
                <a:blipFill>
                  <a:blip r:embed="rId5"/>
                  <a:stretch>
                    <a:fillRect t="-1163" b="-348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9787441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C0D9-FAAA-2217-3363-A193472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Optimality of a single tree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endParaRPr lang="en-US" b="0"/>
              </a:p>
              <a:p>
                <a:endParaRPr lang="en-US"/>
              </a:p>
              <a:p>
                <a:r>
                  <a:rPr lang="en-US" b="0"/>
                  <a:t>Number of distributions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/>
                  <a:t> can be optimal  for:</a:t>
                </a:r>
              </a:p>
              <a:p>
                <a:endParaRPr lang="en-US"/>
              </a:p>
              <a:p>
                <a:endParaRPr lang="en-US"/>
              </a:p>
              <a:p>
                <a:pPr marL="457200" lvl="1" indent="0">
                  <a:buNone/>
                </a:pPr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A92A46-B0F5-4A3D-403D-2C1E419AB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Group 42">
            <a:extLst>
              <a:ext uri="{FF2B5EF4-FFF2-40B4-BE49-F238E27FC236}">
                <a16:creationId xmlns:a16="http://schemas.microsoft.com/office/drawing/2014/main" id="{83BFA3A8-A9B0-1F9C-8784-4E198873EC81}"/>
              </a:ext>
            </a:extLst>
          </p:cNvPr>
          <p:cNvGrpSpPr/>
          <p:nvPr/>
        </p:nvGrpSpPr>
        <p:grpSpPr>
          <a:xfrm>
            <a:off x="5654040" y="3301047"/>
            <a:ext cx="6252210" cy="2875916"/>
            <a:chOff x="5654040" y="3301047"/>
            <a:chExt cx="6252210" cy="2875916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F1A8E8B-DDDF-4A41-ABDC-2BA1DADA44DB}"/>
                </a:ext>
              </a:extLst>
            </p:cNvPr>
            <p:cNvSpPr/>
            <p:nvPr/>
          </p:nvSpPr>
          <p:spPr>
            <a:xfrm>
              <a:off x="7705725" y="3301047"/>
              <a:ext cx="537210" cy="5143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9185FC2-0161-310A-2761-5D62136D0CB1}"/>
                </a:ext>
              </a:extLst>
            </p:cNvPr>
            <p:cNvSpPr/>
            <p:nvPr/>
          </p:nvSpPr>
          <p:spPr>
            <a:xfrm>
              <a:off x="8404860" y="4001769"/>
              <a:ext cx="537210" cy="5143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011F9D1-0DE2-5D3B-6F90-8391BC185F0F}"/>
                </a:ext>
              </a:extLst>
            </p:cNvPr>
            <p:cNvSpPr/>
            <p:nvPr/>
          </p:nvSpPr>
          <p:spPr>
            <a:xfrm>
              <a:off x="7139940" y="3999546"/>
              <a:ext cx="537210" cy="5143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B0266D3-C1DA-9F65-8625-0D4BC52554D3}"/>
                </a:ext>
              </a:extLst>
            </p:cNvPr>
            <p:cNvSpPr/>
            <p:nvPr/>
          </p:nvSpPr>
          <p:spPr>
            <a:xfrm>
              <a:off x="9219247" y="4839969"/>
              <a:ext cx="537210" cy="51435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CFD9D5D-C1E8-9575-FFB7-BADE08573FC0}"/>
                </a:ext>
              </a:extLst>
            </p:cNvPr>
            <p:cNvSpPr/>
            <p:nvPr/>
          </p:nvSpPr>
          <p:spPr>
            <a:xfrm>
              <a:off x="8033385" y="4839969"/>
              <a:ext cx="537210" cy="51435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CEEB1C9-04AC-1604-97BB-7EB7A247E65B}"/>
                </a:ext>
              </a:extLst>
            </p:cNvPr>
            <p:cNvSpPr/>
            <p:nvPr/>
          </p:nvSpPr>
          <p:spPr>
            <a:xfrm>
              <a:off x="6435090" y="4843143"/>
              <a:ext cx="537210" cy="5143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C17B9F9-2B0C-887A-7AFF-B6041F52BB59}"/>
                </a:ext>
              </a:extLst>
            </p:cNvPr>
            <p:cNvSpPr/>
            <p:nvPr/>
          </p:nvSpPr>
          <p:spPr>
            <a:xfrm>
              <a:off x="6972300" y="5662613"/>
              <a:ext cx="537210" cy="5143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A28C085-CAA4-2772-CFF6-D889E93A0FF8}"/>
                </a:ext>
              </a:extLst>
            </p:cNvPr>
            <p:cNvSpPr/>
            <p:nvPr/>
          </p:nvSpPr>
          <p:spPr>
            <a:xfrm>
              <a:off x="5654040" y="5662613"/>
              <a:ext cx="537210" cy="5143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A92B58DF-94DD-0D0C-78E4-C904ED79DE42}"/>
                </a:ext>
              </a:extLst>
            </p:cNvPr>
            <p:cNvCxnSpPr/>
            <p:nvPr/>
          </p:nvCxnSpPr>
          <p:spPr>
            <a:xfrm>
              <a:off x="8242935" y="3744119"/>
              <a:ext cx="249555" cy="2554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02C9ACB-D07F-A935-1E1F-A6867FA4EA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30465" y="3752254"/>
              <a:ext cx="180975" cy="2536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E3CBDFC-1E10-9985-3B15-FBA6A8255390}"/>
                </a:ext>
              </a:extLst>
            </p:cNvPr>
            <p:cNvCxnSpPr/>
            <p:nvPr/>
          </p:nvCxnSpPr>
          <p:spPr>
            <a:xfrm>
              <a:off x="8989695" y="4536599"/>
              <a:ext cx="249555" cy="2554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5113C722-3067-BC6B-227C-BCE37D3A24B6}"/>
                </a:ext>
              </a:extLst>
            </p:cNvPr>
            <p:cNvCxnSpPr/>
            <p:nvPr/>
          </p:nvCxnSpPr>
          <p:spPr>
            <a:xfrm>
              <a:off x="6913245" y="5365749"/>
              <a:ext cx="249555" cy="2554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2E8D0440-FD72-833A-0FFE-1922B5841D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32208" y="5354004"/>
              <a:ext cx="180975" cy="2536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4569E950-D387-EF88-25DE-8C42745820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74205" y="4533304"/>
              <a:ext cx="180975" cy="2536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02BAB584-20E0-4F29-9DB7-220975D8E6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02955" y="4521874"/>
              <a:ext cx="180975" cy="2536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09FF11D-9CED-1FF4-CAC7-7F233C33EA04}"/>
                </a:ext>
              </a:extLst>
            </p:cNvPr>
            <p:cNvSpPr txBox="1"/>
            <p:nvPr/>
          </p:nvSpPr>
          <p:spPr>
            <a:xfrm>
              <a:off x="8781726" y="5421121"/>
              <a:ext cx="34336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chemeClr val="accent2"/>
                  </a:solidFill>
                </a:rPr>
                <a:t>P</a:t>
              </a:r>
              <a:endParaRPr lang="en-US" sz="2000">
                <a:solidFill>
                  <a:schemeClr val="accent2"/>
                </a:solidFill>
              </a:endParaRP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13D39DB2-22DC-7165-4745-B96B7AE78BB5}"/>
                </a:ext>
              </a:extLst>
            </p:cNvPr>
            <p:cNvCxnSpPr>
              <a:cxnSpLocks/>
            </p:cNvCxnSpPr>
            <p:nvPr/>
          </p:nvCxnSpPr>
          <p:spPr>
            <a:xfrm>
              <a:off x="9875520" y="3301047"/>
              <a:ext cx="0" cy="1876582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15B40CCC-6DF8-B114-D3B8-385AA497DB5D}"/>
                    </a:ext>
                  </a:extLst>
                </p:cNvPr>
                <p:cNvSpPr txBox="1"/>
                <p:nvPr/>
              </p:nvSpPr>
              <p:spPr>
                <a:xfrm>
                  <a:off x="9419351" y="4705032"/>
                  <a:ext cx="248689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lvl="1"/>
                  <a:r>
                    <a:rPr lang="en-US"/>
                    <a:t>depth 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≤2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15B40CCC-6DF8-B114-D3B8-385AA497DB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19351" y="4705032"/>
                  <a:ext cx="2486899" cy="369332"/>
                </a:xfrm>
                <a:prstGeom prst="rect">
                  <a:avLst/>
                </a:prstGeom>
                <a:blipFill>
                  <a:blip r:embed="rId4"/>
                  <a:stretch>
                    <a:fillRect t="-10000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B083E9E-7D71-7676-487D-6E175E0B85AC}"/>
                  </a:ext>
                </a:extLst>
              </p:cNvPr>
              <p:cNvSpPr txBox="1"/>
              <p:nvPr/>
            </p:nvSpPr>
            <p:spPr>
              <a:xfrm>
                <a:off x="773431" y="3541230"/>
                <a:ext cx="6097904" cy="9460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sup>
                              </m:s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/2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/2</m:t>
                              </m:r>
                            </m:den>
                          </m:f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&lt;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</m:e>
                          </m:d>
                        </m:e>
                        <m:sup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sup>
                      </m:sSup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p>
                          </m:sSup>
                        </m:sup>
                      </m:sSup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B083E9E-7D71-7676-487D-6E175E0B85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431" y="3541230"/>
                <a:ext cx="6097904" cy="9460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Right Brace 38">
            <a:extLst>
              <a:ext uri="{FF2B5EF4-FFF2-40B4-BE49-F238E27FC236}">
                <a16:creationId xmlns:a16="http://schemas.microsoft.com/office/drawing/2014/main" id="{C839CE9F-848E-9C6A-D4DE-948EE5FA385E}"/>
              </a:ext>
            </a:extLst>
          </p:cNvPr>
          <p:cNvSpPr/>
          <p:nvPr/>
        </p:nvSpPr>
        <p:spPr>
          <a:xfrm rot="5400000">
            <a:off x="3021329" y="3796665"/>
            <a:ext cx="280033" cy="1497330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ight Brace 39">
            <a:extLst>
              <a:ext uri="{FF2B5EF4-FFF2-40B4-BE49-F238E27FC236}">
                <a16:creationId xmlns:a16="http://schemas.microsoft.com/office/drawing/2014/main" id="{DF1BAFA4-A221-897F-D065-A8648A207A66}"/>
              </a:ext>
            </a:extLst>
          </p:cNvPr>
          <p:cNvSpPr/>
          <p:nvPr/>
        </p:nvSpPr>
        <p:spPr>
          <a:xfrm rot="5400000">
            <a:off x="1530510" y="4050825"/>
            <a:ext cx="225101" cy="1043940"/>
          </a:xfrm>
          <a:prstGeom prst="rightBrac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1655996-F38B-2600-D258-365020AD991F}"/>
              </a:ext>
            </a:extLst>
          </p:cNvPr>
          <p:cNvSpPr txBox="1"/>
          <p:nvPr/>
        </p:nvSpPr>
        <p:spPr>
          <a:xfrm>
            <a:off x="2580323" y="4685346"/>
            <a:ext cx="17030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Choose half the permutations from P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B023D47-99FF-0D73-7D53-EF52BF0CB218}"/>
              </a:ext>
            </a:extLst>
          </p:cNvPr>
          <p:cNvSpPr txBox="1"/>
          <p:nvPr/>
        </p:nvSpPr>
        <p:spPr>
          <a:xfrm>
            <a:off x="1161093" y="4685346"/>
            <a:ext cx="10439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/>
                </a:solidFill>
              </a:rPr>
              <a:t>Choose the other half</a:t>
            </a:r>
          </a:p>
        </p:txBody>
      </p:sp>
    </p:spTree>
    <p:extLst>
      <p:ext uri="{BB962C8B-B14F-4D97-AF65-F5344CB8AC3E}">
        <p14:creationId xmlns:p14="http://schemas.microsoft.com/office/powerpoint/2010/main" val="259619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14117-F279-D062-E91F-BB3A5C4AD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Summing up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98D670-C825-152D-B382-3BC40A4F7F3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/>
                  <a:t>Number of different trees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𝑛𝑢𝑚𝑏𝑒𝑟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𝑑𝑖𝑠𝑡𝑟𝑖𝑏𝑢𝑡𝑖𝑜𝑛𝑠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𝑛𝑢𝑚𝑏𝑒𝑟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𝑑𝑖𝑠𝑡𝑟𝑖𝑏𝑢𝑡𝑖𝑜𝑛𝑠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𝑠𝑖𝑛𝑔𝑙𝑒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𝑡𝑟𝑒𝑒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𝑐𝑎𝑛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𝑜𝑝𝑡𝑖𝑚𝑎𝑙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𝑓𝑜𝑟</m:t>
                          </m:r>
                        </m:den>
                      </m:f>
                    </m:oMath>
                  </m:oMathPara>
                </a14:m>
                <a:endParaRPr lang="en-US" b="0"/>
              </a:p>
              <a:p>
                <a:pPr marL="0" indent="0">
                  <a:buNone/>
                </a:pPr>
                <a:endParaRPr lang="en-US" b="0" i="1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&gt;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!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h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e>
                            <m:sup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sup>
                              </m:sSup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!</m:t>
                                  </m:r>
                                </m:e>
                              </m:d>
                            </m:e>
                            <m:sup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p>
                            </m:sup>
                          </m:sSup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sup>
                              </m:sSup>
                            </m:sup>
                          </m:sSup>
                          <m:r>
                            <m:rPr>
                              <m:nor/>
                            </m:rPr>
                            <a:rPr lang="en-US"/>
                            <m:t> 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!</m:t>
                                  </m:r>
                                </m:e>
                              </m:d>
                            </m:e>
                            <m:sup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p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sup>
                              </m:sSup>
                            </m:sup>
                          </m:sSup>
                        </m:den>
                      </m:f>
                    </m:oMath>
                  </m:oMathPara>
                </a14:m>
                <a:endParaRPr lang="en-US" b="0"/>
              </a:p>
              <a:p>
                <a:endParaRPr lang="en-US"/>
              </a:p>
              <a:p>
                <a:r>
                  <a:rPr lang="en-US"/>
                  <a:t>The storage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/>
                  <a:t> is the logarithm of this bound</a:t>
                </a:r>
              </a:p>
              <a:p>
                <a:r>
                  <a:rPr lang="en-US"/>
                  <a:t>Plugging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/>
                  <a:t> + calculations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/>
                  <a:t> is exponential (as required)</a:t>
                </a:r>
              </a:p>
              <a:p>
                <a:pPr marL="0" indent="0">
                  <a:buNone/>
                </a:pPr>
                <a:endParaRPr lang="en-US" b="0"/>
              </a:p>
              <a:p>
                <a:pPr marL="0" indent="0">
                  <a:buNone/>
                </a:pPr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98D670-C825-152D-B382-3BC40A4F7F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28" t="-3501" b="-36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611785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854E0-A646-2488-ABD3-408D42D37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problem of 2D maxima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311AC4-6DBD-0519-64B0-EA216A28F5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196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2007A-17A0-87B8-6165-BF15744C2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the 2D maxima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A4829A-0AFD-DAE5-F6DF-1FF860380E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Input: set of n points P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/>
              </a:p>
              <a:p>
                <a:pPr lvl="1"/>
                <a:r>
                  <a:rPr lang="en-US"/>
                  <a:t>Notation: point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/>
                  <a:t>, coordinates: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r>
                  <a:rPr lang="en-US"/>
                  <a:t>A point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/>
                  <a:t> dominates a point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/>
                  <a:t>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pPr lvl="1"/>
                <a:r>
                  <a:rPr lang="en-US"/>
                  <a:t>Meaning: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/>
                  <a:t> is higher and righter than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/>
                  <a:t>.</a:t>
                </a:r>
              </a:p>
              <a:p>
                <a:r>
                  <a:rPr lang="en-US"/>
                  <a:t>A point that isn’t dominated by any other point in P is called maximal.</a:t>
                </a:r>
              </a:p>
              <a:p>
                <a:r>
                  <a:rPr lang="en-US"/>
                  <a:t>The problem: find all maximal points of P</a:t>
                </a:r>
              </a:p>
              <a:p>
                <a:r>
                  <a:rPr lang="en-US"/>
                  <a:t>The maxima form a “staircase”</a:t>
                </a:r>
              </a:p>
              <a:p>
                <a:r>
                  <a:rPr lang="en-US"/>
                  <a:t>Usually, the algorithm outputs the maxima in sorted order.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A4829A-0AFD-DAE5-F6DF-1FF860380E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4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34971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2007A-17A0-87B8-6165-BF15744C2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the 2D maxima problem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A4B6C7-9D27-4378-E09C-94A4DDE62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6832" y="1439856"/>
            <a:ext cx="5330191" cy="45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10379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2007A-17A0-87B8-6165-BF15744C2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Reduction to sorting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A4829A-0AFD-DAE5-F6DF-1FF860380E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Using the sweep line approach</a:t>
                </a:r>
              </a:p>
              <a:p>
                <a:r>
                  <a:rPr lang="en-US"/>
                  <a:t>Sort P from right to left (according to 1’st coordinate)</a:t>
                </a:r>
              </a:p>
              <a:p>
                <a:r>
                  <a:rPr lang="en-US"/>
                  <a:t>A vertical sweep line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/>
                  <a:t> processing  points from right to left</a:t>
                </a:r>
              </a:p>
              <a:p>
                <a:r>
                  <a:rPr lang="en-US"/>
                  <a:t>Invariant:</a:t>
                </a:r>
              </a:p>
              <a:p>
                <a:pPr lvl="1"/>
                <a:r>
                  <a:rPr lang="en-US"/>
                  <a:t>All maximal points to the right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/>
                  <a:t> have been determined.</a:t>
                </a:r>
              </a:p>
              <a:p>
                <a:r>
                  <a:rPr lang="en-US"/>
                  <a:t>When processing a point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/>
                  <a:t>:</a:t>
                </a:r>
              </a:p>
              <a:p>
                <a:pPr lvl="1"/>
                <a:r>
                  <a:rPr lang="en-US"/>
                  <a:t>We know the highest point to the right, denote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/>
                  <a:t>.</a:t>
                </a:r>
              </a:p>
              <a:p>
                <a:pPr lvl="1"/>
                <a:r>
                  <a:rPr lang="en-US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/>
                  <a:t> is lower than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/>
                  <a:t> is dominated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/>
                  <a:t> remove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/>
                  <a:t>.</a:t>
                </a:r>
              </a:p>
              <a:p>
                <a:pPr lvl="1"/>
                <a:r>
                  <a:rPr lang="en-US"/>
                  <a:t>Otherwise,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/>
                  <a:t> is maximal. Running time: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time + sorting.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A4829A-0AFD-DAE5-F6DF-1FF860380E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627294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2007A-17A0-87B8-6165-BF15744C2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Self improving algorithm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A4829A-0AFD-DAE5-F6DF-1FF860380E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Self improving algorithm for 2D maxima</a:t>
                </a:r>
              </a:p>
              <a:p>
                <a:pPr lvl="1"/>
                <a:r>
                  <a:rPr lang="en-US"/>
                  <a:t>Input: an array of points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/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 - distribution over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/>
                  <a:t>, independent</a:t>
                </a:r>
              </a:p>
              <a:p>
                <a:r>
                  <a:rPr lang="en-US"/>
                  <a:t>We saw a self-improving sorter</a:t>
                </a:r>
              </a:p>
              <a:p>
                <a:endParaRPr lang="en-US"/>
              </a:p>
              <a:p>
                <a:r>
                  <a:rPr lang="en-US"/>
                  <a:t>Simply use the reduction to sorting!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A4829A-0AFD-DAE5-F6DF-1FF860380E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Multiplication Sign 4">
            <a:extLst>
              <a:ext uri="{FF2B5EF4-FFF2-40B4-BE49-F238E27FC236}">
                <a16:creationId xmlns:a16="http://schemas.microsoft.com/office/drawing/2014/main" id="{471F6A49-3A06-C672-0E29-C3E6F0501D27}"/>
              </a:ext>
            </a:extLst>
          </p:cNvPr>
          <p:cNvSpPr/>
          <p:nvPr/>
        </p:nvSpPr>
        <p:spPr>
          <a:xfrm>
            <a:off x="1714500" y="3429000"/>
            <a:ext cx="3120390" cy="177165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06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7ED42-DFB5-2CDB-74D3-C1C79C56C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question of sorting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The problem:</a:t>
                </a:r>
              </a:p>
              <a:p>
                <a:r>
                  <a:rPr lang="en-US"/>
                  <a:t>Sort an array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</m:oMath>
                </a14:m>
                <a:endParaRPr lang="en-US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/>
                  <a:t> – a distribution on real-valued arrays of length n</a:t>
                </a:r>
              </a:p>
              <a:p>
                <a:r>
                  <a:rPr lang="en-US"/>
                  <a:t>Classical worst-cast algorithms –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/>
              </a:p>
              <a:p>
                <a:r>
                  <a:rPr lang="en-US"/>
                  <a:t>Offline vs online view</a:t>
                </a:r>
              </a:p>
              <a:p>
                <a:pPr lvl="1"/>
                <a:r>
                  <a:rPr lang="en-US"/>
                  <a:t>Offline – knows D</a:t>
                </a:r>
              </a:p>
              <a:p>
                <a:pPr lvl="1"/>
                <a:r>
                  <a:rPr lang="en-US"/>
                  <a:t>Online – learns D (self-improving)</a:t>
                </a:r>
              </a:p>
              <a:p>
                <a:endParaRPr lang="en-US" b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32394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2007A-17A0-87B8-6165-BF15744C2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can’t we use the reduction to sorting?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A4829A-0AFD-DAE5-F6DF-1FF860380E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Example distribution:</a:t>
                </a:r>
              </a:p>
              <a:p>
                <a:pPr lvl="1"/>
                <a:r>
                  <a:rPr lang="en-US"/>
                  <a:t>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 generates the fixed  point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.</a:t>
                </a:r>
              </a:p>
              <a:p>
                <a:pPr lvl="1"/>
                <a:r>
                  <a:rPr lang="en-US"/>
                  <a:t>The other (n-4)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’s - a uniform in the darkest gray region.</a:t>
                </a:r>
              </a:p>
              <a:p>
                <a:pPr lvl="1"/>
                <a:r>
                  <a:rPr lang="en-US"/>
                  <a:t>The 1-coordinates of the latter points can have any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r>
                  <a:rPr lang="en-US"/>
                  <a:t> permutations with equal probability</a:t>
                </a:r>
              </a:p>
              <a:p>
                <a:pPr lvl="1"/>
                <a:r>
                  <a:rPr lang="en-US"/>
                  <a:t>The entropy of the sorted order of 1-coordinates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Θ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𝑛𝑙𝑜𝑔𝑛</m:t>
                        </m:r>
                      </m:e>
                    </m:d>
                  </m:oMath>
                </a14:m>
                <a:endParaRPr lang="en-US" b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/>
                  <a:t> The limiting time of the self-improving sorter -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Θ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𝑛𝑙𝑜𝑔𝑛</m:t>
                        </m:r>
                      </m:e>
                    </m:d>
                  </m:oMath>
                </a14:m>
                <a:endParaRPr lang="en-US"/>
              </a:p>
              <a:p>
                <a:pPr lvl="1"/>
                <a:r>
                  <a:rPr lang="en-US"/>
                  <a:t>But</a:t>
                </a:r>
              </a:p>
              <a:p>
                <a:pPr lvl="1"/>
                <a:r>
                  <a:rPr lang="en-US"/>
                  <a:t>the output is simply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.</a:t>
                </a:r>
              </a:p>
              <a:p>
                <a:pPr lvl="1"/>
                <a:r>
                  <a:rPr lang="en-US"/>
                  <a:t>The classic algorithm for 2D maxima takes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𝑛𝑙𝑜𝑔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time,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sz="2100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2100"/>
                  <a:t> - the number of maximal points.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A4829A-0AFD-DAE5-F6DF-1FF860380E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 b="-16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1C265332-0E01-5FD4-C8CD-05A735EC2D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651" y="4323500"/>
            <a:ext cx="2896004" cy="248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69249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2007A-17A0-87B8-6165-BF15744C2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Defining optimality for maxima computation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A4829A-0AFD-DAE5-F6DF-1FF860380E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In other examples – there is a lower bound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𝑛𝑙𝑜𝑔𝑛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he-IL"/>
              </a:p>
              <a:p>
                <a:r>
                  <a:rPr lang="en-US"/>
                  <a:t>The positioning of nonmaximal points affect the optimal running time</a:t>
                </a:r>
              </a:p>
              <a:p>
                <a:r>
                  <a:rPr lang="en-US"/>
                  <a:t>This raises the issue of accurately describing the “right” optimal limiting running time.</a:t>
                </a:r>
              </a:p>
              <a:p>
                <a:r>
                  <a:rPr lang="en-US"/>
                  <a:t>Certificates</a:t>
                </a:r>
              </a:p>
              <a:p>
                <a:r>
                  <a:rPr lang="en-US"/>
                  <a:t>Linear decision trees</a:t>
                </a:r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A4829A-0AFD-DAE5-F6DF-1FF860380E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 r="-4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343535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10B40-8053-8BF8-798C-D0EB00551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Self improving algorithm for 2D maxima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5C4F3-874F-5692-C36D-FAB1A602F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The key idea:</a:t>
            </a:r>
          </a:p>
          <a:p>
            <a:pPr lvl="1"/>
            <a:r>
              <a:rPr lang="en-US"/>
              <a:t>Interleave the sorting of 1-coordinates with the maxima discovery</a:t>
            </a:r>
          </a:p>
          <a:p>
            <a:r>
              <a:rPr lang="en-US"/>
              <a:t>No analysis of this part</a:t>
            </a:r>
          </a:p>
          <a:p>
            <a:r>
              <a:rPr lang="en-US"/>
              <a:t>We’ll see:</a:t>
            </a:r>
          </a:p>
          <a:p>
            <a:pPr lvl="1"/>
            <a:r>
              <a:rPr lang="en-US"/>
              <a:t>Data structure</a:t>
            </a:r>
          </a:p>
          <a:p>
            <a:pPr lvl="1"/>
            <a:r>
              <a:rPr lang="en-US"/>
              <a:t>Training phase</a:t>
            </a:r>
          </a:p>
          <a:p>
            <a:pPr lvl="1"/>
            <a:r>
              <a:rPr lang="en-US"/>
              <a:t>Limiting phase</a:t>
            </a:r>
          </a:p>
        </p:txBody>
      </p:sp>
    </p:spTree>
    <p:extLst>
      <p:ext uri="{BB962C8B-B14F-4D97-AF65-F5344CB8AC3E}">
        <p14:creationId xmlns:p14="http://schemas.microsoft.com/office/powerpoint/2010/main" val="264361532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10B40-8053-8BF8-798C-D0EB00551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data structure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7F5C4F3-874F-5692-C36D-FAB1A602F7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Just like in the self-improving sorter, for the 1-coordinate</a:t>
                </a:r>
              </a:p>
              <a:p>
                <a:r>
                  <a:rPr lang="en-US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b="0"/>
                  <a:t> </a:t>
                </a:r>
                <a:r>
                  <a:rPr lang="en-US"/>
                  <a:t>Buckets</a:t>
                </a:r>
              </a:p>
              <a:p>
                <a:pPr lvl="1"/>
                <a:r>
                  <a:rPr lang="en-US" b="0"/>
                  <a:t>disjoint intervals</a:t>
                </a:r>
              </a:p>
              <a:p>
                <a:pPr lvl="2"/>
                <a:r>
                  <a:rPr lang="en-US"/>
                  <a:t>A sequence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≤…≤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∞</m:t>
                    </m:r>
                  </m:oMath>
                </a14:m>
                <a:endParaRPr lang="en-US" b="0"/>
              </a:p>
              <a:p>
                <a:pPr lvl="2"/>
                <a:r>
                  <a:rPr lang="en-US"/>
                  <a:t>Bucket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b="0"/>
                  <a:t> is the </a:t>
                </a:r>
                <a:r>
                  <a:rPr lang="en-US" b="0" err="1"/>
                  <a:t>j’th</a:t>
                </a:r>
                <a:r>
                  <a:rPr lang="en-US" b="0"/>
                  <a:t> interval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b="0"/>
              </a:p>
              <a:p>
                <a:r>
                  <a:rPr lang="en-US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 trees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/>
                  <a:t>-approximate search tree, with leaves corresponding to the buckets.</a:t>
                </a:r>
              </a:p>
              <a:p>
                <a:pPr lvl="1"/>
                <a:r>
                  <a:rPr lang="en-US"/>
                  <a:t>For point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/>
                  <a:t> in the input, find the bucket of its 1-coordinate</a:t>
                </a:r>
              </a:p>
              <a:p>
                <a:endParaRPr lang="en-US"/>
              </a:p>
              <a:p>
                <a:pPr lvl="1"/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7F5C4F3-874F-5692-C36D-FAB1A602F7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250586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D362F-BA18-E514-5951-B8DAF97F4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data structure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9517AD4-DBF4-EBE4-50D9-CC8E17EBA45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b="0"/>
                  <a:t> </a:t>
                </a:r>
                <a:r>
                  <a:rPr lang="en-US"/>
                  <a:t>Buckets</a:t>
                </a:r>
              </a:p>
              <a:p>
                <a:pPr lvl="1"/>
                <a:r>
                  <a:rPr lang="en-US"/>
                  <a:t>A sequence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−∞=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≤…≤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=∞</m:t>
                    </m:r>
                  </m:oMath>
                </a14:m>
                <a:endParaRPr lang="en-US" b="0"/>
              </a:p>
              <a:p>
                <a:pPr lvl="1"/>
                <a:r>
                  <a:rPr lang="en-US"/>
                  <a:t>Bucket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b="0"/>
                  <a:t> is the </a:t>
                </a:r>
                <a:r>
                  <a:rPr lang="en-US" b="0" err="1"/>
                  <a:t>j’th</a:t>
                </a:r>
                <a:r>
                  <a:rPr lang="en-US" b="0"/>
                  <a:t> interval </a:t>
                </a:r>
                <a14:m>
                  <m:oMath xmlns:m="http://schemas.openxmlformats.org/officeDocument/2006/math">
                    <m:d>
                      <m:dPr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e>
                    </m:d>
                  </m:oMath>
                </a14:m>
                <a:endParaRPr lang="en-US" b="0"/>
              </a:p>
              <a:p>
                <a:r>
                  <a:rPr lang="en-US" b="0"/>
                  <a:t>Think of each bucket as a 2D region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b="0"/>
              </a:p>
              <a:p>
                <a:pPr lvl="1"/>
                <a:r>
                  <a:rPr lang="en-US"/>
                  <a:t>This is called a </a:t>
                </a:r>
                <a:r>
                  <a:rPr lang="en-US" i="1"/>
                  <a:t>slab</a:t>
                </a:r>
              </a:p>
              <a:p>
                <a:r>
                  <a:rPr lang="en-US" b="0"/>
                  <a:t>A slab -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b="0"/>
                  <a:t>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b="0"/>
              </a:p>
              <a:p>
                <a:r>
                  <a:rPr lang="en-US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b="0"/>
                  <a:t> – called a leaf slab</a:t>
                </a:r>
              </a:p>
              <a:p>
                <a:r>
                  <a:rPr lang="en-US"/>
                  <a:t>Each internal node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b="0"/>
                  <a:t> corresponds to placing a point in a slab</a:t>
                </a:r>
              </a:p>
              <a:p>
                <a:r>
                  <a:rPr lang="en-US"/>
                  <a:t>The leaves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b="0"/>
                  <a:t> are leaf slabs</a:t>
                </a:r>
              </a:p>
              <a:p>
                <a:pPr lvl="1"/>
                <a:r>
                  <a:rPr lang="en-US"/>
                  <a:t>We can sort point in leaf slabs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US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/>
                  <a:t> find the maxima in a leaf slab takes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endParaRPr lang="en-US" b="0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9517AD4-DBF4-EBE4-50D9-CC8E17EBA45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28" t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61380454-0178-5830-E0EF-4A4B656239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911" y="1261824"/>
            <a:ext cx="3458058" cy="341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9508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DC7C7-0E3F-D94A-5C4F-25F1BCB1B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Limiting phase – the idea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DA6D31-52B7-5EB6-4D89-666926A1B02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/>
                  <a:t>The key idea:</a:t>
                </a:r>
              </a:p>
              <a:p>
                <a:pPr lvl="1"/>
                <a:r>
                  <a:rPr lang="en-US"/>
                  <a:t>Interleave the sorting of 1-coordinates with the maxima discovery</a:t>
                </a:r>
              </a:p>
              <a:p>
                <a:pPr lvl="1"/>
                <a:r>
                  <a:rPr lang="en-US"/>
                  <a:t>Only search for points with potential of being the next maximal points</a:t>
                </a:r>
              </a:p>
              <a:p>
                <a:r>
                  <a:rPr lang="en-US"/>
                  <a:t>The searches in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’s are proceeding “in parallel”</a:t>
                </a:r>
              </a:p>
              <a:p>
                <a:pPr lvl="1"/>
                <a:r>
                  <a:rPr lang="en-US"/>
                  <a:t>In each step, choose a point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/>
                  <a:t>, and advance the search for it by one step</a:t>
                </a:r>
              </a:p>
              <a:p>
                <a:pPr lvl="1"/>
                <a:r>
                  <a:rPr lang="en-US"/>
                  <a:t>Choose the searching order carefully</a:t>
                </a:r>
              </a:p>
              <a:p>
                <a:r>
                  <a:rPr lang="en-US"/>
                  <a:t>Consider a snapshot in time</a:t>
                </a:r>
              </a:p>
              <a:p>
                <a:pPr lvl="1"/>
                <a:r>
                  <a:rPr lang="en-US"/>
                  <a:t>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 is in some node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 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/>
                  <a:t>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 has been placed in a slab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/>
              </a:p>
              <a:p>
                <a:pPr lvl="1"/>
                <a:r>
                  <a:rPr lang="en-US"/>
                  <a:t>Initially,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/>
              </a:p>
              <a:p>
                <a:r>
                  <a:rPr lang="en-US"/>
                  <a:t>Ensure the invariant:</a:t>
                </a:r>
              </a:p>
              <a:p>
                <a:pPr lvl="1"/>
                <a:r>
                  <a:rPr lang="en-US"/>
                  <a:t>There is a slab boundary such that all maxima to the right of this boundary have been discovered</a:t>
                </a:r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DA6D31-52B7-5EB6-4D89-666926A1B0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28" t="-3501" b="-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Idea Images - Free Download on Freepik">
            <a:extLst>
              <a:ext uri="{FF2B5EF4-FFF2-40B4-BE49-F238E27FC236}">
                <a16:creationId xmlns:a16="http://schemas.microsoft.com/office/drawing/2014/main" id="{AEB65109-907B-79B5-3E09-ED65CC5D9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5570" y="184627"/>
            <a:ext cx="1573530" cy="1573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97695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0C98F-E63A-6311-73FA-4CD0D8BD6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Limiting phase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EA1E8A-D31C-40AF-2AA3-973F87BA6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605" y="1690688"/>
            <a:ext cx="8218170" cy="46758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A1A3597-7567-0522-0DAF-673D6CAA9DD2}"/>
                  </a:ext>
                </a:extLst>
              </p:cNvPr>
              <p:cNvSpPr txBox="1"/>
              <p:nvPr/>
            </p:nvSpPr>
            <p:spPr>
              <a:xfrm>
                <a:off x="7486650" y="984833"/>
                <a:ext cx="3767723" cy="923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>
                    <a:solidFill>
                      <a:schemeClr val="accent1"/>
                    </a:solidFill>
                  </a:rPr>
                  <a:t>All maximal points to the right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>
                    <a:solidFill>
                      <a:schemeClr val="accent1"/>
                    </a:solidFill>
                  </a:rPr>
                  <a:t> has been determined</a:t>
                </a:r>
              </a:p>
              <a:p>
                <a:endParaRPr lang="en-US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A1A3597-7567-0522-0DAF-673D6CAA9D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6650" y="984833"/>
                <a:ext cx="3767723" cy="923330"/>
              </a:xfrm>
              <a:prstGeom prst="rect">
                <a:avLst/>
              </a:prstGeom>
              <a:blipFill>
                <a:blip r:embed="rId4"/>
                <a:stretch>
                  <a:fillRect l="-1294" t="-3974" r="-19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Brace 5">
            <a:extLst>
              <a:ext uri="{FF2B5EF4-FFF2-40B4-BE49-F238E27FC236}">
                <a16:creationId xmlns:a16="http://schemas.microsoft.com/office/drawing/2014/main" id="{AEB1C3BB-F989-0BF4-728D-974F2CE2901E}"/>
              </a:ext>
            </a:extLst>
          </p:cNvPr>
          <p:cNvSpPr/>
          <p:nvPr/>
        </p:nvSpPr>
        <p:spPr>
          <a:xfrm rot="16200000">
            <a:off x="8134674" y="265120"/>
            <a:ext cx="229856" cy="292036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0B8407-C562-5320-EF81-91ED6CE9755D}"/>
              </a:ext>
            </a:extLst>
          </p:cNvPr>
          <p:cNvSpPr txBox="1"/>
          <p:nvPr/>
        </p:nvSpPr>
        <p:spPr>
          <a:xfrm>
            <a:off x="838200" y="3234690"/>
            <a:ext cx="2686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Each active point is at some stage of the search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463501-3963-CA99-9149-37B44E318CFD}"/>
              </a:ext>
            </a:extLst>
          </p:cNvPr>
          <p:cNvSpPr txBox="1"/>
          <p:nvPr/>
        </p:nvSpPr>
        <p:spPr>
          <a:xfrm>
            <a:off x="6258282" y="1160768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L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E6B5F3CC-1184-548C-A11E-7EEC260729EA}"/>
              </a:ext>
            </a:extLst>
          </p:cNvPr>
          <p:cNvSpPr/>
          <p:nvPr/>
        </p:nvSpPr>
        <p:spPr>
          <a:xfrm rot="16200000">
            <a:off x="6284579" y="1398579"/>
            <a:ext cx="229857" cy="652731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95371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DC7C7-0E3F-D94A-5C4F-25F1BCB1B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Limiting phase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DA6D31-52B7-5EB6-4D89-666926A1B02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The key variables: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/>
                  <a:t> – A vertical sweep line, moves from right to left</a:t>
                </a:r>
              </a:p>
              <a:p>
                <a:pPr lvl="2"/>
                <a:r>
                  <a:rPr lang="en-US"/>
                  <a:t>Initialize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∞</m:t>
                    </m:r>
                  </m:oMath>
                </a14:m>
                <a:endParaRPr lang="en-US"/>
              </a:p>
              <a:p>
                <a:pPr lvl="2"/>
                <a:r>
                  <a:rPr lang="en-US"/>
                  <a:t>Can  only be decreased – move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/>
              </a:p>
              <a:p>
                <a:pPr lvl="1"/>
                <a:r>
                  <a:rPr lang="en-US"/>
                  <a:t>Active points</a:t>
                </a:r>
              </a:p>
              <a:p>
                <a:pPr lvl="2"/>
                <a:r>
                  <a:rPr lang="en-US"/>
                  <a:t>Points that are currently being searched</a:t>
                </a:r>
                <a:endParaRPr lang="en-US" b="0" i="1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/>
                  <a:t> – The leaf slab that its right boundary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endParaRPr lang="en-US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/>
                  <a:t> - The leftmost maximal point to the right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/>
                  <a:t> (also the highest point there)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 slabs – </a:t>
                </a:r>
              </a:p>
              <a:p>
                <a:pPr lvl="2"/>
                <a:r>
                  <a:rPr lang="en-US"/>
                  <a:t>Each active point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 is currently placed in a slab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, which corresponds to a node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b="0"/>
              </a:p>
              <a:p>
                <a:pPr lvl="2"/>
                <a:r>
                  <a:rPr lang="en-US"/>
                  <a:t>Initially,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/>
              </a:p>
              <a:p>
                <a:pPr lvl="2"/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DA6D31-52B7-5EB6-4D89-666926A1B0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534402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0C98F-E63A-6311-73FA-4CD0D8BD6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Limiting phase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482DDE-8A86-DFC2-4932-D29AA0AB20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/>
                  <a:t>At every stage, the active points are known to be to the left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endParaRPr lang="en-US"/>
              </a:p>
              <a:p>
                <a:r>
                  <a:rPr lang="en-US"/>
                  <a:t>Our aim is to find all the maxima points in the leaf slab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/>
                  <a:t> and then decrease the boundary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/>
                  <a:t>.</a:t>
                </a:r>
              </a:p>
              <a:p>
                <a:r>
                  <a:rPr lang="en-US"/>
                  <a:t>Denote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/>
                  <a:t> – the rightmost slab boundary among the active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s</a:t>
                </a:r>
              </a:p>
              <a:p>
                <a:r>
                  <a:rPr lang="en-US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endParaRPr lang="en-US"/>
              </a:p>
              <a:p>
                <a:pPr lvl="1"/>
                <a:r>
                  <a:rPr lang="en-US"/>
                  <a:t>There is no active point in L</a:t>
                </a:r>
              </a:p>
              <a:p>
                <a:pPr lvl="1"/>
                <a:r>
                  <a:rPr lang="en-US"/>
                  <a:t>We can look for maxima points in L, and decrement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/>
                  <a:t> (the sweep line progress).</a:t>
                </a:r>
              </a:p>
              <a:p>
                <a:r>
                  <a:rPr lang="en-US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/>
                  <a:t>: </a:t>
                </a:r>
              </a:p>
              <a:p>
                <a:pPr lvl="1"/>
                <a:r>
                  <a:rPr lang="en-US"/>
                  <a:t>There are active points potentially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/>
                  <a:t> (so we cant find maxima points in L).</a:t>
                </a:r>
              </a:p>
              <a:p>
                <a:pPr lvl="1"/>
                <a:r>
                  <a:rPr lang="en-US"/>
                  <a:t>Find an arbitrary active point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/>
                  <a:t>, whose corresponding slab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/>
                  <a:t> has right boundary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/>
                  <a:t>.</a:t>
                </a:r>
              </a:p>
              <a:p>
                <a:pPr lvl="1"/>
                <a:r>
                  <a:rPr lang="en-US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/>
                  <a:t> is dominated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/>
                  <a:t> - its nonmaximal, stop the search for it.</a:t>
                </a:r>
              </a:p>
              <a:p>
                <a:pPr lvl="1"/>
                <a:r>
                  <a:rPr lang="en-US"/>
                  <a:t>Otherwise, advance the search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/>
                  <a:t> in one step</a:t>
                </a:r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482DDE-8A86-DFC2-4932-D29AA0AB20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28" t="-35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842287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0C98F-E63A-6311-73FA-4CD0D8BD6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Limiting phase – the algorithm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82DDE-8A86-DFC2-4932-D29AA0AB2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D77414-7310-A885-5664-C9725BBE8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878116"/>
            <a:ext cx="8459381" cy="361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758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7ED42-DFB5-2CDB-74D3-C1C79C56C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2265"/>
            <a:ext cx="10515600" cy="1325563"/>
          </a:xfrm>
        </p:spPr>
        <p:txBody>
          <a:bodyPr/>
          <a:lstStyle/>
          <a:p>
            <a:r>
              <a:rPr lang="en-US"/>
              <a:t>The question of sorting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/>
                  <a:t>- the permutation induced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/>
                  <a:t>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/>
                  <a:t>he array of final positions after sorting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/>
                  <a:t>.</a:t>
                </a:r>
              </a:p>
              <a:p>
                <a:r>
                  <a:rPr lang="en-US"/>
                  <a:t>Assume we have a set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Γ</m:t>
                    </m:r>
                  </m:oMath>
                </a14:m>
                <a:r>
                  <a:rPr lang="en-US"/>
                  <a:t> of permutations</a:t>
                </a:r>
              </a:p>
              <a:p>
                <a:pPr lvl="1"/>
                <a:r>
                  <a:rPr lang="en-US"/>
                  <a:t>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Γ</m:t>
                    </m:r>
                  </m:oMath>
                </a14:m>
                <a:endParaRPr lang="en-US"/>
              </a:p>
              <a:p>
                <a:r>
                  <a:rPr lang="en-US"/>
                  <a:t>Theorem 1:</a:t>
                </a:r>
              </a:p>
              <a:p>
                <a:pPr lvl="1"/>
                <a:r>
                  <a:rPr lang="en-US"/>
                  <a:t>Given such a set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Γ</m:t>
                    </m:r>
                  </m:oMath>
                </a14:m>
                <a:endParaRPr lang="en-US" b="0"/>
              </a:p>
              <a:p>
                <a:pPr lvl="1"/>
                <a:r>
                  <a:rPr lang="en-US"/>
                  <a:t>Can sort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/>
                  <a:t> with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Γ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/>
                  <a:t> comparisons (worst case).</a:t>
                </a:r>
              </a:p>
              <a:p>
                <a:pPr lvl="2"/>
                <a:endParaRPr lang="en-US"/>
              </a:p>
              <a:p>
                <a:endParaRPr lang="en-US" b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5D36C257-6639-0214-9769-DE97B8BAC343}"/>
              </a:ext>
            </a:extLst>
          </p:cNvPr>
          <p:cNvGrpSpPr/>
          <p:nvPr/>
        </p:nvGrpSpPr>
        <p:grpSpPr>
          <a:xfrm>
            <a:off x="8476006" y="2213749"/>
            <a:ext cx="2378037" cy="1444645"/>
            <a:chOff x="3572536" y="2719388"/>
            <a:chExt cx="2378037" cy="144464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173C9F3-8FA5-7C9C-BC7C-CF977EFAD149}"/>
                </a:ext>
              </a:extLst>
            </p:cNvPr>
            <p:cNvGrpSpPr/>
            <p:nvPr/>
          </p:nvGrpSpPr>
          <p:grpSpPr>
            <a:xfrm>
              <a:off x="3866553" y="2719388"/>
              <a:ext cx="2080857" cy="424576"/>
              <a:chOff x="1409103" y="3313748"/>
              <a:chExt cx="2080857" cy="424576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CCA50579-F6ED-9454-AE7C-1140DE16903B}"/>
                  </a:ext>
                </a:extLst>
              </p:cNvPr>
              <p:cNvSpPr/>
              <p:nvPr/>
            </p:nvSpPr>
            <p:spPr>
              <a:xfrm>
                <a:off x="1724828" y="3323035"/>
                <a:ext cx="1765132" cy="39082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AC6CBC7B-66FC-C2EE-2BAD-F8CCC5A482CF}"/>
                      </a:ext>
                    </a:extLst>
                  </p:cNvPr>
                  <p:cNvSpPr txBox="1"/>
                  <p:nvPr/>
                </p:nvSpPr>
                <p:spPr>
                  <a:xfrm>
                    <a:off x="1409103" y="3313748"/>
                    <a:ext cx="33304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oMath>
                      </m:oMathPara>
                    </a14:m>
                    <a:endParaRPr lang="en-US"/>
                  </a:p>
                </p:txBody>
              </p:sp>
            </mc:Choice>
            <mc:Fallback xmlns="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AC6CBC7B-66FC-C2EE-2BAD-F8CCC5A482C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09103" y="3313748"/>
                    <a:ext cx="333040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B63EE2F6-BD62-8AEF-B19D-7EED2641E3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57400" y="3323034"/>
                <a:ext cx="0" cy="41148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1F2D3D01-8F73-BD63-D21C-241D0E68CD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15540" y="3315414"/>
                <a:ext cx="0" cy="41148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0B2D1F3E-390F-3608-E6A9-18BB6EFF9D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69870" y="3326844"/>
                <a:ext cx="0" cy="41148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9B4FC1B0-D4D2-8693-FFED-98A5993946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35630" y="3315414"/>
                <a:ext cx="0" cy="41148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35FAB42-9A0A-054F-1EAB-E8AA0845CD05}"/>
                  </a:ext>
                </a:extLst>
              </p:cNvPr>
              <p:cNvSpPr txBox="1"/>
              <p:nvPr/>
            </p:nvSpPr>
            <p:spPr>
              <a:xfrm>
                <a:off x="1748095" y="3344526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5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84A9655-5BE6-EC0A-DEC4-B050D67AC036}"/>
                  </a:ext>
                </a:extLst>
              </p:cNvPr>
              <p:cNvSpPr txBox="1"/>
              <p:nvPr/>
            </p:nvSpPr>
            <p:spPr>
              <a:xfrm>
                <a:off x="2082429" y="3340951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3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87241C1-3335-D9EC-FB72-02C5E325A148}"/>
                  </a:ext>
                </a:extLst>
              </p:cNvPr>
              <p:cNvSpPr txBox="1"/>
              <p:nvPr/>
            </p:nvSpPr>
            <p:spPr>
              <a:xfrm>
                <a:off x="2389339" y="3334704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42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2B1C246-DBA6-BE1E-6C89-FCD44249ADE0}"/>
                  </a:ext>
                </a:extLst>
              </p:cNvPr>
              <p:cNvSpPr txBox="1"/>
              <p:nvPr/>
            </p:nvSpPr>
            <p:spPr>
              <a:xfrm>
                <a:off x="2802520" y="3334704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7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7F8C3F6-A853-63B9-9C2E-10303E38BD91}"/>
                  </a:ext>
                </a:extLst>
              </p:cNvPr>
              <p:cNvSpPr txBox="1"/>
              <p:nvPr/>
            </p:nvSpPr>
            <p:spPr>
              <a:xfrm>
                <a:off x="3166847" y="3329521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9</a:t>
                </a:r>
              </a:p>
            </p:txBody>
          </p:sp>
        </p:grpSp>
        <p:sp>
          <p:nvSpPr>
            <p:cNvPr id="7" name="Arrow: Down 6">
              <a:extLst>
                <a:ext uri="{FF2B5EF4-FFF2-40B4-BE49-F238E27FC236}">
                  <a16:creationId xmlns:a16="http://schemas.microsoft.com/office/drawing/2014/main" id="{A8078729-33F9-49B4-0835-646A284D76EB}"/>
                </a:ext>
              </a:extLst>
            </p:cNvPr>
            <p:cNvSpPr/>
            <p:nvPr/>
          </p:nvSpPr>
          <p:spPr>
            <a:xfrm>
              <a:off x="5026735" y="3268980"/>
              <a:ext cx="251460" cy="35433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01E03C8-F1E3-B700-5E28-C7338FDE3788}"/>
                </a:ext>
              </a:extLst>
            </p:cNvPr>
            <p:cNvGrpSpPr/>
            <p:nvPr/>
          </p:nvGrpSpPr>
          <p:grpSpPr>
            <a:xfrm>
              <a:off x="3572536" y="3739457"/>
              <a:ext cx="2378037" cy="424576"/>
              <a:chOff x="3572536" y="3739457"/>
              <a:chExt cx="2378037" cy="424576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741B5D5-7940-8778-93D1-44F4EA44FA19}"/>
                  </a:ext>
                </a:extLst>
              </p:cNvPr>
              <p:cNvSpPr/>
              <p:nvPr/>
            </p:nvSpPr>
            <p:spPr>
              <a:xfrm>
                <a:off x="4185441" y="3748744"/>
                <a:ext cx="1765132" cy="39082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TextBox 9">
                    <a:extLst>
                      <a:ext uri="{FF2B5EF4-FFF2-40B4-BE49-F238E27FC236}">
                        <a16:creationId xmlns:a16="http://schemas.microsoft.com/office/drawing/2014/main" id="{C92634E2-BEEE-1280-4868-D309305FA506}"/>
                      </a:ext>
                    </a:extLst>
                  </p:cNvPr>
                  <p:cNvSpPr txBox="1"/>
                  <p:nvPr/>
                </p:nvSpPr>
                <p:spPr>
                  <a:xfrm>
                    <a:off x="3572536" y="3739457"/>
                    <a:ext cx="666593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en-US"/>
                  </a:p>
                </p:txBody>
              </p:sp>
            </mc:Choice>
            <mc:Fallback xmlns="">
              <p:sp>
                <p:nvSpPr>
                  <p:cNvPr id="10" name="TextBox 9">
                    <a:extLst>
                      <a:ext uri="{FF2B5EF4-FFF2-40B4-BE49-F238E27FC236}">
                        <a16:creationId xmlns:a16="http://schemas.microsoft.com/office/drawing/2014/main" id="{C92634E2-BEEE-1280-4868-D309305FA50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72536" y="3739457"/>
                    <a:ext cx="666593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1311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0302D82E-2EC0-DD57-D651-73DEA30C95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18013" y="3748743"/>
                <a:ext cx="0" cy="41148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053C0563-3458-6223-D03F-D1477478DB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76153" y="3741123"/>
                <a:ext cx="0" cy="41148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0C067B0F-437E-602E-9D21-B23487ABC2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30483" y="3752553"/>
                <a:ext cx="0" cy="41148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9357CB0A-8E80-A95C-E92A-4785971A43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96243" y="3741123"/>
                <a:ext cx="0" cy="41148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35E673F-57BB-DF16-C96A-A17EA3FA007C}"/>
                  </a:ext>
                </a:extLst>
              </p:cNvPr>
              <p:cNvSpPr txBox="1"/>
              <p:nvPr/>
            </p:nvSpPr>
            <p:spPr>
              <a:xfrm>
                <a:off x="4208708" y="3770235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2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2EB3E12-7719-98BD-0D54-4DD43BAE7094}"/>
                  </a:ext>
                </a:extLst>
              </p:cNvPr>
              <p:cNvSpPr txBox="1"/>
              <p:nvPr/>
            </p:nvSpPr>
            <p:spPr>
              <a:xfrm>
                <a:off x="4543042" y="376666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1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6B25335-B16C-D1BD-B71A-CA483784F3E0}"/>
                  </a:ext>
                </a:extLst>
              </p:cNvPr>
              <p:cNvSpPr txBox="1"/>
              <p:nvPr/>
            </p:nvSpPr>
            <p:spPr>
              <a:xfrm>
                <a:off x="4918532" y="3760413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5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ACFACE6-8D74-C2CC-E543-E450B7E07F1A}"/>
                  </a:ext>
                </a:extLst>
              </p:cNvPr>
              <p:cNvSpPr txBox="1"/>
              <p:nvPr/>
            </p:nvSpPr>
            <p:spPr>
              <a:xfrm>
                <a:off x="5263133" y="3760413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3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E1F24DC-DA03-16FC-AED0-020DB6EBEF79}"/>
                  </a:ext>
                </a:extLst>
              </p:cNvPr>
              <p:cNvSpPr txBox="1"/>
              <p:nvPr/>
            </p:nvSpPr>
            <p:spPr>
              <a:xfrm>
                <a:off x="5627460" y="375523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4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B920336-C8C6-F9F3-16B0-C5D84D6F53DD}"/>
                  </a:ext>
                </a:extLst>
              </p:cNvPr>
              <p:cNvSpPr txBox="1"/>
              <p:nvPr/>
            </p:nvSpPr>
            <p:spPr>
              <a:xfrm>
                <a:off x="9930205" y="3816628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∈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B920336-C8C6-F9F3-16B0-C5D84D6F53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0205" y="3816628"/>
                <a:ext cx="38183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7A6A3C19-E8AE-0D3B-F211-6086D19D2048}"/>
              </a:ext>
            </a:extLst>
          </p:cNvPr>
          <p:cNvGrpSpPr/>
          <p:nvPr/>
        </p:nvGrpSpPr>
        <p:grpSpPr>
          <a:xfrm>
            <a:off x="9142599" y="4167037"/>
            <a:ext cx="2269886" cy="2016444"/>
            <a:chOff x="6428902" y="3047046"/>
            <a:chExt cx="2269886" cy="2016444"/>
          </a:xfrm>
          <a:noFill/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FDBD414-4920-8897-F772-AA18FA184702}"/>
                </a:ext>
              </a:extLst>
            </p:cNvPr>
            <p:cNvSpPr/>
            <p:nvPr/>
          </p:nvSpPr>
          <p:spPr>
            <a:xfrm>
              <a:off x="6428902" y="3104493"/>
              <a:ext cx="2212178" cy="1958997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solidFill>
                    <a:schemeClr val="accent1"/>
                  </a:solidFill>
                </a:rPr>
                <a:t>Subset of permutations over [n]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69B2B971-1A3A-B674-0BBA-EBF929D2EE11}"/>
                    </a:ext>
                  </a:extLst>
                </p:cNvPr>
                <p:cNvSpPr txBox="1"/>
                <p:nvPr/>
              </p:nvSpPr>
              <p:spPr>
                <a:xfrm>
                  <a:off x="8280084" y="3047046"/>
                  <a:ext cx="418704" cy="461665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69B2B971-1A3A-B674-0BBA-EBF929D2EE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80084" y="3047046"/>
                  <a:ext cx="418704" cy="46166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63337827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6395-D4AD-D5B5-3CE5-AEBDBA1D8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Training phase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F7666-34AA-624F-C16E-C48065445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Just like in the self-improving sorter</a:t>
            </a:r>
          </a:p>
          <a:p>
            <a:pPr lvl="1"/>
            <a:r>
              <a:rPr lang="en-US"/>
              <a:t>Creating the buckets and trees for the points’ 1-coordinate</a:t>
            </a:r>
          </a:p>
        </p:txBody>
      </p:sp>
    </p:spTree>
    <p:extLst>
      <p:ext uri="{BB962C8B-B14F-4D97-AF65-F5344CB8AC3E}">
        <p14:creationId xmlns:p14="http://schemas.microsoft.com/office/powerpoint/2010/main" val="217489718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71DBC-6040-4D51-1533-F4DD54DD5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few more 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A7B80-051C-32F6-6E3C-8B973A478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More self-improving algorithms</a:t>
            </a:r>
          </a:p>
          <a:p>
            <a:pPr lvl="1"/>
            <a:r>
              <a:rPr lang="en-US"/>
              <a:t>Algorithms for2D maxima, 2D convex hulls, sorters beyond product distribution</a:t>
            </a:r>
          </a:p>
          <a:p>
            <a:r>
              <a:rPr lang="en-US"/>
              <a:t>The shortcomings</a:t>
            </a:r>
          </a:p>
          <a:p>
            <a:pPr lvl="1"/>
            <a:r>
              <a:rPr lang="en-US"/>
              <a:t>All the results are for problems where we understand lower bounds, and the improvement mostly comes from faster search</a:t>
            </a:r>
          </a:p>
          <a:p>
            <a:pPr lvl="1"/>
            <a:r>
              <a:rPr lang="en-US"/>
              <a:t>Challenging to build such algorithms for graph problems (such as MST)</a:t>
            </a:r>
          </a:p>
        </p:txBody>
      </p:sp>
    </p:spTree>
    <p:extLst>
      <p:ext uri="{BB962C8B-B14F-4D97-AF65-F5344CB8AC3E}">
        <p14:creationId xmlns:p14="http://schemas.microsoft.com/office/powerpoint/2010/main" val="271388498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C17C0-DE33-A563-E453-8715686F8A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Questions?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126EB4-7879-433D-873C-7D7CCC567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77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7ED42-DFB5-2CDB-74D3-C1C79C56C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Sorting withing a subset of permutations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Proof – by an algorithm:</a:t>
                </a:r>
              </a:p>
              <a:p>
                <a:pPr lvl="1"/>
                <a:r>
                  <a:rPr lang="en-US"/>
                  <a:t>Insertion sort</a:t>
                </a:r>
              </a:p>
              <a:p>
                <a:pPr lvl="1"/>
                <a:r>
                  <a:rPr lang="en-US"/>
                  <a:t>In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/>
                  <a:t>’</a:t>
                </a:r>
                <a:r>
                  <a:rPr lang="en-US" err="1"/>
                  <a:t>th</a:t>
                </a:r>
                <a:r>
                  <a:rPr lang="en-US"/>
                  <a:t> iteration:</a:t>
                </a:r>
              </a:p>
              <a:p>
                <a:pPr lvl="2"/>
                <a:r>
                  <a:rPr lang="en-US" sz="2200"/>
                  <a:t>Assume we know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≤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US" sz="2200" b="0"/>
              </a:p>
              <a:p>
                <a:pPr lvl="2"/>
                <a:r>
                  <a:rPr lang="en-US" sz="2200"/>
                  <a:t>Find the positioning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200"/>
                  <a:t> in the sorted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200"/>
              </a:p>
              <a:p>
                <a:pPr lvl="2"/>
                <a:r>
                  <a:rPr lang="en-US" sz="2200"/>
                  <a:t>Using an optimal search tree</a:t>
                </a:r>
              </a:p>
              <a:p>
                <a:pPr lvl="2"/>
                <a:r>
                  <a:rPr lang="en-US" sz="2200"/>
                  <a:t>What is this tree?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06C717F-3A44-040C-15BA-4246E98AA3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3"/>
                <a:stretch>
                  <a:fillRect l="-2118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65FE6D9F-A186-191E-5B2C-DCE0C310B72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/>
              <a:t>Running example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3A68298-90C5-3B20-F9E4-553AED47F27C}"/>
              </a:ext>
            </a:extLst>
          </p:cNvPr>
          <p:cNvGrpSpPr/>
          <p:nvPr/>
        </p:nvGrpSpPr>
        <p:grpSpPr>
          <a:xfrm>
            <a:off x="6677282" y="2927020"/>
            <a:ext cx="4654064" cy="501980"/>
            <a:chOff x="1538116" y="3315414"/>
            <a:chExt cx="1951844" cy="42291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71A7676-2778-02F1-2712-2C727654FA06}"/>
                </a:ext>
              </a:extLst>
            </p:cNvPr>
            <p:cNvSpPr/>
            <p:nvPr/>
          </p:nvSpPr>
          <p:spPr>
            <a:xfrm>
              <a:off x="1724828" y="3323035"/>
              <a:ext cx="1765132" cy="390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5DD4531E-20F8-CC65-B582-345692905E05}"/>
                    </a:ext>
                  </a:extLst>
                </p:cNvPr>
                <p:cNvSpPr txBox="1"/>
                <p:nvPr/>
              </p:nvSpPr>
              <p:spPr>
                <a:xfrm>
                  <a:off x="1538116" y="3333116"/>
                  <a:ext cx="146072" cy="3370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5DD4531E-20F8-CC65-B582-345692905E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8116" y="3333116"/>
                  <a:ext cx="146072" cy="33708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591AB21-617D-809E-F6A4-AF24DE85118A}"/>
                </a:ext>
              </a:extLst>
            </p:cNvPr>
            <p:cNvCxnSpPr>
              <a:cxnSpLocks/>
            </p:cNvCxnSpPr>
            <p:nvPr/>
          </p:nvCxnSpPr>
          <p:spPr>
            <a:xfrm>
              <a:off x="2057400" y="3323034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3272C23-A31B-5446-9E92-13A2B2EA1251}"/>
                </a:ext>
              </a:extLst>
            </p:cNvPr>
            <p:cNvCxnSpPr>
              <a:cxnSpLocks/>
            </p:cNvCxnSpPr>
            <p:nvPr/>
          </p:nvCxnSpPr>
          <p:spPr>
            <a:xfrm>
              <a:off x="2415540" y="3315414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AA0B13E7-844F-8965-146A-B98EEB9B441A}"/>
                </a:ext>
              </a:extLst>
            </p:cNvPr>
            <p:cNvCxnSpPr>
              <a:cxnSpLocks/>
            </p:cNvCxnSpPr>
            <p:nvPr/>
          </p:nvCxnSpPr>
          <p:spPr>
            <a:xfrm>
              <a:off x="2769870" y="3326844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9188E82-9EC5-86B2-3E8C-8C0752B74219}"/>
                </a:ext>
              </a:extLst>
            </p:cNvPr>
            <p:cNvCxnSpPr>
              <a:cxnSpLocks/>
            </p:cNvCxnSpPr>
            <p:nvPr/>
          </p:nvCxnSpPr>
          <p:spPr>
            <a:xfrm>
              <a:off x="3135630" y="3315414"/>
              <a:ext cx="0" cy="4114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83A2FE0-5212-BE3A-A790-153F18B02D25}"/>
                </a:ext>
              </a:extLst>
            </p:cNvPr>
            <p:cNvSpPr txBox="1"/>
            <p:nvPr/>
          </p:nvSpPr>
          <p:spPr>
            <a:xfrm>
              <a:off x="1748095" y="334452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5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0D3C974-EC20-816B-120E-BA295F84BFE2}"/>
                </a:ext>
              </a:extLst>
            </p:cNvPr>
            <p:cNvSpPr txBox="1"/>
            <p:nvPr/>
          </p:nvSpPr>
          <p:spPr>
            <a:xfrm>
              <a:off x="2082429" y="334095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3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7C4546B-A594-F82B-4747-12623972E597}"/>
                </a:ext>
              </a:extLst>
            </p:cNvPr>
            <p:cNvSpPr txBox="1"/>
            <p:nvPr/>
          </p:nvSpPr>
          <p:spPr>
            <a:xfrm>
              <a:off x="2389339" y="3334704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42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48F3AED-E7F2-1DEA-63B9-1E8B939F3914}"/>
                </a:ext>
              </a:extLst>
            </p:cNvPr>
            <p:cNvSpPr txBox="1"/>
            <p:nvPr/>
          </p:nvSpPr>
          <p:spPr>
            <a:xfrm>
              <a:off x="2802520" y="333470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7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E14EA4A-53F2-D737-BC5E-94B3C0101760}"/>
                </a:ext>
              </a:extLst>
            </p:cNvPr>
            <p:cNvSpPr txBox="1"/>
            <p:nvPr/>
          </p:nvSpPr>
          <p:spPr>
            <a:xfrm>
              <a:off x="3166847" y="332952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9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9C72C54-6B62-7FD1-74D7-4464F1942AD6}"/>
                  </a:ext>
                </a:extLst>
              </p:cNvPr>
              <p:cNvSpPr txBox="1"/>
              <p:nvPr/>
            </p:nvSpPr>
            <p:spPr>
              <a:xfrm>
                <a:off x="6172200" y="2344906"/>
                <a:ext cx="86844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200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9C72C54-6B62-7FD1-74D7-4464F1942A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00" y="2344906"/>
                <a:ext cx="868443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02EEFED-DAF0-FD1B-1652-6F51E3FF83BA}"/>
              </a:ext>
            </a:extLst>
          </p:cNvPr>
          <p:cNvCxnSpPr>
            <a:cxnSpLocks/>
          </p:cNvCxnSpPr>
          <p:nvPr/>
        </p:nvCxnSpPr>
        <p:spPr>
          <a:xfrm flipH="1">
            <a:off x="9614330" y="2615662"/>
            <a:ext cx="1" cy="10663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ight Brace 45">
            <a:extLst>
              <a:ext uri="{FF2B5EF4-FFF2-40B4-BE49-F238E27FC236}">
                <a16:creationId xmlns:a16="http://schemas.microsoft.com/office/drawing/2014/main" id="{7314785C-5481-2523-C36E-84E005FC8FFC}"/>
              </a:ext>
            </a:extLst>
          </p:cNvPr>
          <p:cNvSpPr/>
          <p:nvPr/>
        </p:nvSpPr>
        <p:spPr>
          <a:xfrm rot="5400000">
            <a:off x="8105343" y="2706245"/>
            <a:ext cx="503956" cy="246966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1CE0E805-C791-D1DF-D516-23564A68B005}"/>
                  </a:ext>
                </a:extLst>
              </p:cNvPr>
              <p:cNvSpPr txBox="1"/>
              <p:nvPr/>
            </p:nvSpPr>
            <p:spPr>
              <a:xfrm>
                <a:off x="8093851" y="4219428"/>
                <a:ext cx="56342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k</m:t>
                          </m:r>
                        </m:sub>
                      </m:sSub>
                    </m:oMath>
                  </m:oMathPara>
                </a14:m>
                <a:endParaRPr lang="en-US" sz="200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1CE0E805-C791-D1DF-D516-23564A68B0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3851" y="4219428"/>
                <a:ext cx="563424" cy="400110"/>
              </a:xfrm>
              <a:prstGeom prst="rect">
                <a:avLst/>
              </a:prstGeom>
              <a:blipFill>
                <a:blip r:embed="rId6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819AC5A2-2B88-EE71-172D-FB473D84D361}"/>
              </a:ext>
            </a:extLst>
          </p:cNvPr>
          <p:cNvCxnSpPr>
            <a:cxnSpLocks/>
          </p:cNvCxnSpPr>
          <p:nvPr/>
        </p:nvCxnSpPr>
        <p:spPr>
          <a:xfrm flipH="1" flipV="1">
            <a:off x="10172263" y="3669787"/>
            <a:ext cx="104658" cy="2558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C72FE86B-D280-A39C-54BC-BCDE831414E0}"/>
                  </a:ext>
                </a:extLst>
              </p:cNvPr>
              <p:cNvSpPr txBox="1"/>
              <p:nvPr/>
            </p:nvSpPr>
            <p:spPr>
              <a:xfrm>
                <a:off x="10066651" y="3861665"/>
                <a:ext cx="75136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C72FE86B-D280-A39C-54BC-BCDE831414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6651" y="3861665"/>
                <a:ext cx="751360" cy="400110"/>
              </a:xfrm>
              <a:prstGeom prst="rect">
                <a:avLst/>
              </a:prstGeom>
              <a:blipFill>
                <a:blip r:embed="rId7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Oval 49">
            <a:extLst>
              <a:ext uri="{FF2B5EF4-FFF2-40B4-BE49-F238E27FC236}">
                <a16:creationId xmlns:a16="http://schemas.microsoft.com/office/drawing/2014/main" id="{661A2C60-80EE-71AE-50D0-9BDDD70F8751}"/>
              </a:ext>
            </a:extLst>
          </p:cNvPr>
          <p:cNvSpPr/>
          <p:nvPr/>
        </p:nvSpPr>
        <p:spPr>
          <a:xfrm>
            <a:off x="9554224" y="2756678"/>
            <a:ext cx="1064686" cy="86598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409B343-10DE-5F12-9E93-59EB5C9C3C7B}"/>
              </a:ext>
            </a:extLst>
          </p:cNvPr>
          <p:cNvGrpSpPr/>
          <p:nvPr/>
        </p:nvGrpSpPr>
        <p:grpSpPr>
          <a:xfrm>
            <a:off x="6329457" y="4885360"/>
            <a:ext cx="3428548" cy="497458"/>
            <a:chOff x="5452717" y="4128350"/>
            <a:chExt cx="3428548" cy="497458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CC45B254-53A5-0887-3C1F-ECE0E0F26FAE}"/>
                </a:ext>
              </a:extLst>
            </p:cNvPr>
            <p:cNvSpPr/>
            <p:nvPr/>
          </p:nvSpPr>
          <p:spPr>
            <a:xfrm>
              <a:off x="6389420" y="4137396"/>
              <a:ext cx="2491845" cy="46389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DE178ADC-616B-6611-58E4-B34E9D12C49C}"/>
                    </a:ext>
                  </a:extLst>
                </p:cNvPr>
                <p:cNvSpPr txBox="1"/>
                <p:nvPr/>
              </p:nvSpPr>
              <p:spPr>
                <a:xfrm>
                  <a:off x="5452717" y="4149362"/>
                  <a:ext cx="941541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≤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DE178ADC-616B-6611-58E4-B34E9D12C4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52717" y="4149362"/>
                  <a:ext cx="941541" cy="400110"/>
                </a:xfrm>
                <a:prstGeom prst="rect">
                  <a:avLst/>
                </a:prstGeom>
                <a:blipFill>
                  <a:blip r:embed="rId8"/>
                  <a:stretch>
                    <a:fillRect b="-153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0CE980B1-C7E3-6918-A4A6-C55FFBF7DEAC}"/>
                </a:ext>
              </a:extLst>
            </p:cNvPr>
            <p:cNvCxnSpPr>
              <a:cxnSpLocks/>
            </p:cNvCxnSpPr>
            <p:nvPr/>
          </p:nvCxnSpPr>
          <p:spPr>
            <a:xfrm>
              <a:off x="7182420" y="4137395"/>
              <a:ext cx="0" cy="48841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0C24F062-C6C2-7DAC-8A0C-7C8846CB659E}"/>
                </a:ext>
              </a:extLst>
            </p:cNvPr>
            <p:cNvCxnSpPr>
              <a:cxnSpLocks/>
            </p:cNvCxnSpPr>
            <p:nvPr/>
          </p:nvCxnSpPr>
          <p:spPr>
            <a:xfrm>
              <a:off x="8036386" y="4128350"/>
              <a:ext cx="0" cy="48841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777181E-B725-BE29-CFBB-4C2AC47E4FB1}"/>
                </a:ext>
              </a:extLst>
            </p:cNvPr>
            <p:cNvSpPr txBox="1"/>
            <p:nvPr/>
          </p:nvSpPr>
          <p:spPr>
            <a:xfrm>
              <a:off x="6444899" y="4162905"/>
              <a:ext cx="3016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2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A95A07F-C9DE-DDB2-E58F-3F7A36C87CF1}"/>
                </a:ext>
              </a:extLst>
            </p:cNvPr>
            <p:cNvSpPr txBox="1"/>
            <p:nvPr/>
          </p:nvSpPr>
          <p:spPr>
            <a:xfrm>
              <a:off x="7242101" y="4158662"/>
              <a:ext cx="3016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1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33DF85D-2A46-CF72-0BEA-81AA3C0E3744}"/>
                </a:ext>
              </a:extLst>
            </p:cNvPr>
            <p:cNvSpPr txBox="1"/>
            <p:nvPr/>
          </p:nvSpPr>
          <p:spPr>
            <a:xfrm>
              <a:off x="7973911" y="4151247"/>
              <a:ext cx="3016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497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/>
      <p:bldP spid="49" grpId="0"/>
      <p:bldP spid="5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9294</TotalTime>
  <Words>6431</Words>
  <Application>Microsoft Office PowerPoint</Application>
  <PresentationFormat>Widescreen</PresentationFormat>
  <Paragraphs>1101</Paragraphs>
  <Slides>82</Slides>
  <Notes>71</Notes>
  <HiddenSlides>16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7" baseType="lpstr">
      <vt:lpstr>Arial</vt:lpstr>
      <vt:lpstr>Calibri</vt:lpstr>
      <vt:lpstr>Calibri Light</vt:lpstr>
      <vt:lpstr>Cambria Math</vt:lpstr>
      <vt:lpstr>Office Theme</vt:lpstr>
      <vt:lpstr>Self-improving algorithms</vt:lpstr>
      <vt:lpstr>What we’ll talk about</vt:lpstr>
      <vt:lpstr>What is a self-improving algorithm</vt:lpstr>
      <vt:lpstr>What is a self-improving algorithm</vt:lpstr>
      <vt:lpstr>What is a self-improving algorithm</vt:lpstr>
      <vt:lpstr>The question of sorting</vt:lpstr>
      <vt:lpstr>The question of sorting</vt:lpstr>
      <vt:lpstr>The question of sorting</vt:lpstr>
      <vt:lpstr>Sorting withing a subset of permutations</vt:lpstr>
      <vt:lpstr>Sorting withing a subset of permutations</vt:lpstr>
      <vt:lpstr>Sorting withing a subset of permutations</vt:lpstr>
      <vt:lpstr>Sorting withing a subset of permutations</vt:lpstr>
      <vt:lpstr>Sorting withing a subset of permutations</vt:lpstr>
      <vt:lpstr>Search trees</vt:lpstr>
      <vt:lpstr>Search trees</vt:lpstr>
      <vt:lpstr>Sorting withing a subset of permutations</vt:lpstr>
      <vt:lpstr>Sorting withing a subset of permutations</vt:lpstr>
      <vt:lpstr>Sorting withing a subset of permutations</vt:lpstr>
      <vt:lpstr>Moving to offline sorter</vt:lpstr>
      <vt:lpstr>Shannon entropy</vt:lpstr>
      <vt:lpstr>Shannon entropy</vt:lpstr>
      <vt:lpstr>Back to search trees</vt:lpstr>
      <vt:lpstr>Offline sorter</vt:lpstr>
      <vt:lpstr>Towards self-improving sorter</vt:lpstr>
      <vt:lpstr>Towards self-improving sorter</vt:lpstr>
      <vt:lpstr>Towards self-improving sorter</vt:lpstr>
      <vt:lpstr>Self-improving sorter - results</vt:lpstr>
      <vt:lpstr>Self-improving sorter</vt:lpstr>
      <vt:lpstr>Self-improving sorter</vt:lpstr>
      <vt:lpstr>The buckets</vt:lpstr>
      <vt:lpstr>The buckets</vt:lpstr>
      <vt:lpstr>The trees</vt:lpstr>
      <vt:lpstr>The trees</vt:lpstr>
      <vt:lpstr>The limiting phase</vt:lpstr>
      <vt:lpstr>The limiting phase – running time</vt:lpstr>
      <vt:lpstr>The limiting phase – running time</vt:lpstr>
      <vt:lpstr>The limiting phase – running time</vt:lpstr>
      <vt:lpstr>The limiting phase – running time</vt:lpstr>
      <vt:lpstr>The limiting phase – running time</vt:lpstr>
      <vt:lpstr>The limiting phase – running time</vt:lpstr>
      <vt:lpstr>The training phase</vt:lpstr>
      <vt:lpstr>The training phase</vt:lpstr>
      <vt:lpstr>Learning the buckets</vt:lpstr>
      <vt:lpstr>Learning the buckets</vt:lpstr>
      <vt:lpstr>Learning the buckets</vt:lpstr>
      <vt:lpstr>The training phase</vt:lpstr>
      <vt:lpstr>Learning the trees</vt:lpstr>
      <vt:lpstr>Learning the trees</vt:lpstr>
      <vt:lpstr>Learning the trees</vt:lpstr>
      <vt:lpstr>Learning the trees</vt:lpstr>
      <vt:lpstr>Learning the trees</vt:lpstr>
      <vt:lpstr>Data structure size</vt:lpstr>
      <vt:lpstr>Lower bound for self-improving sorters</vt:lpstr>
      <vt:lpstr>Lower bound for self-improving sorters</vt:lpstr>
      <vt:lpstr>Lower bound for self-improving sorters</vt:lpstr>
      <vt:lpstr>Lower bound – high level</vt:lpstr>
      <vt:lpstr>Lower bound</vt:lpstr>
      <vt:lpstr>Lower bound</vt:lpstr>
      <vt:lpstr>Lower bound – in detail</vt:lpstr>
      <vt:lpstr>Number of distributions</vt:lpstr>
      <vt:lpstr>Optimality of a single tree</vt:lpstr>
      <vt:lpstr>Optimality of a single tree</vt:lpstr>
      <vt:lpstr>Optimality of a single tree</vt:lpstr>
      <vt:lpstr>Summing up</vt:lpstr>
      <vt:lpstr>The problem of 2D maxima</vt:lpstr>
      <vt:lpstr>What is the 2D maxima problem</vt:lpstr>
      <vt:lpstr>What is the 2D maxima problem</vt:lpstr>
      <vt:lpstr>Reduction to sorting</vt:lpstr>
      <vt:lpstr>Self improving algorithm</vt:lpstr>
      <vt:lpstr>Why can’t we use the reduction to sorting?</vt:lpstr>
      <vt:lpstr>Defining optimality for maxima computation</vt:lpstr>
      <vt:lpstr>Self improving algorithm for 2D maxima</vt:lpstr>
      <vt:lpstr>The data structure</vt:lpstr>
      <vt:lpstr>The data structure</vt:lpstr>
      <vt:lpstr>Limiting phase – the idea</vt:lpstr>
      <vt:lpstr>Limiting phase</vt:lpstr>
      <vt:lpstr>Limiting phase</vt:lpstr>
      <vt:lpstr>Limiting phase</vt:lpstr>
      <vt:lpstr>Limiting phase – the algorithm</vt:lpstr>
      <vt:lpstr>Training phase</vt:lpstr>
      <vt:lpstr>A few more notes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 improving algorithms</dc:title>
  <dc:creator>Inbal Hadad</dc:creator>
  <cp:lastModifiedBy>Inbal Hadad</cp:lastModifiedBy>
  <cp:revision>172</cp:revision>
  <dcterms:created xsi:type="dcterms:W3CDTF">2023-05-03T06:41:24Z</dcterms:created>
  <dcterms:modified xsi:type="dcterms:W3CDTF">2023-06-14T18:06:29Z</dcterms:modified>
</cp:coreProperties>
</file>