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351" r:id="rId11"/>
    <p:sldId id="352" r:id="rId12"/>
    <p:sldId id="357" r:id="rId13"/>
    <p:sldId id="265" r:id="rId14"/>
    <p:sldId id="356" r:id="rId15"/>
    <p:sldId id="268" r:id="rId16"/>
    <p:sldId id="269" r:id="rId17"/>
    <p:sldId id="270" r:id="rId18"/>
    <p:sldId id="274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1" r:id="rId30"/>
    <p:sldId id="282" r:id="rId31"/>
    <p:sldId id="283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58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59" r:id="rId60"/>
    <p:sldId id="312" r:id="rId61"/>
    <p:sldId id="354" r:id="rId62"/>
    <p:sldId id="313" r:id="rId63"/>
    <p:sldId id="314" r:id="rId64"/>
    <p:sldId id="315" r:id="rId65"/>
    <p:sldId id="316" r:id="rId66"/>
    <p:sldId id="317" r:id="rId67"/>
    <p:sldId id="318" r:id="rId68"/>
    <p:sldId id="353" r:id="rId69"/>
    <p:sldId id="319" r:id="rId70"/>
    <p:sldId id="320" r:id="rId71"/>
    <p:sldId id="321" r:id="rId72"/>
    <p:sldId id="322" r:id="rId73"/>
    <p:sldId id="323" r:id="rId74"/>
    <p:sldId id="324" r:id="rId75"/>
    <p:sldId id="355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8" r:id="rId89"/>
    <p:sldId id="360" r:id="rId90"/>
    <p:sldId id="361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963"/>
    <a:srgbClr val="29C7FF"/>
    <a:srgbClr val="0079A4"/>
    <a:srgbClr val="006082"/>
    <a:srgbClr val="00421E"/>
    <a:srgbClr val="008E40"/>
    <a:srgbClr val="0094C8"/>
    <a:srgbClr val="53D2FF"/>
    <a:srgbClr val="D01F02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67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DCD4D1-A4DE-4A66-AB40-DA2C9350D551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A511B2-B317-4C2C-A5CF-A704A7E7F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406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2B1B9E-42DA-4944-B657-0CD11643800E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D6EBE3-7170-4085-8824-CE7074A78B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904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45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מדוע האי </a:t>
            </a:r>
            <a:r>
              <a:rPr lang="he-IL" dirty="0" err="1" smtClean="0"/>
              <a:t>שיוויון</a:t>
            </a:r>
            <a:r>
              <a:rPr lang="he-IL" dirty="0" smtClean="0"/>
              <a:t>?</a:t>
            </a:r>
            <a:r>
              <a:rPr lang="en-US" baseline="0" dirty="0" smtClean="0"/>
              <a:t> </a:t>
            </a:r>
            <a:r>
              <a:rPr lang="he-IL" baseline="0" dirty="0" smtClean="0"/>
              <a:t> כי אם 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o,L</a:t>
            </a:r>
            <a:r>
              <a:rPr lang="en-US" baseline="0" dirty="0" smtClean="0"/>
              <a:t>)=c</a:t>
            </a:r>
            <a:r>
              <a:rPr lang="he-IL" baseline="0" dirty="0" smtClean="0"/>
              <a:t> אז מתקבל שוויון, אחרת, 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o,L</a:t>
            </a:r>
            <a:r>
              <a:rPr lang="en-US" baseline="0" dirty="0" smtClean="0"/>
              <a:t>)</a:t>
            </a:r>
            <a:r>
              <a:rPr lang="he-IL" baseline="0" dirty="0" smtClean="0"/>
              <a:t> מוגדר להיות המרכז מ-</a:t>
            </a:r>
            <a:r>
              <a:rPr lang="en-US" baseline="0" dirty="0" smtClean="0"/>
              <a:t>L</a:t>
            </a:r>
            <a:r>
              <a:rPr lang="he-IL" baseline="0" dirty="0" smtClean="0"/>
              <a:t> הכי קרוב ל-</a:t>
            </a:r>
            <a:r>
              <a:rPr lang="en-US" baseline="0" dirty="0" smtClean="0"/>
              <a:t>o</a:t>
            </a:r>
            <a:r>
              <a:rPr lang="he-IL" baseline="0" dirty="0" smtClean="0"/>
              <a:t> . כלומר 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o,L</a:t>
            </a:r>
            <a:r>
              <a:rPr lang="en-US" baseline="0" dirty="0" smtClean="0"/>
              <a:t>)</a:t>
            </a:r>
            <a:r>
              <a:rPr lang="he-IL" baseline="0" dirty="0" smtClean="0"/>
              <a:t> יותר קרוב ל-</a:t>
            </a:r>
            <a:r>
              <a:rPr lang="en-US" baseline="0" dirty="0" smtClean="0"/>
              <a:t>o</a:t>
            </a:r>
            <a:r>
              <a:rPr lang="he-IL" baseline="0" dirty="0" smtClean="0"/>
              <a:t> מ-</a:t>
            </a:r>
            <a:r>
              <a:rPr lang="en-US" baseline="0" dirty="0" smtClean="0"/>
              <a:t>c</a:t>
            </a:r>
            <a:r>
              <a:rPr lang="he-IL" baseline="0" dirty="0" smtClean="0"/>
              <a:t> 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519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להסביר את המקרה</a:t>
            </a:r>
            <a:r>
              <a:rPr lang="he-IL" baseline="0" dirty="0" smtClean="0"/>
              <a:t> שבתמונה: המרכז </a:t>
            </a:r>
            <a:r>
              <a:rPr lang="en-US" baseline="0" dirty="0" smtClean="0"/>
              <a:t>c</a:t>
            </a:r>
            <a:r>
              <a:rPr lang="he-IL" baseline="0" dirty="0" smtClean="0"/>
              <a:t> משרת שני מרכזים מ</a:t>
            </a:r>
            <a:r>
              <a:rPr lang="en-US" baseline="0" dirty="0" err="1" smtClean="0"/>
              <a:t>c_opt</a:t>
            </a:r>
            <a:r>
              <a:rPr lang="he-IL" baseline="0" dirty="0" smtClean="0"/>
              <a:t>. כלומר הוא השכן הכי קרוב לשניהם. אם מחליפים את </a:t>
            </a:r>
            <a:r>
              <a:rPr lang="en-US" baseline="0" dirty="0" smtClean="0"/>
              <a:t>c</a:t>
            </a:r>
            <a:r>
              <a:rPr lang="he-IL" baseline="0" dirty="0" smtClean="0"/>
              <a:t> ב-</a:t>
            </a:r>
            <a:r>
              <a:rPr lang="en-US" baseline="0" dirty="0" smtClean="0"/>
              <a:t>o </a:t>
            </a:r>
            <a:r>
              <a:rPr lang="he-IL" baseline="0" dirty="0" smtClean="0"/>
              <a:t> אז הנקודות </a:t>
            </a:r>
            <a:r>
              <a:rPr lang="he-IL" baseline="0" dirty="0" err="1" smtClean="0"/>
              <a:t>שבקלאסטר</a:t>
            </a:r>
            <a:r>
              <a:rPr lang="he-IL" baseline="0" dirty="0" smtClean="0"/>
              <a:t> של </a:t>
            </a:r>
            <a:r>
              <a:rPr lang="en-US" baseline="0" dirty="0" smtClean="0"/>
              <a:t>o’</a:t>
            </a:r>
            <a:r>
              <a:rPr lang="he-IL" baseline="0" dirty="0" smtClean="0"/>
              <a:t> יכולות למצוא את עצמן רחוקות </a:t>
            </a:r>
            <a:r>
              <a:rPr lang="he-IL" baseline="0" dirty="0" err="1" smtClean="0"/>
              <a:t>מהקלאסטר</a:t>
            </a:r>
            <a:r>
              <a:rPr lang="he-IL" baseline="0" dirty="0" smtClean="0"/>
              <a:t> החדש שנוצר (כש-</a:t>
            </a:r>
            <a:r>
              <a:rPr lang="en-US" baseline="0" dirty="0" smtClean="0"/>
              <a:t>o</a:t>
            </a:r>
            <a:r>
              <a:rPr lang="he-IL" baseline="0" dirty="0" smtClean="0"/>
              <a:t> במרכז). נכון גם ההיפך.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יכול</a:t>
            </a:r>
            <a:r>
              <a:rPr lang="he-IL" baseline="0" dirty="0" smtClean="0"/>
              <a:t> להיות שהנקודות מחוץ ל </a:t>
            </a:r>
            <a:r>
              <a:rPr lang="en-US" baseline="0" dirty="0" smtClean="0"/>
              <a:t>X CUP Y </a:t>
            </a:r>
            <a:r>
              <a:rPr lang="he-IL" baseline="0" dirty="0" smtClean="0"/>
              <a:t> יכולות להיות מוקצות ל-</a:t>
            </a:r>
            <a:r>
              <a:rPr lang="en-US" baseline="0" dirty="0" smtClean="0"/>
              <a:t>o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בקלאסטרינג</a:t>
            </a:r>
            <a:r>
              <a:rPr lang="he-IL" baseline="0" dirty="0" smtClean="0"/>
              <a:t> </a:t>
            </a:r>
            <a:r>
              <a:rPr lang="en-US" baseline="0" dirty="0" err="1" smtClean="0"/>
              <a:t>L-c+o</a:t>
            </a:r>
            <a:r>
              <a:rPr lang="he-IL" baseline="0" dirty="0" smtClean="0"/>
              <a:t> . אבל זה רק יוריד את המחיר של ה</a:t>
            </a:r>
            <a:r>
              <a:rPr lang="en-US" baseline="0" dirty="0" smtClean="0"/>
              <a:t>SWAP</a:t>
            </a:r>
            <a:r>
              <a:rPr lang="he-IL" baseline="0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יכול</a:t>
            </a:r>
            <a:r>
              <a:rPr lang="he-IL" baseline="0" dirty="0" smtClean="0"/>
              <a:t> להיות שהנקודות מחוץ ל </a:t>
            </a:r>
            <a:r>
              <a:rPr lang="en-US" baseline="0" dirty="0" smtClean="0"/>
              <a:t>X CUP Y </a:t>
            </a:r>
            <a:r>
              <a:rPr lang="he-IL" baseline="0" dirty="0" smtClean="0"/>
              <a:t> יכולות להיות מוקצות ל-</a:t>
            </a:r>
            <a:r>
              <a:rPr lang="en-US" baseline="0" dirty="0" smtClean="0"/>
              <a:t>o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בקלאסטרינג</a:t>
            </a:r>
            <a:r>
              <a:rPr lang="he-IL" baseline="0" dirty="0" smtClean="0"/>
              <a:t> </a:t>
            </a:r>
            <a:r>
              <a:rPr lang="en-US" baseline="0" dirty="0" err="1" smtClean="0"/>
              <a:t>L-c+o</a:t>
            </a:r>
            <a:r>
              <a:rPr lang="he-IL" baseline="0" dirty="0" smtClean="0"/>
              <a:t> . אבל זה רק יוריד את המחיר של ה</a:t>
            </a:r>
            <a:r>
              <a:rPr lang="en-US" baseline="0" dirty="0" smtClean="0"/>
              <a:t>SWAP</a:t>
            </a:r>
            <a:r>
              <a:rPr lang="he-IL" baseline="0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יכול</a:t>
            </a:r>
            <a:r>
              <a:rPr lang="he-IL" baseline="0" dirty="0" smtClean="0"/>
              <a:t> להיות שהנקודות מחוץ ל </a:t>
            </a:r>
            <a:r>
              <a:rPr lang="en-US" baseline="0" dirty="0" smtClean="0"/>
              <a:t>X CUP Y </a:t>
            </a:r>
            <a:r>
              <a:rPr lang="he-IL" baseline="0" dirty="0" smtClean="0"/>
              <a:t> יכולות להיות מוקצות ל-</a:t>
            </a:r>
            <a:r>
              <a:rPr lang="en-US" baseline="0" dirty="0" smtClean="0"/>
              <a:t>o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בקלאסטרינג</a:t>
            </a:r>
            <a:r>
              <a:rPr lang="he-IL" baseline="0" dirty="0" smtClean="0"/>
              <a:t> </a:t>
            </a:r>
            <a:r>
              <a:rPr lang="en-US" baseline="0" dirty="0" err="1" smtClean="0"/>
              <a:t>L-c+o</a:t>
            </a:r>
            <a:r>
              <a:rPr lang="he-IL" baseline="0" dirty="0" smtClean="0"/>
              <a:t> . אבל זה רק יוריד את המחיר של ה</a:t>
            </a:r>
            <a:r>
              <a:rPr lang="en-US" baseline="0" dirty="0" smtClean="0"/>
              <a:t>SWAP</a:t>
            </a:r>
            <a:r>
              <a:rPr lang="he-IL" baseline="0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0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4510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5194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5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521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E3DF-2DB0-406A-A435-1AD2D74AD4CC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A587-4D3D-4298-A3AD-B7E7D9502A1C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630F-E740-491A-BD3B-3354D9F5AD27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C85E-83A6-4D8C-97E5-AB2D391A7274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1BC0-4C66-4801-8422-4BE5F89A3268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0931-8EB5-44F7-8128-45D54D9FEA73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6B49-5A98-4380-929E-3D804676958A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E533-111D-4CB8-A56E-405307F467AE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FF5F-B706-4EC4-BCD0-01C03593E796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B38-FEC7-4D56-9710-E73CC07296D5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66C3-24DE-4A7B-8258-1816E4EBCB04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C40AC7F-3B96-4E5E-9E7B-DBDC377C1526}" type="datetime8">
              <a:rPr lang="he-IL" smtClean="0"/>
              <a:t>13 נובמבר 15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72114D8-6761-435A-8E60-743C4A36E49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4.wdp"/><Relationship Id="rId9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4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microsoft.com/office/2007/relationships/hdphoto" Target="../media/hdphoto3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984776" cy="208823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</a:t>
            </a:r>
            <a:endParaRPr lang="he-IL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9552" y="3004448"/>
            <a:ext cx="7416824" cy="114463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on Computational Geometry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539552" y="5164688"/>
            <a:ext cx="7416824" cy="114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By: Nadav Kareen</a:t>
            </a:r>
            <a:endParaRPr lang="he-IL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clustering problem</a:t>
            </a:r>
            <a:endParaRPr lang="he-IL" sz="54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6228"/>
            <a:ext cx="5616624" cy="42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26683"/>
            <a:ext cx="5616624" cy="41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Input</a:t>
                </a:r>
                <a:r>
                  <a:rPr lang="en-US" sz="3600" dirty="0" smtClean="0"/>
                  <a:t>: </a:t>
                </a:r>
              </a:p>
              <a:p>
                <a:pPr marL="571500" indent="-571500" algn="l" rtl="0"/>
                <a:r>
                  <a:rPr lang="en-US" sz="36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3600" dirty="0" smtClean="0"/>
                  <a:t> of </a:t>
                </a:r>
                <a:r>
                  <a:rPr lang="en-US" sz="3600" i="1" dirty="0" smtClean="0"/>
                  <a:t>n </a:t>
                </a:r>
                <a:r>
                  <a:rPr lang="en-US" sz="3600" dirty="0" smtClean="0"/>
                  <a:t>points </a:t>
                </a:r>
              </a:p>
              <a:p>
                <a:pPr marL="571500" indent="-571500" algn="l" rtl="0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3600" dirty="0" smtClean="0"/>
                  <a:t>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&lt;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3600" dirty="0" smtClean="0"/>
              </a:p>
              <a:p>
                <a:pPr marL="571500" indent="-571500" algn="l" rtl="0"/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Goal</a:t>
                </a:r>
                <a:r>
                  <a:rPr lang="en-US" sz="36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Find a set of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points,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𝐶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, such that the </a:t>
                </a:r>
                <a:r>
                  <a:rPr lang="en-US" sz="36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sum of squared distances </a:t>
                </a:r>
                <a:r>
                  <a:rPr lang="en-US" sz="3600" dirty="0" smtClean="0"/>
                  <a:t>of </a:t>
                </a:r>
                <a:r>
                  <a:rPr lang="en-US" sz="3600" dirty="0" smtClean="0"/>
                  <a:t>each point </a:t>
                </a:r>
                <a:r>
                  <a:rPr lang="en-US" sz="3600" dirty="0" smtClean="0"/>
                  <a:t>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to </a:t>
                </a:r>
                <a:r>
                  <a:rPr lang="en-US" sz="3600" dirty="0" smtClean="0"/>
                  <a:t>its closest </a:t>
                </a:r>
                <a:r>
                  <a:rPr lang="en-US" sz="3600" dirty="0" smtClean="0"/>
                  <a:t>point in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 is minimized.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3"/>
                <a:stretch>
                  <a:fillRect l="-2079" t="-1619" r="-30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-Means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1152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More formally…</a:t>
                </a:r>
              </a:p>
              <a:p>
                <a:pPr marL="0" indent="0" algn="l" rtl="0">
                  <a:buNone/>
                </a:pPr>
                <a:r>
                  <a:rPr lang="en-US" sz="3200" dirty="0" smtClean="0"/>
                  <a:t>Given a set of centers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, the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-median clustering </a:t>
                </a:r>
                <a:r>
                  <a:rPr lang="en-US" sz="3200" b="1" i="1" dirty="0" smtClean="0"/>
                  <a:t>price</a:t>
                </a:r>
                <a:r>
                  <a:rPr lang="en-US" sz="3200" dirty="0" smtClean="0"/>
                  <a:t> of </a:t>
                </a:r>
                <a:r>
                  <a:rPr lang="en-US" sz="3200" i="1" dirty="0" smtClean="0"/>
                  <a:t>P</a:t>
                </a:r>
                <a:r>
                  <a:rPr lang="en-US" sz="3200" dirty="0" smtClean="0"/>
                  <a:t> by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4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4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0" indent="0" algn="l" rtl="0">
                  <a:buNone/>
                </a:pPr>
                <a:r>
                  <a:rPr lang="en-US" sz="3200" dirty="0" smtClean="0"/>
                  <a:t>We would like to find a set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 of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 points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/>
                  <a:t> is minimized: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  <a:blipFill rotWithShape="1">
                <a:blip r:embed="rId3"/>
                <a:stretch>
                  <a:fillRect l="-1907" t="-2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-Means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060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7992888" cy="4968552"/>
              </a:xfrm>
            </p:spPr>
            <p:txBody>
              <a:bodyPr>
                <a:normAutofit fontScale="85000" lnSpcReduction="20000"/>
              </a:bodyPr>
              <a:lstStyle/>
              <a:p>
                <a:pPr marL="571500" indent="-571500" algn="l" rtl="0"/>
                <a:r>
                  <a:rPr lang="en-US" sz="3600" dirty="0" smtClean="0"/>
                  <a:t>Local search algorithm also works for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-means and yields a constant factor approximation.</a:t>
                </a:r>
              </a:p>
              <a:p>
                <a:pPr marL="571500" indent="-571500" algn="l" rtl="0"/>
                <a:endParaRPr lang="en-US" sz="3600" dirty="0" smtClean="0"/>
              </a:p>
              <a:p>
                <a:pPr marL="571500" indent="-571500" algn="l" rtl="0"/>
                <a:r>
                  <a:rPr lang="en-US" sz="3600" i="1" dirty="0">
                    <a:solidFill>
                      <a:schemeClr val="accent1"/>
                    </a:solidFill>
                  </a:rPr>
                  <a:t>Theorem </a:t>
                </a:r>
                <a:r>
                  <a:rPr lang="en-US" sz="3600" i="1" dirty="0" smtClean="0">
                    <a:solidFill>
                      <a:schemeClr val="accent1"/>
                    </a:solidFill>
                  </a:rPr>
                  <a:t>4.13</a:t>
                </a:r>
                <a:r>
                  <a:rPr lang="en-US" sz="3600" dirty="0" smtClean="0"/>
                  <a:t>. </a:t>
                </a:r>
                <a:r>
                  <a:rPr lang="en-US" sz="3600" dirty="0"/>
                  <a:t>Let </a:t>
                </a:r>
                <a:r>
                  <a:rPr lang="en-US" sz="3600" i="1" dirty="0"/>
                  <a:t>P</a:t>
                </a:r>
                <a:r>
                  <a:rPr lang="en-US" sz="3600" dirty="0"/>
                  <a:t> be a set of </a:t>
                </a:r>
                <a:r>
                  <a:rPr lang="en-US" sz="3600" i="1" dirty="0"/>
                  <a:t>n </a:t>
                </a:r>
                <a:r>
                  <a:rPr lang="en-US" sz="3600" dirty="0"/>
                  <a:t>points in a metric space.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0</m:t>
                    </m:r>
                    <m:r>
                      <a:rPr lang="en-US" sz="3600" i="1">
                        <a:latin typeface="Cambria Math"/>
                      </a:rPr>
                      <m:t>&lt;</m:t>
                    </m:r>
                    <m:r>
                      <a:rPr lang="en-US" sz="3600" i="1">
                        <a:latin typeface="Cambria Math"/>
                      </a:rPr>
                      <m:t>𝜀</m:t>
                    </m:r>
                    <m:r>
                      <a:rPr lang="en-US" sz="3600" i="1">
                        <a:latin typeface="Cambria Math"/>
                      </a:rPr>
                      <m:t>&lt;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/>
                  <a:t> , one can compute a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5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𝜀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-approximation to the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-means </a:t>
                </a:r>
                <a:r>
                  <a:rPr lang="en-US" sz="3600" dirty="0"/>
                  <a:t>clustering of </a:t>
                </a:r>
                <a:r>
                  <a:rPr lang="en-US" sz="3600" i="1" dirty="0"/>
                  <a:t>P</a:t>
                </a:r>
                <a:r>
                  <a:rPr lang="en-US" sz="3600" dirty="0"/>
                  <a:t>. 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The </a:t>
                </a:r>
                <a:r>
                  <a:rPr lang="en-US" sz="3600" dirty="0"/>
                  <a:t>running time of the algorithm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accent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7992888" cy="4968552"/>
              </a:xfrm>
              <a:blipFill rotWithShape="1">
                <a:blip r:embed="rId3"/>
                <a:stretch>
                  <a:fillRect l="-1602" t="-3190" r="-20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-Means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652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2204864"/>
            <a:ext cx="7920880" cy="4464496"/>
          </a:xfrm>
        </p:spPr>
        <p:txBody>
          <a:bodyPr>
            <a:normAutofit fontScale="70000" lnSpcReduction="20000"/>
          </a:bodyPr>
          <a:lstStyle/>
          <a:p>
            <a:pPr marL="358775" indent="-358775" algn="l" rtl="0"/>
            <a:r>
              <a:rPr lang="en-US" sz="3600" dirty="0"/>
              <a:t>Image </a:t>
            </a:r>
            <a:r>
              <a:rPr lang="en-US" sz="3600" dirty="0" smtClean="0"/>
              <a:t>Processing</a:t>
            </a:r>
          </a:p>
          <a:p>
            <a:pPr marL="914400" lvl="2" indent="-457200" algn="l" rtl="0"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Cluster </a:t>
            </a:r>
            <a:r>
              <a:rPr lang="en-US" sz="3200" dirty="0"/>
              <a:t>images based on their visual </a:t>
            </a:r>
            <a:r>
              <a:rPr lang="en-US" sz="3200" dirty="0" smtClean="0"/>
              <a:t>content.</a:t>
            </a:r>
          </a:p>
          <a:p>
            <a:pPr marL="457200" lvl="2" indent="0" algn="l" rtl="0">
              <a:buNone/>
            </a:pPr>
            <a:endParaRPr lang="en-US" sz="3200" dirty="0"/>
          </a:p>
          <a:p>
            <a:pPr marL="358775" indent="-358775" algn="l" rtl="0"/>
            <a:r>
              <a:rPr lang="en-US" sz="3600" dirty="0" smtClean="0"/>
              <a:t>Web</a:t>
            </a:r>
          </a:p>
          <a:p>
            <a:pPr marL="914400" lvl="2" indent="-457200" algn="l" rtl="0"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Cluster </a:t>
            </a:r>
            <a:r>
              <a:rPr lang="en-US" sz="3200" dirty="0"/>
              <a:t>groups of users based on their access patterns on </a:t>
            </a:r>
            <a:r>
              <a:rPr lang="en-US" sz="3200" dirty="0" smtClean="0"/>
              <a:t>webpages.</a:t>
            </a:r>
          </a:p>
          <a:p>
            <a:pPr marL="914400" lvl="2" indent="-457200" algn="l" rtl="0">
              <a:buFont typeface="Palatino Linotype" panose="02040502050505030304" pitchFamily="18" charset="0"/>
              <a:buChar char="–"/>
            </a:pPr>
            <a:r>
              <a:rPr lang="en-US" sz="3600" dirty="0" smtClean="0"/>
              <a:t>Cluster </a:t>
            </a:r>
            <a:r>
              <a:rPr lang="en-US" sz="3600" dirty="0"/>
              <a:t>webpages based on their </a:t>
            </a:r>
            <a:r>
              <a:rPr lang="en-US" sz="3600" dirty="0" smtClean="0"/>
              <a:t>content.</a:t>
            </a:r>
          </a:p>
          <a:p>
            <a:pPr marL="457200" lvl="2" indent="0" algn="l" rtl="0">
              <a:buNone/>
            </a:pPr>
            <a:endParaRPr lang="en-US" sz="3600" dirty="0"/>
          </a:p>
          <a:p>
            <a:pPr marL="358775" indent="-358775" algn="l" rtl="0"/>
            <a:r>
              <a:rPr lang="en-US" sz="3600" dirty="0" smtClean="0"/>
              <a:t>Bioinformatics</a:t>
            </a:r>
          </a:p>
          <a:p>
            <a:pPr marL="914400" lvl="2" indent="-457200" algn="l" rtl="0"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Cluster </a:t>
            </a:r>
            <a:r>
              <a:rPr lang="en-US" sz="3200" dirty="0"/>
              <a:t>similar proteins together (similarity </a:t>
            </a:r>
            <a:r>
              <a:rPr lang="en-US" sz="3200" dirty="0" err="1"/>
              <a:t>wrt</a:t>
            </a:r>
            <a:r>
              <a:rPr lang="en-US" sz="3200" dirty="0"/>
              <a:t> </a:t>
            </a:r>
            <a:r>
              <a:rPr lang="en-US" sz="3200" dirty="0" smtClean="0"/>
              <a:t>chemical </a:t>
            </a:r>
            <a:r>
              <a:rPr lang="en-US" sz="3200" dirty="0"/>
              <a:t>structure and/or functionality </a:t>
            </a:r>
            <a:r>
              <a:rPr lang="en-US" sz="3200" dirty="0" err="1"/>
              <a:t>etc</a:t>
            </a:r>
            <a:r>
              <a:rPr lang="en-US" sz="3200" dirty="0" smtClean="0"/>
              <a:t>).</a:t>
            </a:r>
            <a:endParaRPr lang="en-US" sz="3200" dirty="0"/>
          </a:p>
          <a:p>
            <a:pPr marL="358775" indent="-358775" algn="l" rtl="0"/>
            <a:r>
              <a:rPr lang="en-US" sz="3600" dirty="0"/>
              <a:t>Many more…</a:t>
            </a: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clustering problem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Applications of clustering 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6904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511256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900" dirty="0" smtClean="0">
                <a:solidFill>
                  <a:schemeClr val="tx2"/>
                </a:solidFill>
              </a:rPr>
              <a:t>Discrete vs. continuous clustering</a:t>
            </a:r>
          </a:p>
          <a:p>
            <a:pPr marL="0" indent="0" algn="l" rtl="0"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571500" indent="-571500" algn="l" rtl="0"/>
            <a:r>
              <a:rPr lang="en-US" sz="3500" dirty="0" smtClean="0"/>
              <a:t>In the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discrete </a:t>
            </a:r>
            <a:r>
              <a:rPr lang="en-US" sz="3500" dirty="0" smtClean="0"/>
              <a:t>clustering, the centers of the clustering are restricted to be a subset of the input.</a:t>
            </a:r>
          </a:p>
          <a:p>
            <a:pPr marL="0" indent="0" algn="l" rtl="0">
              <a:buNone/>
            </a:pPr>
            <a:endParaRPr lang="en-US" sz="3500" dirty="0" smtClean="0"/>
          </a:p>
          <a:p>
            <a:pPr marL="571500" indent="-571500" algn="l" rtl="0"/>
            <a:r>
              <a:rPr lang="en-US" sz="3500" dirty="0" smtClean="0"/>
              <a:t>In the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continuous</a:t>
            </a:r>
            <a:r>
              <a:rPr lang="en-US" sz="3500" dirty="0" smtClean="0"/>
              <a:t> clustering, the centers might be placed anywhere in the given metric space.</a:t>
            </a:r>
            <a:endParaRPr lang="en-US" sz="35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The clustering problem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843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-Centers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/>
              <a:t>T</a:t>
            </a:r>
            <a:r>
              <a:rPr lang="en-US" sz="2200" dirty="0" smtClean="0"/>
              <a:t>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4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/>
                  <a:t> and consider the </a:t>
                </a:r>
                <a:r>
                  <a:rPr lang="en-US" sz="3600" i="1" dirty="0" smtClean="0"/>
                  <a:t>n</a:t>
                </a:r>
                <a:r>
                  <a:rPr lang="en-US" sz="3600" dirty="0" smtClean="0"/>
                  <a:t>-dimensional point </a:t>
                </a: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, …, 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The </a:t>
                </a:r>
                <a:r>
                  <a:rPr lang="en-US" sz="3600" i="1" dirty="0" err="1" smtClean="0"/>
                  <a:t>i</a:t>
                </a:r>
                <a:r>
                  <a:rPr lang="en-US" sz="3600" dirty="0" err="1" smtClean="0"/>
                  <a:t>th</a:t>
                </a:r>
                <a:r>
                  <a:rPr lang="en-US" sz="3600" dirty="0" smtClean="0"/>
                  <a:t>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600" dirty="0" smtClean="0"/>
                  <a:t> is the distance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 smtClean="0"/>
                  <a:t> to its closest center in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.</a:t>
                </a:r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1868" r="-1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9151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Input</a:t>
                </a:r>
                <a:r>
                  <a:rPr lang="en-US" sz="3600" dirty="0" smtClean="0"/>
                  <a:t>: </a:t>
                </a:r>
              </a:p>
              <a:p>
                <a:pPr marL="571500" indent="-571500" algn="l" rtl="0"/>
                <a:r>
                  <a:rPr lang="en-US" sz="36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3600" dirty="0" smtClean="0"/>
                  <a:t> of </a:t>
                </a:r>
                <a:r>
                  <a:rPr lang="en-US" sz="3600" i="1" dirty="0" smtClean="0"/>
                  <a:t>n </a:t>
                </a:r>
                <a:r>
                  <a:rPr lang="en-US" sz="3600" dirty="0" smtClean="0"/>
                  <a:t>points </a:t>
                </a:r>
              </a:p>
              <a:p>
                <a:pPr marL="571500" indent="-571500" algn="l" rtl="0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3600" dirty="0" smtClean="0"/>
                  <a:t>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&lt;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3600" dirty="0" smtClean="0"/>
              </a:p>
              <a:p>
                <a:pPr marL="571500" indent="-571500" algn="l" rtl="0"/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Goal</a:t>
                </a:r>
                <a:r>
                  <a:rPr lang="en-US" sz="36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Find a set of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points,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𝐶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, such that the </a:t>
                </a:r>
                <a:r>
                  <a:rPr lang="en-US" sz="36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maximum distance </a:t>
                </a:r>
                <a:r>
                  <a:rPr lang="en-US" sz="3600" dirty="0" smtClean="0"/>
                  <a:t>of a point in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to its closest point in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 is minimized.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2989" r="-2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4721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More formally…</a:t>
                </a:r>
              </a:p>
              <a:p>
                <a:pPr marL="0" indent="0" algn="l" rtl="0">
                  <a:buNone/>
                </a:pPr>
                <a:r>
                  <a:rPr lang="en-US" sz="3200" dirty="0" smtClean="0"/>
                  <a:t>Given a set of centers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, the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-center clustering </a:t>
                </a:r>
                <a:r>
                  <a:rPr lang="en-US" sz="3200" b="1" i="1" dirty="0" smtClean="0"/>
                  <a:t>price</a:t>
                </a:r>
                <a:r>
                  <a:rPr lang="en-US" sz="3200" dirty="0" smtClean="0"/>
                  <a:t> of </a:t>
                </a:r>
                <a:r>
                  <a:rPr lang="en-US" sz="3200" i="1" dirty="0" smtClean="0"/>
                  <a:t>P</a:t>
                </a:r>
                <a:r>
                  <a:rPr lang="en-US" sz="3200" dirty="0" smtClean="0"/>
                  <a:t> by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0" indent="0" algn="l" rtl="0">
                  <a:buNone/>
                </a:pPr>
                <a:r>
                  <a:rPr lang="en-US" sz="3200" dirty="0" smtClean="0"/>
                  <a:t>We would like to find a set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 of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 points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 smtClean="0"/>
                  <a:t> is minimized: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  <a:blipFill rotWithShape="1">
                <a:blip r:embed="rId2"/>
                <a:stretch>
                  <a:fillRect l="-2059" t="-1595" r="-1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909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We will denote the set of centers realizing the optimal clustering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/>
                  <a:t>. 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Meaning,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18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909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Notice that the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-center clustering problem can be interpreted as the problem of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covering the points of </a:t>
                </a:r>
                <a:r>
                  <a:rPr lang="en-US" sz="36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using </a:t>
                </a:r>
                <a:r>
                  <a:rPr lang="en-US" sz="36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balls of minimum radius</a:t>
                </a:r>
                <a:r>
                  <a:rPr lang="en-US" sz="36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Where a </a:t>
                </a:r>
                <a:r>
                  <a:rPr lang="en-US" sz="3600" b="1" i="1" dirty="0" smtClean="0"/>
                  <a:t>ball</a:t>
                </a:r>
                <a:r>
                  <a:rPr lang="en-US" sz="3600" dirty="0" smtClean="0"/>
                  <a:t> of radius </a:t>
                </a:r>
                <a:r>
                  <a:rPr lang="en-US" sz="3600" i="1" dirty="0" smtClean="0"/>
                  <a:t>r</a:t>
                </a:r>
                <a:r>
                  <a:rPr lang="en-US" sz="3600" dirty="0" smtClean="0"/>
                  <a:t> and </a:t>
                </a:r>
                <a:r>
                  <a:rPr lang="en-US" sz="3600" dirty="0" smtClean="0"/>
                  <a:t>center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 is the set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/>
                        </a:rPr>
                        <m:t>{</m:t>
                      </m:r>
                      <m:r>
                        <a:rPr lang="en-US" sz="3600" b="0" i="1" smtClean="0">
                          <a:latin typeface="Cambria Math"/>
                        </a:rPr>
                        <m:t>𝑞</m:t>
                      </m:r>
                      <m:r>
                        <a:rPr lang="en-US" sz="3600" b="0" i="1" smtClean="0">
                          <a:latin typeface="Cambria Math"/>
                        </a:rPr>
                        <m:t>∈</m:t>
                      </m:r>
                      <m:r>
                        <a:rPr lang="en-US" sz="3600" b="0" i="1" smtClean="0">
                          <a:latin typeface="Cambria Math"/>
                        </a:rPr>
                        <m:t>𝑃</m:t>
                      </m:r>
                      <m:r>
                        <a:rPr lang="en-US" sz="3600" b="0" i="1" smtClean="0">
                          <a:latin typeface="Cambria Math"/>
                        </a:rPr>
                        <m:t>∣</m:t>
                      </m:r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≤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18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6336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The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-center clustering is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𝒩𝒫</m:t>
                    </m:r>
                  </m:oMath>
                </a14:m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-hard</a:t>
                </a:r>
                <a:r>
                  <a:rPr lang="en-US" sz="3600" dirty="0" smtClean="0"/>
                  <a:t>!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It </a:t>
                </a:r>
                <a:r>
                  <a:rPr lang="en-US" sz="3600" dirty="0" smtClean="0"/>
                  <a:t>is even </a:t>
                </a:r>
                <a:r>
                  <a:rPr lang="en-US" sz="3600" dirty="0" smtClean="0"/>
                  <a:t>hard to approximate within a factor of 1.86.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4000" dirty="0" smtClean="0"/>
                  <a:t>We will do 2-approximation….</a:t>
                </a:r>
                <a:endParaRPr lang="he-IL" sz="40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771" t="-1868" r="-12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/>
              <a:t>k</a:t>
            </a:r>
            <a:r>
              <a:rPr lang="en-US" sz="5400" b="1" dirty="0"/>
              <a:t>-Center 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4921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/>
              <a:t>k</a:t>
            </a:r>
            <a:r>
              <a:rPr lang="en-US" sz="2400" dirty="0" smtClean="0"/>
              <a:t>-Centers 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/>
              <a:t>T</a:t>
            </a:r>
            <a:r>
              <a:rPr lang="en-US" sz="2200" dirty="0" smtClean="0"/>
              <a:t>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57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/>
              <a:t>k</a:t>
            </a:r>
            <a:r>
              <a:rPr lang="en-US" sz="2400" dirty="0" smtClean="0"/>
              <a:t>-Centers </a:t>
            </a:r>
            <a:r>
              <a:rPr lang="en-US" sz="2400" dirty="0"/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15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Autofit/>
              </a:bodyPr>
              <a:lstStyle/>
              <a:p>
                <a:pPr marL="571500" indent="-571500" algn="l" rtl="0"/>
                <a:r>
                  <a:rPr lang="en-US" sz="2800" dirty="0" smtClean="0"/>
                  <a:t>Pick an arbitrary point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,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lit/>
                      </m:rPr>
                      <a:rPr lang="en-US" sz="28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571500" indent="-571500" algn="l" rtl="0"/>
                <a:r>
                  <a:rPr lang="en-US" sz="2800" dirty="0" smtClean="0"/>
                  <a:t>For every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compute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≔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571500" indent="-571500" algn="l" rtl="0"/>
                <a:r>
                  <a:rPr lang="en-US" sz="2800" dirty="0" smtClean="0"/>
                  <a:t>Consider the point worst served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- this is the point realizing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800" dirty="0" smtClean="0"/>
                  <a:t>. 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571500" indent="-571500" algn="l" rtl="0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 denote this point and add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, resulting in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1386" t="-1245" b="-36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068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3600" dirty="0" smtClean="0"/>
                  <a:t> iteration:</a:t>
                </a:r>
              </a:p>
              <a:p>
                <a:pPr marL="571500" indent="-571500" algn="l" rtl="0"/>
                <a:r>
                  <a:rPr lang="en-US" sz="3600" dirty="0" smtClean="0"/>
                  <a:t>Compute for each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 the quantity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Compute the radius of the clustering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denote the point realizing it.</a:t>
                </a:r>
              </a:p>
              <a:p>
                <a:pPr marL="571500" indent="-571500" algn="l" rtl="0"/>
                <a:r>
                  <a:rPr lang="en-US" sz="3600" dirty="0" smtClean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to form the new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{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600" dirty="0" smtClean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1617" t="-27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294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420888"/>
                <a:ext cx="7920880" cy="374441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4000" dirty="0" smtClean="0"/>
                  <a:t>Repeat this process </a:t>
                </a:r>
                <a:r>
                  <a:rPr lang="en-US" sz="4000" i="1" dirty="0" smtClean="0"/>
                  <a:t>k</a:t>
                </a:r>
                <a:r>
                  <a:rPr lang="en-US" sz="4000" dirty="0" smtClean="0"/>
                  <a:t> times...</a:t>
                </a:r>
              </a:p>
              <a:p>
                <a:pPr marL="0" indent="0" algn="l" rtl="0">
                  <a:buNone/>
                </a:pPr>
                <a:endParaRPr lang="en-US" sz="4000" dirty="0" smtClean="0"/>
              </a:p>
              <a:p>
                <a:pPr marL="0" indent="0" algn="l" rtl="0">
                  <a:buNone/>
                </a:pPr>
                <a:r>
                  <a:rPr lang="en-US" sz="3200" dirty="0" smtClean="0"/>
                  <a:t>The final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/>
                  <a:t> is what we want.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420888"/>
                <a:ext cx="7920880" cy="3744416"/>
              </a:xfrm>
              <a:blipFill rotWithShape="1">
                <a:blip r:embed="rId2"/>
                <a:stretch>
                  <a:fillRect l="-2771" t="-29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294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230425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000" b="1" i="1" dirty="0" smtClean="0"/>
              <a:t>Intuition…</a:t>
            </a:r>
          </a:p>
          <a:p>
            <a:pPr marL="0" indent="0" algn="l" rtl="0">
              <a:buNone/>
            </a:pPr>
            <a:r>
              <a:rPr lang="en-US" sz="3600" dirty="0" smtClean="0"/>
              <a:t>The algorithm repeatedly picks the point furthest away from the current set of centers and adds it into the set.</a:t>
            </a: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3228"/>
          <a:stretch/>
        </p:blipFill>
        <p:spPr bwMode="auto">
          <a:xfrm>
            <a:off x="899592" y="4128653"/>
            <a:ext cx="7184395" cy="22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08912" cy="48965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In order to make the algorithm slightly faster observe that: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3600" b="0" i="1" smtClean="0">
                              <a:latin typeface="Cambria Math"/>
                            </a:rPr>
                            <m:t>)=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How to implement?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We maintain for each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 a single variable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600" dirty="0" smtClean="0"/>
                  <a:t> with its current distance to its closest center in the current center set. And each iteration we update this variable: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←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08912" cy="4896544"/>
              </a:xfrm>
              <a:blipFill rotWithShape="1">
                <a:blip r:embed="rId2"/>
                <a:stretch>
                  <a:fillRect l="-1560" t="-2864" r="-2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639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08912" cy="48965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i="1" dirty="0" smtClean="0">
                    <a:solidFill>
                      <a:schemeClr val="accent1"/>
                    </a:solidFill>
                  </a:rPr>
                  <a:t>Theorem 4.3</a:t>
                </a:r>
                <a:r>
                  <a:rPr lang="en-US" sz="3600" i="1" dirty="0" smtClean="0"/>
                  <a:t>.</a:t>
                </a:r>
                <a:r>
                  <a:rPr lang="en-US" sz="3600" dirty="0" smtClean="0"/>
                  <a:t> </a:t>
                </a:r>
                <a:r>
                  <a:rPr lang="en-US" sz="3600" dirty="0" smtClean="0"/>
                  <a:t>Given </a:t>
                </a:r>
                <a:r>
                  <a:rPr lang="en-US" sz="3600" dirty="0" smtClean="0"/>
                  <a:t>a set of </a:t>
                </a:r>
                <a:r>
                  <a:rPr lang="en-US" sz="3600" i="1" dirty="0" smtClean="0"/>
                  <a:t>n</a:t>
                </a:r>
                <a:r>
                  <a:rPr lang="en-US" sz="3600" dirty="0" smtClean="0"/>
                  <a:t> points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in a metric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𝒳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600" i="1" dirty="0" smtClean="0"/>
                  <a:t>, </a:t>
                </a:r>
                <a:r>
                  <a:rPr lang="en-US" sz="3600" dirty="0" smtClean="0"/>
                  <a:t>the above algorithm computes a set </a:t>
                </a:r>
                <a:r>
                  <a:rPr lang="en-US" sz="3600" b="1" i="1" dirty="0" smtClean="0"/>
                  <a:t>K</a:t>
                </a:r>
                <a:r>
                  <a:rPr lang="en-US" sz="3600" dirty="0" smtClean="0"/>
                  <a:t> of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centers, such that </a:t>
                </a:r>
                <a:r>
                  <a:rPr lang="en-US" sz="3600" b="1" i="1" dirty="0" smtClean="0"/>
                  <a:t>K</a:t>
                </a:r>
                <a:r>
                  <a:rPr lang="en-US" sz="3600" dirty="0" smtClean="0"/>
                  <a:t> </a:t>
                </a:r>
                <a:r>
                  <a:rPr lang="en-US" sz="3600" dirty="0" smtClean="0"/>
                  <a:t>is a </a:t>
                </a:r>
                <a:r>
                  <a:rPr lang="en-US" sz="3600" i="1" dirty="0" smtClean="0"/>
                  <a:t>2-approximation</a:t>
                </a:r>
                <a:r>
                  <a:rPr lang="en-US" sz="3600" dirty="0" smtClean="0"/>
                  <a:t> to the optimal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-center clustering 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.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i="1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3600" i="1" dirty="0" smtClean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Complexity: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The algorithm takes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O(</a:t>
                </a:r>
                <a:r>
                  <a:rPr lang="en-US" sz="36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nk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time</a:t>
                </a:r>
                <a:r>
                  <a:rPr lang="en-US" sz="3600" dirty="0" smtClean="0"/>
                  <a:t> and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O(</a:t>
                </a:r>
                <a:r>
                  <a:rPr lang="en-US" sz="36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space</a:t>
                </a:r>
                <a:r>
                  <a:rPr lang="en-US" sz="3600" dirty="0" smtClean="0"/>
                  <a:t>.</a:t>
                </a:r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08912" cy="4896544"/>
              </a:xfrm>
              <a:blipFill rotWithShape="1">
                <a:blip r:embed="rId2"/>
                <a:stretch>
                  <a:fillRect l="-2006" t="-2615" r="-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4898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348880"/>
                <a:ext cx="8208912" cy="432048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360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3600" i="1" dirty="0" smtClean="0"/>
                  <a:t>.</a:t>
                </a:r>
                <a:r>
                  <a:rPr lang="en-US" sz="3600" dirty="0" smtClean="0"/>
                  <a:t> </a:t>
                </a:r>
              </a:p>
              <a:p>
                <a:pPr marL="571500" indent="-571500" algn="l" rtl="0"/>
                <a:r>
                  <a:rPr lang="en-US" sz="3600" dirty="0" smtClean="0"/>
                  <a:t>The algorithm can be implemented using O(</a:t>
                </a:r>
                <a:r>
                  <a:rPr lang="en-US" sz="3600" i="1" dirty="0" smtClean="0"/>
                  <a:t>n</a:t>
                </a:r>
                <a:r>
                  <a:rPr lang="en-US" sz="3600" dirty="0" smtClean="0"/>
                  <a:t>) space, 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|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3600" dirty="0" smtClean="0"/>
                  <a:t>. (for each point we need a field d[p]).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571500" indent="-571500" algn="l" rtl="0"/>
                <a:r>
                  <a:rPr lang="en-US" sz="3600" dirty="0" smtClean="0"/>
                  <a:t>The </a:t>
                </a:r>
                <a:r>
                  <a:rPr lang="en-US" sz="3600" i="1" dirty="0" err="1" smtClean="0"/>
                  <a:t>i</a:t>
                </a:r>
                <a:r>
                  <a:rPr lang="en-US" sz="3600" dirty="0" err="1" smtClean="0"/>
                  <a:t>th</a:t>
                </a:r>
                <a:r>
                  <a:rPr lang="en-US" sz="3600" dirty="0" smtClean="0"/>
                  <a:t> iteration of choosing the </a:t>
                </a:r>
                <a:r>
                  <a:rPr lang="en-US" sz="3600" i="1" dirty="0" err="1" smtClean="0"/>
                  <a:t>i</a:t>
                </a:r>
                <a:r>
                  <a:rPr lang="en-US" sz="3600" dirty="0" err="1" smtClean="0"/>
                  <a:t>th</a:t>
                </a:r>
                <a:r>
                  <a:rPr lang="en-US" sz="3600" dirty="0" smtClean="0"/>
                  <a:t> center takes O(</a:t>
                </a:r>
                <a:r>
                  <a:rPr lang="en-US" sz="3600" i="1" dirty="0" smtClean="0"/>
                  <a:t>n</a:t>
                </a:r>
                <a:r>
                  <a:rPr lang="en-US" sz="3600" dirty="0" smtClean="0"/>
                  <a:t>) time. (we have to update d[p] for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).</a:t>
                </a: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Thus, overall the approximation algorithm takes O(</a:t>
                </a:r>
                <a:r>
                  <a:rPr lang="en-US" sz="3600" i="1" dirty="0" err="1" smtClean="0"/>
                  <a:t>nk</a:t>
                </a:r>
                <a:r>
                  <a:rPr lang="en-US" sz="3600" dirty="0" smtClean="0"/>
                  <a:t>) time.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48880"/>
                <a:ext cx="8208912" cy="4320480"/>
              </a:xfrm>
              <a:blipFill rotWithShape="1">
                <a:blip r:embed="rId2"/>
                <a:stretch>
                  <a:fillRect l="-1560" t="-3244" r="-1783" b="-29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340768"/>
            <a:ext cx="2871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Complexity </a:t>
            </a:r>
          </a:p>
        </p:txBody>
      </p:sp>
    </p:spTree>
    <p:extLst>
      <p:ext uri="{BB962C8B-B14F-4D97-AF65-F5344CB8AC3E}">
        <p14:creationId xmlns:p14="http://schemas.microsoft.com/office/powerpoint/2010/main" val="2601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492896"/>
                <a:ext cx="8424936" cy="4032448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b="1" i="1" dirty="0" smtClean="0"/>
                  <a:t>Intuition…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Consider the point that is furthest from the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chosen centers.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We need to show that the distance between this point to the closest center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≤</m:t>
                    </m:r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492896"/>
                <a:ext cx="8424936" cy="4032448"/>
              </a:xfrm>
              <a:blipFill rotWithShape="1">
                <a:blip r:embed="rId2"/>
                <a:stretch>
                  <a:fillRect l="-2243" t="-22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34076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34648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348880"/>
                <a:ext cx="8496944" cy="4248472"/>
              </a:xfrm>
            </p:spPr>
            <p:txBody>
              <a:bodyPr>
                <a:normAutofit fontScale="92500"/>
              </a:bodyPr>
              <a:lstStyle/>
              <a:p>
                <a:pPr marL="571500" indent="-571500" algn="l" rtl="0"/>
                <a:r>
                  <a:rPr lang="en-US" sz="3600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 smtClean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be the point in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realizing it.</a:t>
                </a:r>
              </a:p>
              <a:p>
                <a:pPr marL="571500" indent="-571500" algn="l" rtl="0"/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𝐶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𝐾</m:t>
                    </m:r>
                    <m:r>
                      <a:rPr lang="en-US" sz="3600" b="0" i="1" smtClean="0"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3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600" dirty="0" smtClean="0"/>
                  <a:t>. </a:t>
                </a:r>
              </a:p>
              <a:p>
                <a:pPr marL="571500" indent="-571500" algn="l" rtl="0"/>
                <a:r>
                  <a:rPr lang="en-US" sz="3600" dirty="0" smtClean="0"/>
                  <a:t>By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 smtClean="0"/>
                  <a:t> we have that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≥…≥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571500" indent="-571500" algn="l" rtl="0"/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𝑖</m:t>
                    </m:r>
                    <m:r>
                      <a:rPr lang="en-US" sz="3600" i="1">
                        <a:latin typeface="Cambria Math"/>
                      </a:rPr>
                      <m:t>&lt;</m:t>
                    </m:r>
                    <m:r>
                      <a:rPr lang="en-US" sz="3600" i="1">
                        <a:latin typeface="Cambria Math"/>
                      </a:rPr>
                      <m:t>𝑗</m:t>
                    </m:r>
                    <m:r>
                      <a:rPr lang="en-US" sz="3600" i="1">
                        <a:latin typeface="Cambria Math"/>
                      </a:rPr>
                      <m:t>≤</m:t>
                    </m:r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/>
                  <a:t> we have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</a:rPr>
                        <m:t>≥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𝑗</m:t>
                          </m:r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48880"/>
                <a:ext cx="8496944" cy="4248472"/>
              </a:xfrm>
              <a:blipFill rotWithShape="1">
                <a:blip r:embed="rId2"/>
                <a:stretch>
                  <a:fillRect l="-1722" t="-17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34076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2601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lnSpcReduction="10000"/>
              </a:bodyPr>
              <a:lstStyle/>
              <a:p>
                <a:pPr marL="358775" indent="-358775" algn="l" rtl="0"/>
                <a:r>
                  <a:rPr lang="en-US" sz="2400" i="1" dirty="0" smtClean="0">
                    <a:solidFill>
                      <a:schemeClr val="accent1"/>
                    </a:solidFill>
                  </a:rPr>
                  <a:t>Definition 4.1</a:t>
                </a:r>
                <a:r>
                  <a:rPr lang="en-US" sz="2400" i="1" dirty="0" smtClean="0"/>
                  <a:t>. </a:t>
                </a:r>
                <a:r>
                  <a:rPr lang="en-US" sz="2400" dirty="0" smtClean="0"/>
                  <a:t>A </a:t>
                </a:r>
                <a:r>
                  <a:rPr lang="en-US" sz="2400" b="1" i="1" dirty="0" smtClean="0"/>
                  <a:t>metric space </a:t>
                </a:r>
                <a:r>
                  <a:rPr lang="en-US" sz="2400" dirty="0" smtClean="0"/>
                  <a:t>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𝒳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a set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,∞)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is a metric </a:t>
                </a:r>
                <a:r>
                  <a:rPr lang="en-US" sz="2400" b="0" dirty="0" smtClean="0">
                    <a:ea typeface="Cambria Math"/>
                  </a:rPr>
                  <a:t>satisfying </a:t>
                </a:r>
                <a:r>
                  <a:rPr lang="en-US" sz="2400" b="0" dirty="0" smtClean="0">
                    <a:ea typeface="Cambria Math"/>
                  </a:rPr>
                  <a:t>the following:</a:t>
                </a:r>
              </a:p>
              <a:p>
                <a:pPr marL="874713" indent="-514350" algn="l" rtl="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⟺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:pPr marL="874713" indent="-514350" algn="l" rtl="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:pPr marL="874713" indent="-514350" algn="l" rtl="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200" b="0" dirty="0" smtClean="0">
                    <a:ea typeface="Cambria Math"/>
                  </a:rPr>
                  <a:t> 	(Triangle inequality)</a:t>
                </a:r>
              </a:p>
              <a:p>
                <a:pPr marL="360363" indent="0" algn="l" rtl="0">
                  <a:buNone/>
                </a:pPr>
                <a:endParaRPr lang="en-US" sz="2200" dirty="0" smtClean="0">
                  <a:ea typeface="Cambria Math"/>
                </a:endParaRPr>
              </a:p>
              <a:p>
                <a:pPr marL="361950" indent="-361950" algn="l" rtl="0"/>
                <a:r>
                  <a:rPr lang="en-US" sz="2400" b="0" dirty="0" smtClean="0">
                    <a:ea typeface="Cambria Math"/>
                  </a:rPr>
                  <a:t>Examples: </a:t>
                </a:r>
              </a:p>
              <a:p>
                <a:pPr marL="801688" lvl="1" indent="-441325" algn="l" rtl="0">
                  <a:buFont typeface="Palatino Linotype" panose="02040502050505030304" pitchFamily="18" charset="0"/>
                  <a:buChar char="–"/>
                </a:pPr>
                <a:r>
                  <a:rPr lang="en-US" sz="2200" dirty="0" smtClean="0">
                    <a:ea typeface="Cambria Math"/>
                  </a:rPr>
                  <a:t>Euclidean 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b="0" dirty="0" smtClean="0">
                  <a:ea typeface="Cambria Math"/>
                </a:endParaRPr>
              </a:p>
              <a:p>
                <a:pPr marL="801688" lvl="1" indent="-441325" algn="l" rtl="0">
                  <a:buFont typeface="Palatino Linotype" panose="02040502050505030304" pitchFamily="18" charset="0"/>
                  <a:buChar char="–"/>
                </a:pPr>
                <a:r>
                  <a:rPr lang="en-US" sz="2200" b="0" dirty="0" smtClean="0">
                    <a:ea typeface="Cambria Math"/>
                  </a:rPr>
                  <a:t>A graph G with non-negative weights defined on its edges. So d(</a:t>
                </a:r>
                <a:r>
                  <a:rPr lang="en-US" sz="2200" b="0" dirty="0" err="1" smtClean="0">
                    <a:ea typeface="Cambria Math"/>
                  </a:rPr>
                  <a:t>x,y</a:t>
                </a:r>
                <a:r>
                  <a:rPr lang="en-US" sz="2200" b="0" dirty="0" smtClean="0">
                    <a:ea typeface="Cambria Math"/>
                  </a:rPr>
                  <a:t>) will be the </a:t>
                </a:r>
                <a:r>
                  <a:rPr lang="en-US" sz="2200" b="0" dirty="0" smtClean="0">
                    <a:ea typeface="Cambria Math"/>
                  </a:rPr>
                  <a:t>lightest path </a:t>
                </a:r>
                <a:r>
                  <a:rPr lang="en-US" sz="2200" b="0" dirty="0" smtClean="0">
                    <a:ea typeface="Cambria Math"/>
                  </a:rPr>
                  <a:t>between </a:t>
                </a:r>
                <a:r>
                  <a:rPr lang="en-US" sz="2200" b="0" dirty="0" err="1" smtClean="0">
                    <a:ea typeface="Cambria Math"/>
                  </a:rPr>
                  <a:t>x,y</a:t>
                </a:r>
                <a:r>
                  <a:rPr lang="en-US" sz="2200" b="0" dirty="0" smtClean="0">
                    <a:ea typeface="Cambria Math"/>
                  </a:rPr>
                  <a:t>.</a:t>
                </a:r>
              </a:p>
              <a:p>
                <a:pPr marL="801688" lvl="1" indent="-441325" algn="l" rtl="0">
                  <a:buFont typeface="Palatino Linotype" panose="02040502050505030304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b="0" dirty="0" smtClean="0">
                    <a:ea typeface="Cambria Math"/>
                  </a:rPr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box>
                          <m:box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0" dirty="0" smtClean="0">
                    <a:ea typeface="Cambria Math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0" dirty="0" smtClean="0">
                    <a:ea typeface="Cambria Math"/>
                  </a:rPr>
                  <a:t>.</a:t>
                </a:r>
              </a:p>
              <a:p>
                <a:pPr marL="342900" indent="-342900" algn="l" rtl="0"/>
                <a:endParaRPr lang="he-IL" sz="2400" i="1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1078" t="-1743" r="-11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Metric spaces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342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348880"/>
                <a:ext cx="8496944" cy="4320480"/>
              </a:xfrm>
            </p:spPr>
            <p:txBody>
              <a:bodyPr>
                <a:normAutofit fontScale="77500" lnSpcReduction="20000"/>
              </a:bodyPr>
              <a:lstStyle/>
              <a:p>
                <a:pPr marL="571500" indent="-571500" algn="l" rtl="0"/>
                <a:r>
                  <a:rPr lang="en-US" sz="3600" dirty="0" smtClean="0"/>
                  <a:t>Assume for the sake of contradiction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&gt;</m:t>
                    </m:r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600" dirty="0" smtClean="0"/>
                  <a:t>.</a:t>
                </a:r>
              </a:p>
              <a:p>
                <a:pPr marL="571500" indent="-571500" algn="l" rtl="0"/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Consider the optimal solution that covers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with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balls of radius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/>
                  <a:t>.</a:t>
                </a:r>
              </a:p>
              <a:p>
                <a:pPr marL="571500" indent="-571500" algn="l" rtl="0"/>
                <a:endParaRPr lang="en-US" sz="3600" dirty="0" smtClean="0"/>
              </a:p>
              <a:p>
                <a:pPr marL="571500" indent="-571500" algn="l" rtl="0"/>
                <a:r>
                  <a:rPr lang="en-US" sz="3600" dirty="0"/>
                  <a:t>In the optimal solution there exist a pair of points with the same center (= covered by the same ball) </a:t>
                </a:r>
                <a:r>
                  <a:rPr lang="en-US" sz="3600" dirty="0" smtClean="0"/>
                  <a:t>.</a:t>
                </a:r>
                <a:endParaRPr lang="en-US" sz="3600" dirty="0"/>
              </a:p>
              <a:p>
                <a:pPr marL="534988" indent="0" algn="l" rtl="0">
                  <a:buNone/>
                </a:pPr>
                <a:r>
                  <a:rPr lang="en-US" sz="3600" dirty="0"/>
                  <a:t>(pigeonhole principle: </a:t>
                </a:r>
                <a:r>
                  <a:rPr lang="en-US" sz="3600" i="1" dirty="0"/>
                  <a:t>k </a:t>
                </a:r>
                <a:r>
                  <a:rPr lang="en-US" sz="3600" dirty="0"/>
                  <a:t>optimal centers, </a:t>
                </a:r>
                <a:r>
                  <a:rPr lang="en-US" sz="3600" i="1" dirty="0"/>
                  <a:t>k</a:t>
                </a:r>
                <a:r>
                  <a:rPr lang="en-US" sz="3600" dirty="0"/>
                  <a:t>+1 points)</a:t>
                </a:r>
              </a:p>
              <a:p>
                <a:pPr marL="571500" indent="-571500" algn="l" rtl="0"/>
                <a:endParaRPr lang="en-US" sz="36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48880"/>
                <a:ext cx="8496944" cy="4320480"/>
              </a:xfrm>
              <a:blipFill rotWithShape="1">
                <a:blip r:embed="rId2"/>
                <a:stretch>
                  <a:fillRect l="-1291" t="-3244" r="-1004" b="-29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34076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32769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grpSp>
        <p:nvGrpSpPr>
          <p:cNvPr id="18" name="קבוצה 17"/>
          <p:cNvGrpSpPr/>
          <p:nvPr/>
        </p:nvGrpSpPr>
        <p:grpSpPr>
          <a:xfrm>
            <a:off x="3133367" y="3933056"/>
            <a:ext cx="2808312" cy="2736304"/>
            <a:chOff x="3133367" y="2348880"/>
            <a:chExt cx="2808312" cy="2736304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3133367" y="2348880"/>
              <a:ext cx="2808312" cy="2736304"/>
              <a:chOff x="3133367" y="2348880"/>
              <a:chExt cx="2808312" cy="2736304"/>
            </a:xfrm>
          </p:grpSpPr>
          <p:sp>
            <p:nvSpPr>
              <p:cNvPr id="5" name="אליפסה 4"/>
              <p:cNvSpPr/>
              <p:nvPr/>
            </p:nvSpPr>
            <p:spPr>
              <a:xfrm>
                <a:off x="3133367" y="2348880"/>
                <a:ext cx="2808312" cy="2736304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אליפסה 5"/>
              <p:cNvSpPr/>
              <p:nvPr/>
            </p:nvSpPr>
            <p:spPr>
              <a:xfrm>
                <a:off x="5292080" y="256490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אליפסה 6"/>
              <p:cNvSpPr/>
              <p:nvPr/>
            </p:nvSpPr>
            <p:spPr>
              <a:xfrm>
                <a:off x="3203848" y="41490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" name="מחבר ישר 8"/>
              <p:cNvCxnSpPr>
                <a:stCxn id="6" idx="0"/>
              </p:cNvCxnSpPr>
              <p:nvPr/>
            </p:nvCxnSpPr>
            <p:spPr>
              <a:xfrm flipH="1">
                <a:off x="4537523" y="2564904"/>
                <a:ext cx="790561" cy="11521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>
                <a:endCxn id="7" idx="2"/>
              </p:cNvCxnSpPr>
              <p:nvPr/>
            </p:nvCxnSpPr>
            <p:spPr>
              <a:xfrm flipH="1">
                <a:off x="3203848" y="3717032"/>
                <a:ext cx="1333675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860795" y="3068960"/>
                    <a:ext cx="5753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𝑜𝑝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795" y="3068960"/>
                    <a:ext cx="575301" cy="30777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779912" y="3877307"/>
                    <a:ext cx="5753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𝑜𝑝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9912" y="3877307"/>
                    <a:ext cx="575301" cy="30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מחבר ישר 15"/>
            <p:cNvCxnSpPr>
              <a:stCxn id="6" idx="0"/>
              <a:endCxn id="7" idx="7"/>
            </p:cNvCxnSpPr>
            <p:nvPr/>
          </p:nvCxnSpPr>
          <p:spPr>
            <a:xfrm flipH="1">
              <a:off x="3265311" y="2564904"/>
              <a:ext cx="2062773" cy="15947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276872"/>
                <a:ext cx="8496944" cy="1584176"/>
              </a:xfrm>
            </p:spPr>
            <p:txBody>
              <a:bodyPr>
                <a:normAutofit lnSpcReduction="10000"/>
              </a:bodyPr>
              <a:lstStyle/>
              <a:p>
                <a:pPr marL="571500" indent="-571500" algn="l" rtl="0"/>
                <a:r>
                  <a:rPr lang="en-US" sz="3600" dirty="0"/>
                  <a:t>By the triangle inequality, any two points inside such a ball are within a distance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≤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/>
                  <a:t> from each other.</a:t>
                </a:r>
              </a:p>
            </p:txBody>
          </p:sp>
        </mc:Choice>
        <mc:Fallback xmlns="">
          <p:sp>
            <p:nvSpPr>
              <p:cNvPr id="20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276872"/>
                <a:ext cx="8496944" cy="1584176"/>
              </a:xfrm>
              <a:blipFill rotWithShape="1">
                <a:blip r:embed="rId4"/>
                <a:stretch>
                  <a:fillRect l="-1937" t="-9266" b="-1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827584" y="134076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320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420888"/>
                <a:ext cx="8496944" cy="4176464"/>
              </a:xfrm>
            </p:spPr>
            <p:txBody>
              <a:bodyPr>
                <a:normAutofit lnSpcReduction="10000"/>
              </a:bodyPr>
              <a:lstStyle/>
              <a:p>
                <a:pPr marL="571500" indent="-571500" algn="l" rtl="0"/>
                <a:r>
                  <a:rPr lang="en-US" sz="3600" dirty="0"/>
                  <a:t>Therefore, none of these balls can cover two points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𝐶</m:t>
                    </m:r>
                    <m:r>
                      <a:rPr lang="en-US" sz="3600" i="1">
                        <a:latin typeface="Cambria Math"/>
                      </a:rPr>
                      <m:t>⊆</m:t>
                    </m:r>
                    <m:r>
                      <a:rPr lang="en-US" sz="3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/>
                  <a:t>, since the minimum distance between members of </a:t>
                </a:r>
                <a:r>
                  <a:rPr lang="en-US" sz="3600" b="1" i="1" dirty="0"/>
                  <a:t>C</a:t>
                </a:r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&gt;</m:t>
                    </m:r>
                    <m:r>
                      <a:rPr lang="en-US" sz="3600" i="1">
                        <a:latin typeface="Cambria Math"/>
                      </a:rPr>
                      <m:t>2</m:t>
                    </m:r>
                    <m:r>
                      <a:rPr lang="en-US" sz="3600" i="1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  <a:p>
                <a:pPr marL="571500" indent="-571500" algn="l" rtl="0"/>
                <a:r>
                  <a:rPr lang="en-US" sz="3600" dirty="0"/>
                  <a:t>As such, the optimal cover by </a:t>
                </a:r>
                <a:r>
                  <a:rPr lang="en-US" sz="3600" i="1" dirty="0"/>
                  <a:t>k</a:t>
                </a:r>
                <a:r>
                  <a:rPr lang="en-US" sz="3600" dirty="0"/>
                  <a:t> balls of radius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/>
                  <a:t> cannot cover </a:t>
                </a:r>
                <a:r>
                  <a:rPr lang="en-US" sz="3600" b="1" i="1" dirty="0"/>
                  <a:t>C</a:t>
                </a:r>
                <a:r>
                  <a:rPr lang="en-US" sz="3600" dirty="0"/>
                  <a:t> (and thus </a:t>
                </a:r>
                <a:r>
                  <a:rPr lang="en-US" sz="3600" i="1" dirty="0"/>
                  <a:t>P</a:t>
                </a:r>
                <a:r>
                  <a:rPr lang="en-US" sz="3600" dirty="0"/>
                  <a:t>),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/>
                  <a:t>, a contradiction. 				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3600" dirty="0"/>
              </a:p>
              <a:p>
                <a:pPr marL="571500" indent="-571500" algn="l" rtl="0"/>
                <a:endParaRPr lang="en-US" sz="36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420888"/>
                <a:ext cx="8496944" cy="4176464"/>
              </a:xfrm>
              <a:blipFill rotWithShape="1">
                <a:blip r:embed="rId2"/>
                <a:stretch>
                  <a:fillRect l="-1937" t="-3504" r="-1865" b="-49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greedy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34076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35327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/>
              <a:t>k</a:t>
            </a:r>
            <a:r>
              <a:rPr lang="en-US" sz="2400" dirty="0" smtClean="0"/>
              <a:t>-Centers </a:t>
            </a:r>
            <a:r>
              <a:rPr lang="en-US" sz="2400" dirty="0"/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 smtClean="0"/>
              <a:t>The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9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Input</a:t>
                </a:r>
                <a:r>
                  <a:rPr lang="en-US" sz="3600" dirty="0" smtClean="0"/>
                  <a:t>: </a:t>
                </a:r>
              </a:p>
              <a:p>
                <a:pPr marL="571500" indent="-571500" algn="l" rtl="0"/>
                <a:r>
                  <a:rPr lang="en-US" sz="36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3600" dirty="0" smtClean="0"/>
                  <a:t> of </a:t>
                </a:r>
                <a:r>
                  <a:rPr lang="en-US" sz="3600" i="1" dirty="0" smtClean="0"/>
                  <a:t>n </a:t>
                </a:r>
                <a:r>
                  <a:rPr lang="en-US" sz="3600" dirty="0" smtClean="0"/>
                  <a:t>points </a:t>
                </a:r>
              </a:p>
              <a:p>
                <a:pPr marL="571500" indent="-571500" algn="l" rtl="0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3600" dirty="0" smtClean="0"/>
                  <a:t>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&lt;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3600" dirty="0" smtClean="0"/>
              </a:p>
              <a:p>
                <a:pPr marL="571500" indent="-571500" algn="l" rtl="0"/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>
                    <a:solidFill>
                      <a:schemeClr val="accent1"/>
                    </a:solidFill>
                  </a:rPr>
                  <a:t>Goal</a:t>
                </a:r>
                <a:r>
                  <a:rPr lang="en-US" sz="3600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Find a set of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 points,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𝐶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, such that the </a:t>
                </a:r>
                <a:r>
                  <a:rPr lang="en-US" sz="36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sum of the distances </a:t>
                </a:r>
                <a:r>
                  <a:rPr lang="en-US" sz="3600" dirty="0" smtClean="0"/>
                  <a:t>of </a:t>
                </a:r>
                <a:r>
                  <a:rPr lang="en-US" sz="3600" dirty="0" smtClean="0"/>
                  <a:t>each point </a:t>
                </a:r>
                <a:r>
                  <a:rPr lang="en-US" sz="3600" dirty="0" smtClean="0"/>
                  <a:t>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to </a:t>
                </a:r>
                <a:r>
                  <a:rPr lang="en-US" sz="3600" dirty="0" smtClean="0"/>
                  <a:t>its closest </a:t>
                </a:r>
                <a:r>
                  <a:rPr lang="en-US" sz="3600" dirty="0" smtClean="0"/>
                  <a:t>point in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 is minimized.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3"/>
                <a:stretch>
                  <a:fillRect l="-2079" t="-1619" r="-30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8147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5100" dirty="0" smtClean="0"/>
                  <a:t>More formally…</a:t>
                </a:r>
              </a:p>
              <a:p>
                <a:pPr marL="0" indent="0" algn="l" rtl="0">
                  <a:buNone/>
                </a:pPr>
                <a:r>
                  <a:rPr lang="en-US" sz="4800" dirty="0" smtClean="0"/>
                  <a:t>Given a set of centers </a:t>
                </a:r>
                <a:r>
                  <a:rPr lang="en-US" sz="4800" b="1" i="1" dirty="0" smtClean="0"/>
                  <a:t>C</a:t>
                </a:r>
                <a:r>
                  <a:rPr lang="en-US" sz="4800" dirty="0" smtClean="0"/>
                  <a:t>, the </a:t>
                </a:r>
                <a:r>
                  <a:rPr lang="en-US" sz="4800" i="1" dirty="0" smtClean="0"/>
                  <a:t>k</a:t>
                </a:r>
                <a:r>
                  <a:rPr lang="en-US" sz="4800" dirty="0" smtClean="0"/>
                  <a:t>-median clustering </a:t>
                </a:r>
                <a:r>
                  <a:rPr lang="en-US" sz="4800" b="1" i="1" dirty="0" smtClean="0"/>
                  <a:t>price</a:t>
                </a:r>
                <a:r>
                  <a:rPr lang="en-US" sz="4800" dirty="0" smtClean="0"/>
                  <a:t> of </a:t>
                </a:r>
                <a:r>
                  <a:rPr lang="en-US" sz="4800" i="1" dirty="0" smtClean="0"/>
                  <a:t>P</a:t>
                </a:r>
                <a:r>
                  <a:rPr lang="en-US" sz="4800" dirty="0" smtClean="0"/>
                  <a:t> by </a:t>
                </a:r>
                <a:r>
                  <a:rPr lang="en-US" sz="4800" b="1" i="1" dirty="0" smtClean="0"/>
                  <a:t>C</a:t>
                </a:r>
                <a:r>
                  <a:rPr lang="en-US" sz="4800" dirty="0" smtClean="0"/>
                  <a:t>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4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4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6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,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, …,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en-US" sz="38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0" indent="0" algn="l" rtl="0">
                  <a:buNone/>
                </a:pPr>
                <a:r>
                  <a:rPr lang="en-US" sz="4800" dirty="0" smtClean="0"/>
                  <a:t>We would like to find a set </a:t>
                </a:r>
                <a:r>
                  <a:rPr lang="en-US" sz="4800" b="1" i="1" dirty="0" smtClean="0"/>
                  <a:t>C</a:t>
                </a:r>
                <a:r>
                  <a:rPr lang="en-US" sz="4800" dirty="0" smtClean="0"/>
                  <a:t> of </a:t>
                </a:r>
                <a:r>
                  <a:rPr lang="en-US" sz="4800" i="1" dirty="0" smtClean="0"/>
                  <a:t>k</a:t>
                </a:r>
                <a:r>
                  <a:rPr lang="en-US" sz="4800" dirty="0" smtClean="0"/>
                  <a:t> points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/>
                  <a:t> is minimized: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m:rPr>
                                  <m:lit/>
                                </m:r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992888" cy="4968552"/>
              </a:xfrm>
              <a:blipFill rotWithShape="1">
                <a:blip r:embed="rId3"/>
                <a:stretch>
                  <a:fillRect l="-1983" t="-3313" r="-1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9270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We will denote the set of centers realizing the optimal clustering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/>
                  <a:t>. </a:t>
                </a:r>
              </a:p>
              <a:p>
                <a:pPr marL="0" indent="0" algn="l" rtl="0">
                  <a:buNone/>
                </a:pPr>
                <a:r>
                  <a:rPr lang="en-US" sz="3600" dirty="0" smtClean="0"/>
                  <a:t>Meaning,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18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158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7992888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Consider the set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𝑈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We have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0" indent="0" algn="l" rtl="0">
                  <a:buNone/>
                </a:pPr>
                <a:r>
                  <a:rPr lang="en-US" sz="3600" i="1" dirty="0" smtClean="0"/>
                  <a:t>k</a:t>
                </a:r>
                <a:r>
                  <a:rPr lang="en-US" sz="3600" dirty="0" smtClean="0"/>
                  <a:t>-center clustering – </a:t>
                </a:r>
                <a:r>
                  <a:rPr lang="en-US" sz="3600" dirty="0" smtClean="0"/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i="1" dirty="0" smtClean="0"/>
                  <a:t>-norm.</a:t>
                </a:r>
              </a:p>
              <a:p>
                <a:pPr marL="0" indent="0" algn="l" rtl="0">
                  <a:buNone/>
                </a:pPr>
                <a:r>
                  <a:rPr lang="en-US" sz="3600" i="1" dirty="0" smtClean="0"/>
                  <a:t>k</a:t>
                </a:r>
                <a:r>
                  <a:rPr lang="en-US" sz="3600" dirty="0" smtClean="0"/>
                  <a:t>-median clustering –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i="1" dirty="0" smtClean="0"/>
                  <a:t>-norm</a:t>
                </a:r>
                <a:r>
                  <a:rPr lang="en-US" sz="3600" i="1" dirty="0" smtClean="0"/>
                  <a:t>.</a:t>
                </a:r>
              </a:p>
              <a:p>
                <a:pPr marL="0" indent="0" algn="ctr" rtl="0">
                  <a:buNone/>
                </a:pPr>
                <a:r>
                  <a:rPr lang="en-US" sz="3000" i="1" dirty="0" smtClean="0"/>
                  <a:t>k</a:t>
                </a:r>
                <a:r>
                  <a:rPr lang="en-US" sz="3000" dirty="0" smtClean="0"/>
                  <a:t>-means </a:t>
                </a:r>
                <a:r>
                  <a:rPr lang="en-US" sz="3000" dirty="0"/>
                  <a:t>clustering –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i="1" dirty="0"/>
                  <a:t>-norm.</a:t>
                </a:r>
              </a:p>
              <a:p>
                <a:pPr marL="0" indent="0" algn="l" rtl="0">
                  <a:buNone/>
                </a:pPr>
                <a:endParaRPr lang="en-US" sz="3600" i="1" dirty="0" smtClean="0"/>
              </a:p>
              <a:p>
                <a:pPr marL="0" indent="0" algn="l" rtl="0">
                  <a:buNone/>
                </a:pPr>
                <a:endParaRPr lang="he-IL" sz="3600" i="1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7992888" cy="5256584"/>
              </a:xfrm>
              <a:blipFill rotWithShape="1">
                <a:blip r:embed="rId2"/>
                <a:stretch>
                  <a:fillRect l="-2059" t="-2436" b="-13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VS. </a:t>
            </a:r>
            <a:r>
              <a:rPr lang="en-US" sz="5400" b="1" i="1" dirty="0" smtClean="0"/>
              <a:t>k</a:t>
            </a:r>
            <a:r>
              <a:rPr lang="en-US" sz="5400" b="1" dirty="0" smtClean="0"/>
              <a:t>-center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741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i="1" dirty="0" smtClean="0">
                    <a:solidFill>
                      <a:schemeClr val="accent1"/>
                    </a:solidFill>
                  </a:rPr>
                  <a:t>Claim 4.6</a:t>
                </a:r>
                <a:r>
                  <a:rPr lang="en-US" sz="2400" dirty="0" smtClean="0"/>
                  <a:t>. For any set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 of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points and a parameter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, we have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i="1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2400" i="1" dirty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40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2400" dirty="0" smtClean="0"/>
                  <a:t>. For any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we have that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and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,…,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1232" t="-996" r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0265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032448"/>
              </a:xfrm>
            </p:spPr>
            <p:txBody>
              <a:bodyPr>
                <a:noAutofit/>
              </a:bodyPr>
              <a:lstStyle/>
              <a:p>
                <a:pPr marL="342900" indent="-342900" algn="l" rtl="0"/>
                <a:r>
                  <a:rPr lang="en-US" sz="2400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et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i="1" dirty="0" smtClean="0"/>
                  <a:t>C</a:t>
                </a:r>
                <a:r>
                  <a:rPr lang="en-US" sz="2400" dirty="0" smtClean="0"/>
                  <a:t> be the set of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points realizing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namely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 We have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342900" indent="-342900" algn="l" rtl="0"/>
                <a:r>
                  <a:rPr lang="en-US" sz="2400" dirty="0" smtClean="0"/>
                  <a:t>Let </a:t>
                </a:r>
                <a:r>
                  <a:rPr lang="en-US" sz="2400" b="1" i="1" dirty="0" smtClean="0"/>
                  <a:t>K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be the set realizing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, then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he-IL" sz="240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032448"/>
              </a:xfrm>
              <a:blipFill rotWithShape="1">
                <a:blip r:embed="rId2"/>
                <a:stretch>
                  <a:fillRect l="-1078" t="-1208" r="-1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130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752528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400" i="1" dirty="0" smtClean="0">
                    <a:solidFill>
                      <a:schemeClr val="accent1"/>
                    </a:solidFill>
                  </a:rPr>
                  <a:t>Reminder</a:t>
                </a:r>
                <a:r>
                  <a:rPr lang="en-US" sz="2400" i="1" dirty="0" smtClean="0"/>
                  <a:t>.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be two vectors:</a:t>
                </a:r>
                <a:endParaRPr lang="en-US" sz="2400" dirty="0"/>
              </a:p>
              <a:p>
                <a:pPr marL="457200" indent="-457200" algn="l" rtl="0"/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 smtClean="0"/>
                  <a:t>-norm</a:t>
                </a:r>
                <a:r>
                  <a:rPr lang="en-US" sz="2400" dirty="0" smtClean="0"/>
                  <a:t>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457200" indent="-457200" algn="l" rtl="0"/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/>
                  <a:t>-norm</a:t>
                </a:r>
                <a:r>
                  <a:rPr lang="en-US" sz="2400" dirty="0"/>
                  <a:t>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 algn="l" rtl="0"/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i="1" dirty="0" smtClean="0"/>
                  <a:t>-norm</a:t>
                </a:r>
                <a:r>
                  <a:rPr lang="en-US" sz="2400" dirty="0" smtClean="0"/>
                  <a:t> is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752528"/>
              </a:xfrm>
              <a:blipFill rotWithShape="1">
                <a:blip r:embed="rId2"/>
                <a:stretch>
                  <a:fillRect l="-1232" t="-17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Metric spaces</a:t>
            </a:r>
            <a:endParaRPr lang="he-IL" sz="5400" b="1" dirty="0"/>
          </a:p>
        </p:txBody>
      </p:sp>
      <p:pic>
        <p:nvPicPr>
          <p:cNvPr id="1028" name="Picture 4" descr="https://upload.wikimedia.org/wikipedia/commons/thumb/4/4d/Vector_norms.svg/140px-Vector_norms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6752"/>
            <a:ext cx="1602961" cy="52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628800"/>
                <a:ext cx="828092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Notice that the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-median (and </a:t>
                </a:r>
                <a:r>
                  <a:rPr lang="en-US" sz="3600" i="1" dirty="0" smtClean="0"/>
                  <a:t>k</a:t>
                </a:r>
                <a:r>
                  <a:rPr lang="en-US" sz="3600" dirty="0" smtClean="0"/>
                  <a:t>-means) problem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𝒩𝒫</m:t>
                    </m:r>
                  </m:oMath>
                </a14:m>
                <a:r>
                  <a:rPr lang="en-US" sz="3600" dirty="0">
                    <a:solidFill>
                      <a:schemeClr val="tx2">
                        <a:lumMod val="75000"/>
                      </a:schemeClr>
                    </a:solidFill>
                  </a:rPr>
                  <a:t>-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hard </a:t>
                </a:r>
                <a:r>
                  <a:rPr lang="en-US" sz="3600" dirty="0" smtClean="0"/>
                  <a:t>as well !</a:t>
                </a:r>
              </a:p>
              <a:p>
                <a:pPr marL="0" indent="0" algn="l" rtl="0">
                  <a:buNone/>
                </a:pPr>
                <a:endParaRPr lang="en-US" sz="3600" dirty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Therefore, we would like to find an approximation algorithm for it...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28800"/>
                <a:ext cx="8280920" cy="4896544"/>
              </a:xfrm>
              <a:blipFill rotWithShape="1">
                <a:blip r:embed="rId2"/>
                <a:stretch>
                  <a:fillRect l="-2283" t="-1868" r="-20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k</a:t>
            </a:r>
            <a:r>
              <a:rPr lang="en-US" sz="5400" b="1" dirty="0" smtClean="0"/>
              <a:t>-Median </a:t>
            </a:r>
            <a:r>
              <a:rPr lang="en-US" sz="5400" b="1" dirty="0"/>
              <a:t>clustering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5599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/>
              <a:t>k</a:t>
            </a:r>
            <a:r>
              <a:rPr lang="en-US" sz="2400" dirty="0" smtClean="0"/>
              <a:t>-Centers </a:t>
            </a:r>
            <a:r>
              <a:rPr lang="en-US" sz="2400" dirty="0"/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 smtClean="0"/>
              <a:t>The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8064896" cy="4896544"/>
              </a:xfrm>
            </p:spPr>
            <p:txBody>
              <a:bodyPr>
                <a:normAutofit/>
              </a:bodyPr>
              <a:lstStyle/>
              <a:p>
                <a:pPr marL="342900" indent="-342900" algn="l" rtl="0"/>
                <a:r>
                  <a:rPr lang="en-US" sz="3200" dirty="0" smtClean="0"/>
                  <a:t>Compute a set of </a:t>
                </a:r>
                <a:r>
                  <a:rPr lang="en-US" sz="3200" i="1" dirty="0" smtClean="0"/>
                  <a:t>k</a:t>
                </a:r>
                <a:r>
                  <a:rPr lang="en-US" sz="3200" dirty="0" smtClean="0"/>
                  <a:t> centers, </a:t>
                </a:r>
                <a:r>
                  <a:rPr lang="en-US" sz="3200" b="1" i="1" dirty="0" smtClean="0"/>
                  <a:t>L</a:t>
                </a:r>
                <a:r>
                  <a:rPr lang="en-US" sz="3200" dirty="0" smtClean="0"/>
                  <a:t>, using the greedy algorithm we saw earlier. </a:t>
                </a:r>
              </a:p>
              <a:p>
                <a:pPr marL="342900" indent="-342900" algn="l" rtl="0"/>
                <a:endParaRPr lang="en-US" sz="3200" dirty="0" smtClean="0"/>
              </a:p>
              <a:p>
                <a:pPr marL="342900" indent="-342900" algn="l" rtl="0"/>
                <a:r>
                  <a:rPr lang="en-US" sz="3200" i="1" dirty="0" smtClean="0"/>
                  <a:t>Claim 4.6 </a:t>
                </a:r>
                <a:r>
                  <a:rPr lang="en-US" sz="3200" dirty="0" smtClean="0"/>
                  <a:t>implies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457200" indent="-457200" algn="l" rtl="0"/>
                <a:r>
                  <a:rPr lang="en-US" sz="3200" dirty="0" smtClean="0"/>
                  <a:t>We get that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</a:rPr>
                        <m:t>⋅</m:t>
                      </m:r>
                      <m:r>
                        <a:rPr lang="en-US" sz="32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 marL="0" indent="0" algn="l" rtl="0">
                  <a:buNone/>
                </a:pPr>
                <a:endParaRPr lang="he-IL" sz="32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8064896" cy="4896544"/>
              </a:xfrm>
              <a:blipFill rotWithShape="1">
                <a:blip r:embed="rId2"/>
                <a:stretch>
                  <a:fillRect l="-1738" t="-16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2n</a:t>
            </a:r>
            <a:r>
              <a:rPr lang="en-US" sz="5400" b="1" dirty="0" smtClean="0"/>
              <a:t>-Approximation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149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2204864"/>
            <a:ext cx="8064896" cy="352839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/>
              <a:t>However, we would like a constant factor approximation!</a:t>
            </a:r>
          </a:p>
          <a:p>
            <a:pPr marL="0" indent="0" algn="l" rtl="0">
              <a:buNone/>
            </a:pPr>
            <a:endParaRPr lang="en-US" sz="3600" dirty="0"/>
          </a:p>
          <a:p>
            <a:pPr marL="0" indent="0" algn="l" rtl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Lets try to improve it…</a:t>
            </a: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2n</a:t>
            </a:r>
            <a:r>
              <a:rPr lang="en-US" sz="5400" b="1" dirty="0" smtClean="0"/>
              <a:t>-Approximation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971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/>
              <a:t>k</a:t>
            </a:r>
            <a:r>
              <a:rPr lang="en-US" sz="2400" dirty="0" smtClean="0"/>
              <a:t>-Centers </a:t>
            </a:r>
            <a:r>
              <a:rPr lang="en-US" sz="2400" dirty="0"/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 smtClean="0"/>
              <a:t>The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53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84784"/>
                <a:ext cx="8064896" cy="4824536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. (to be determined later)</a:t>
                </a:r>
              </a:p>
              <a:p>
                <a:pPr marL="457200" indent="-457200" algn="l" rtl="0"/>
                <a:endParaRPr lang="en-US" sz="2800" dirty="0" smtClean="0"/>
              </a:p>
              <a:p>
                <a:pPr marL="457200" indent="-457200" algn="l" rtl="0"/>
                <a:r>
                  <a:rPr lang="en-US" sz="2800" dirty="0" smtClean="0"/>
                  <a:t>The algorithm initially sets the current set of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en-US" sz="2800" dirty="0" smtClean="0"/>
                  <a:t> to be </a:t>
                </a:r>
                <a:r>
                  <a:rPr lang="en-US" sz="2800" b="1" i="1" dirty="0" smtClean="0"/>
                  <a:t>L</a:t>
                </a:r>
                <a:r>
                  <a:rPr lang="en-US" sz="2800" dirty="0" smtClean="0"/>
                  <a:t>, the set of centers computed in the previous algorithm.</a:t>
                </a:r>
              </a:p>
              <a:p>
                <a:pPr marL="457200" indent="-457200" algn="l" rtl="0"/>
                <a:endParaRPr lang="en-US" sz="2800" dirty="0" smtClean="0"/>
              </a:p>
              <a:p>
                <a:pPr marL="457200" indent="-457200" algn="l" rtl="0"/>
                <a:r>
                  <a:rPr lang="en-US" sz="2800" dirty="0" smtClean="0"/>
                  <a:t>At each iteration it checks if the current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en-US" sz="2800" dirty="0" smtClean="0"/>
                  <a:t> can be improved by replacing one of the centers in it by a center from the outside = </a:t>
                </a:r>
                <a:r>
                  <a:rPr lang="en-US" sz="2800" b="1" i="1" dirty="0" smtClean="0"/>
                  <a:t>swap</a:t>
                </a:r>
                <a:r>
                  <a:rPr lang="en-US" sz="2800" i="1" dirty="0" smtClean="0"/>
                  <a:t>. </a:t>
                </a:r>
              </a:p>
              <a:p>
                <a:pPr marL="0" indent="0" algn="l" rtl="0">
                  <a:buNone/>
                </a:pPr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84784"/>
                <a:ext cx="8064896" cy="4824536"/>
              </a:xfrm>
              <a:blipFill rotWithShape="1">
                <a:blip r:embed="rId3"/>
                <a:stretch>
                  <a:fillRect l="-1361" t="-1264" b="-8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321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84784"/>
                <a:ext cx="8064896" cy="489654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en-US" sz="2800" dirty="0" smtClean="0"/>
                  <a:t> be </a:t>
                </a:r>
                <a:r>
                  <a:rPr lang="en-US" sz="2800" dirty="0" smtClean="0"/>
                  <a:t>the center to </a:t>
                </a:r>
                <a:r>
                  <a:rPr lang="en-US" sz="2800" dirty="0" smtClean="0"/>
                  <a:t>throw away,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𝑃</m:t>
                    </m:r>
                    <m:r>
                      <a:rPr lang="en-US" sz="2800" b="0" i="1" dirty="0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en-US" sz="2800" dirty="0" smtClean="0"/>
                  <a:t> be the new center to replace it by.</a:t>
                </a:r>
              </a:p>
              <a:p>
                <a:pPr marL="457200" indent="-457200" algn="l" rtl="0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𝑐𝑢𝑟𝑟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be the new candidate set of centers. </a:t>
                </a:r>
              </a:p>
              <a:p>
                <a:pPr marL="457200" indent="-457200" algn="l" rtl="0"/>
                <a:endParaRPr lang="en-US" sz="2800" dirty="0" smtClean="0"/>
              </a:p>
              <a:p>
                <a:pPr marL="457200" indent="-457200" algn="l" rtl="0"/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𝑐𝑢𝑟𝑟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, then the algorithm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𝑐𝑢𝑟𝑟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457200" indent="-457200" algn="l" rtl="0"/>
                <a:endParaRPr lang="en-US" sz="2800" dirty="0"/>
              </a:p>
              <a:p>
                <a:pPr marL="457200" indent="-457200" algn="l" rtl="0"/>
                <a:r>
                  <a:rPr lang="en-US" sz="2800" dirty="0" smtClean="0"/>
                  <a:t>The algorithm continues iterating in this fashion over all possible swaps.</a:t>
                </a:r>
              </a:p>
              <a:p>
                <a:pPr marL="0" indent="0" algn="l" rtl="0">
                  <a:buNone/>
                </a:pPr>
                <a:endParaRPr lang="he-IL" sz="28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84784"/>
                <a:ext cx="8064896" cy="4896544"/>
              </a:xfrm>
              <a:blipFill rotWithShape="1">
                <a:blip r:embed="rId3"/>
                <a:stretch>
                  <a:fillRect l="-1361" t="-2117" r="-19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5296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8064896" cy="3888432"/>
              </a:xfrm>
            </p:spPr>
            <p:txBody>
              <a:bodyPr>
                <a:noAutofit/>
              </a:bodyPr>
              <a:lstStyle/>
              <a:p>
                <a:pPr marL="457200" indent="-457200" algn="l" rtl="0"/>
                <a:r>
                  <a:rPr lang="en-US" sz="3200" dirty="0" smtClean="0"/>
                  <a:t>The algorithm stops </a:t>
                </a:r>
                <a:r>
                  <a:rPr lang="en-US" sz="3200" dirty="0"/>
                  <a:t>where there is no swap that would improve the current </a:t>
                </a:r>
                <a:r>
                  <a:rPr lang="en-US" sz="3200" dirty="0" smtClean="0"/>
                  <a:t>solution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(by a factor of 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3200" dirty="0" smtClean="0"/>
                  <a:t>).</a:t>
                </a: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457200" indent="-457200" algn="l" rtl="0"/>
                <a:r>
                  <a:rPr lang="en-US" sz="3200" dirty="0" smtClean="0"/>
                  <a:t>The final content of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𝑐𝑢𝑟𝑟</m:t>
                        </m:r>
                      </m:sub>
                    </m:sSub>
                  </m:oMath>
                </a14:m>
                <a:r>
                  <a:rPr lang="en-US" sz="3200" dirty="0" smtClean="0"/>
                  <a:t> is the required solution.</a:t>
                </a:r>
                <a:endParaRPr lang="en-US" sz="3200" dirty="0"/>
              </a:p>
              <a:p>
                <a:pPr marL="0" indent="0" algn="l" rtl="0">
                  <a:buNone/>
                </a:pPr>
                <a:endParaRPr lang="he-IL" sz="32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8064896" cy="3888432"/>
              </a:xfrm>
              <a:blipFill rotWithShape="1">
                <a:blip r:embed="rId3"/>
                <a:stretch>
                  <a:fillRect l="-1738" t="-20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6848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Running time complexity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683568" y="2060848"/>
                <a:ext cx="8064896" cy="4536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 rtl="0"/>
                <a:r>
                  <a:rPr lang="en-US" sz="3200" dirty="0" smtClean="0"/>
                  <a:t>An iteration requires checking O(</a:t>
                </a:r>
                <a:r>
                  <a:rPr lang="en-US" sz="3200" i="1" dirty="0" err="1" smtClean="0"/>
                  <a:t>nk</a:t>
                </a:r>
                <a:r>
                  <a:rPr lang="en-US" sz="3200" dirty="0" smtClean="0"/>
                  <a:t>) swaps.</a:t>
                </a:r>
              </a:p>
              <a:p>
                <a:pPr marL="457200" indent="-457200" algn="l" rtl="0"/>
                <a:r>
                  <a:rPr lang="en-US" sz="3200" dirty="0" smtClean="0"/>
                  <a:t>Each swap requires computing the distance of every point to its nearest center, and that takes O(</a:t>
                </a:r>
                <a:r>
                  <a:rPr lang="en-US" sz="3200" i="1" dirty="0" err="1" smtClean="0"/>
                  <a:t>nk</a:t>
                </a:r>
                <a:r>
                  <a:rPr lang="en-US" sz="3200" dirty="0" smtClean="0"/>
                  <a:t>) time per swap.</a:t>
                </a:r>
              </a:p>
              <a:p>
                <a:pPr marL="457200" indent="-457200" algn="l" rtl="0"/>
                <a:r>
                  <a:rPr lang="en-US" sz="3200" dirty="0" smtClean="0"/>
                  <a:t>Overall, each iteration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</a:rPr>
                                  <m:t>nk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time.</a:t>
                </a:r>
                <a:endParaRPr lang="he-IL" sz="3200" dirty="0"/>
              </a:p>
            </p:txBody>
          </p:sp>
        </mc:Choice>
        <mc:Fallback xmlns=""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064896" cy="4536504"/>
              </a:xfrm>
              <a:prstGeom prst="rect">
                <a:avLst/>
              </a:prstGeom>
              <a:blipFill rotWithShape="1">
                <a:blip r:embed="rId3"/>
                <a:stretch>
                  <a:fillRect l="-1663" t="-1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Running time complexity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683568" y="2060848"/>
                <a:ext cx="8064896" cy="4536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3200" dirty="0" smtClean="0"/>
                  <a:t>Now, how many iterations do we have?</a:t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We iterate until the condition 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𝑐𝑢𝑟𝑟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3200" dirty="0" smtClean="0"/>
                  <a:t>cannot be satisfied anymore.</a:t>
                </a:r>
              </a:p>
              <a:p>
                <a:pPr marL="0" indent="0" algn="l" rtl="0">
                  <a:buNone/>
                </a:pPr>
                <a:r>
                  <a:rPr lang="en-US" sz="3200" dirty="0" smtClean="0"/>
                  <a:t>This takes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3200" b="0" i="1" smtClean="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𝑜𝑝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 smtClean="0"/>
                  <a:t> iterations!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:endParaRPr lang="en-US" sz="3200" dirty="0" smtClean="0"/>
              </a:p>
            </p:txBody>
          </p:sp>
        </mc:Choice>
        <mc:Fallback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064896" cy="4536504"/>
              </a:xfrm>
              <a:prstGeom prst="rect">
                <a:avLst/>
              </a:prstGeom>
              <a:blipFill rotWithShape="1">
                <a:blip r:embed="rId3"/>
                <a:stretch>
                  <a:fillRect l="-1890" t="-1747" b="-12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5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2400" i="1" dirty="0" smtClean="0">
                    <a:solidFill>
                      <a:schemeClr val="accent1"/>
                    </a:solidFill>
                  </a:rPr>
                  <a:t>Lemma 4.2</a:t>
                </a:r>
                <a:r>
                  <a:rPr lang="en-US" sz="2400" i="1" dirty="0" smtClean="0"/>
                  <a:t>. </a:t>
                </a:r>
                <a:r>
                  <a:rPr lang="en-US" sz="24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:r>
                  <a:rPr lang="en-US" sz="2400" b="0" dirty="0" smtClean="0">
                    <a:ea typeface="Cambria Math"/>
                  </a:rPr>
                  <a:t>we have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400" b="0" dirty="0" smtClean="0">
                  <a:ea typeface="Cambria Math"/>
                </a:endParaRPr>
              </a:p>
              <a:p>
                <a:pPr marL="342900" indent="-342900" algn="l" rtl="0"/>
                <a:r>
                  <a:rPr lang="en-US" sz="2400" i="1" dirty="0" smtClean="0">
                    <a:solidFill>
                      <a:schemeClr val="accent1"/>
                    </a:solidFill>
                    <a:ea typeface="Cambria Math"/>
                  </a:rPr>
                  <a:t>Proof</a:t>
                </a:r>
                <a:r>
                  <a:rPr lang="en-US" sz="2400" i="1" dirty="0" smtClean="0">
                    <a:ea typeface="Cambria Math"/>
                  </a:rPr>
                  <a:t>. </a:t>
                </a:r>
                <a:r>
                  <a:rPr lang="en-US" sz="2400" dirty="0" smtClean="0">
                    <a:ea typeface="Cambria Math"/>
                  </a:rPr>
                  <a:t>Simple calculus…</a:t>
                </a:r>
              </a:p>
              <a:p>
                <a:pPr marL="342900" indent="-342900" algn="l" rtl="0"/>
                <a:endParaRPr lang="en-US" sz="2400" b="0" i="1" dirty="0">
                  <a:ea typeface="Cambria Math"/>
                </a:endParaRPr>
              </a:p>
              <a:p>
                <a:pPr marL="342900" indent="-342900" algn="l" rtl="0"/>
                <a:r>
                  <a:rPr lang="en-US" sz="2400" dirty="0" smtClean="0">
                    <a:ea typeface="Cambria Math"/>
                  </a:rPr>
                  <a:t>From now on, we assume that we are given </a:t>
                </a:r>
                <a:r>
                  <a:rPr lang="en-US" sz="2400" i="1" dirty="0" smtClean="0">
                    <a:ea typeface="Cambria Math"/>
                  </a:rPr>
                  <a:t>black-box</a:t>
                </a:r>
                <a:r>
                  <a:rPr lang="en-US" sz="2400" dirty="0" smtClean="0">
                    <a:ea typeface="Cambria Math"/>
                  </a:rPr>
                  <a:t> access to the metric </a:t>
                </a:r>
                <a:r>
                  <a:rPr lang="en-US" sz="2400" i="1" dirty="0" smtClean="0">
                    <a:ea typeface="Cambria Math"/>
                  </a:rPr>
                  <a:t>d</a:t>
                </a:r>
                <a:r>
                  <a:rPr lang="en-US" sz="2400" dirty="0" smtClean="0">
                    <a:ea typeface="Cambria Math"/>
                  </a:rPr>
                  <a:t> . i.e.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we 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can be computed in O(1</a:t>
                </a:r>
                <a:r>
                  <a:rPr lang="en-US" sz="2400" b="0" dirty="0" smtClean="0">
                    <a:ea typeface="Cambria Math"/>
                  </a:rPr>
                  <a:t>) time.</a:t>
                </a:r>
                <a:endParaRPr lang="en-US" sz="2400" b="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400" b="0" dirty="0" smtClean="0">
                  <a:ea typeface="Cambria Math"/>
                </a:endParaRPr>
              </a:p>
              <a:p>
                <a:pPr marL="342900" indent="-342900" algn="l" rtl="0"/>
                <a:endParaRPr lang="he-IL" sz="2800" i="1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1078" t="-9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Metric spaces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258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Running time complexity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683568" y="2348880"/>
                <a:ext cx="8280920" cy="3096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3200" dirty="0" smtClean="0"/>
                  <a:t>Consider the following facts:</a:t>
                </a:r>
                <a:endParaRPr lang="en-US" sz="3200" dirty="0"/>
              </a:p>
              <a:p>
                <a:pPr marL="457200" indent="-457200"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pPr marL="457200" indent="-457200" algn="l" rtl="0"/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𝜏</m:t>
                    </m:r>
                    <m:r>
                      <a:rPr lang="en-US" sz="32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 we have</a:t>
                </a:r>
              </a:p>
              <a:p>
                <a:pPr marL="0" indent="0" algn="l" rtl="0">
                  <a:buNone/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𝜏</m:t>
                    </m:r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𝜏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/>
                </a:r>
                <a:br>
                  <a:rPr lang="en-US" sz="3200" dirty="0"/>
                </a:br>
                <a:endParaRPr lang="en-US" sz="3200" dirty="0" smtClean="0"/>
              </a:p>
            </p:txBody>
          </p:sp>
        </mc:Choice>
        <mc:Fallback xmlns=""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8280920" cy="3096344"/>
              </a:xfrm>
              <a:prstGeom prst="rect">
                <a:avLst/>
              </a:prstGeom>
              <a:blipFill rotWithShape="1">
                <a:blip r:embed="rId4"/>
                <a:stretch>
                  <a:fillRect l="-1840" t="-2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42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Running time complexity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323528" y="2348880"/>
                <a:ext cx="8496944" cy="4248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3200" dirty="0" smtClean="0"/>
                  <a:t>The running time of the algorithm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𝑛𝑘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𝑜𝑝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𝑛𝑘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𝑛𝑘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func>
                              <m:r>
                                <a:rPr lang="en-US" sz="3200" b="0" i="1" smtClean="0">
                                  <a:latin typeface="Cambria Math"/>
                                </a:rPr>
                                <m:t>) 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 algn="l" rtl="0">
                  <a:buNone/>
                </a:pPr>
                <a:endParaRPr lang="en-US" sz="3200" dirty="0"/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8496944" cy="4248472"/>
              </a:xfrm>
              <a:prstGeom prst="rect">
                <a:avLst/>
              </a:prstGeom>
              <a:blipFill rotWithShape="1">
                <a:blip r:embed="rId3"/>
                <a:stretch>
                  <a:fillRect l="-1793" t="-18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755576" y="1916832"/>
            <a:ext cx="777686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3200" dirty="0" smtClean="0"/>
              <a:t>We would like to prove that the above algorithm provide a constant factor approximation. </a:t>
            </a:r>
          </a:p>
          <a:p>
            <a:pPr marL="0" indent="0" algn="l" rtl="0">
              <a:buNone/>
            </a:pPr>
            <a:endParaRPr lang="en-US" sz="3200" dirty="0" smtClean="0"/>
          </a:p>
          <a:p>
            <a:pPr marL="0" indent="0" algn="l" rtl="0">
              <a:buNone/>
            </a:pPr>
            <a:r>
              <a:rPr lang="en-US" sz="2400" dirty="0" smtClean="0"/>
              <a:t>It’s going to be long (and </a:t>
            </a:r>
            <a:r>
              <a:rPr lang="en-US" sz="2400" dirty="0" smtClean="0"/>
              <a:t>painful), so brace yourselves!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2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539552" y="2060848"/>
                <a:ext cx="8280920" cy="4536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/>
                  <a:t>Let us assume – for now – that the solution returned by the algorithm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cannot be improved </a:t>
                </a:r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at all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by any swap</a:t>
                </a:r>
                <a:r>
                  <a:rPr lang="en-US" sz="2800" dirty="0" smtClean="0"/>
                  <a:t>. 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Let </a:t>
                </a:r>
                <a:r>
                  <a:rPr lang="en-US" sz="2800" b="1" i="1" dirty="0" smtClean="0"/>
                  <a:t>L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be this set of centers.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For a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and a point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/>
                          </a:rPr>
                          <m:t>{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)∪{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/>
                  <a:t>, denote the set of centers resulting by applying the swap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i="1" dirty="0"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2800" dirty="0" smtClean="0"/>
                  <a:t> to </a:t>
                </a:r>
                <a:r>
                  <a:rPr lang="en-US" sz="2800" b="1" i="1" dirty="0" smtClean="0"/>
                  <a:t>L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8280920" cy="4536504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539552" y="2060848"/>
                <a:ext cx="8280920" cy="4536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/>
                  <a:t>We are assuming there is no beneficial swap, that is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, 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This inequality provides us a large family of inequalities that all hold together. 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We would like to combine these inequalities such that they will imply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𝑜𝑝𝑡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8280920" cy="4536504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78" r="-10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 txBox="1">
                <a:spLocks/>
              </p:cNvSpPr>
              <p:nvPr/>
            </p:nvSpPr>
            <p:spPr>
              <a:xfrm>
                <a:off x="539552" y="2060848"/>
                <a:ext cx="8280920" cy="187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r" defTabSz="914400" rtl="1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/>
                  <a:t>Our first hurdle is that a cluster of the optimal solution,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,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800" dirty="0" smtClean="0"/>
                  <a:t> might intersect a large number of clusters in the local clustering.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8280920" cy="1872208"/>
              </a:xfrm>
              <a:prstGeom prst="rect">
                <a:avLst/>
              </a:prstGeom>
              <a:blipFill rotWithShape="1">
                <a:blip r:embed="rId3"/>
                <a:stretch>
                  <a:fillRect l="-1546" t="-3583" b="-84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07" y="3855359"/>
            <a:ext cx="3604460" cy="274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קבוצה 11"/>
          <p:cNvGrpSpPr/>
          <p:nvPr/>
        </p:nvGrpSpPr>
        <p:grpSpPr>
          <a:xfrm>
            <a:off x="4248551" y="3582553"/>
            <a:ext cx="2483689" cy="2003178"/>
            <a:chOff x="3884333" y="3452253"/>
            <a:chExt cx="2483689" cy="2003178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3884333" y="3452253"/>
              <a:ext cx="1281529" cy="1194532"/>
              <a:chOff x="3884333" y="3452253"/>
              <a:chExt cx="1281529" cy="1194532"/>
            </a:xfrm>
          </p:grpSpPr>
          <p:sp>
            <p:nvSpPr>
              <p:cNvPr id="7" name="אליפסה 6"/>
              <p:cNvSpPr/>
              <p:nvPr/>
            </p:nvSpPr>
            <p:spPr>
              <a:xfrm rot="1537243">
                <a:off x="3884333" y="3452253"/>
                <a:ext cx="1281529" cy="1194532"/>
              </a:xfrm>
              <a:prstGeom prst="ellipse">
                <a:avLst/>
              </a:prstGeom>
              <a:solidFill>
                <a:srgbClr val="29C7FF">
                  <a:alpha val="52157"/>
                </a:srgbClr>
              </a:solidFill>
              <a:ln>
                <a:solidFill>
                  <a:srgbClr val="00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מלבן 7"/>
              <p:cNvSpPr/>
              <p:nvPr/>
            </p:nvSpPr>
            <p:spPr>
              <a:xfrm>
                <a:off x="4499992" y="4005064"/>
                <a:ext cx="72008" cy="98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1" name="קבוצה 10"/>
            <p:cNvGrpSpPr/>
            <p:nvPr/>
          </p:nvGrpSpPr>
          <p:grpSpPr>
            <a:xfrm>
              <a:off x="4324942" y="4998676"/>
              <a:ext cx="2043080" cy="456755"/>
              <a:chOff x="4324942" y="4998676"/>
              <a:chExt cx="2043080" cy="456755"/>
            </a:xfrm>
          </p:grpSpPr>
          <p:sp>
            <p:nvSpPr>
              <p:cNvPr id="2" name="אליפסה 1"/>
              <p:cNvSpPr/>
              <p:nvPr/>
            </p:nvSpPr>
            <p:spPr>
              <a:xfrm rot="18163426">
                <a:off x="5118104" y="4205514"/>
                <a:ext cx="456755" cy="2043080"/>
              </a:xfrm>
              <a:prstGeom prst="ellipse">
                <a:avLst/>
              </a:prstGeom>
              <a:solidFill>
                <a:srgbClr val="29C7FF">
                  <a:alpha val="52157"/>
                </a:srgbClr>
              </a:solidFill>
              <a:ln>
                <a:solidFill>
                  <a:srgbClr val="00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מלבן 8"/>
              <p:cNvSpPr/>
              <p:nvPr/>
            </p:nvSpPr>
            <p:spPr>
              <a:xfrm>
                <a:off x="5220072" y="5130761"/>
                <a:ext cx="72008" cy="98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0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6480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 algn="l" rtl="0">
              <a:buNone/>
            </a:pPr>
            <a:endParaRPr lang="he-IL" sz="36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459216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755576" y="2132856"/>
            <a:ext cx="79208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3600" dirty="0"/>
              <a:t>We will modify the assignment of points to clusters in the locally optimal clustering so that every cluster in the optimal clustering would be contained in a single cluster of the modified local solution. </a:t>
            </a:r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3600" dirty="0"/>
              <a:t>Notice that this modified clustering is not much more expensive. </a:t>
            </a:r>
          </a:p>
          <a:p>
            <a:pPr algn="l" rtl="0"/>
            <a:endParaRPr lang="en-US" sz="3600" dirty="0"/>
          </a:p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3600" dirty="0"/>
              <a:t>Now, in the modified partition there are many beneficial swaps.</a:t>
            </a:r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57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060848"/>
                <a:ext cx="7920880" cy="432048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Some definitions…</a:t>
                </a:r>
              </a:p>
              <a:p>
                <a:pPr marL="0" indent="0" algn="l" rtl="0">
                  <a:buNone/>
                </a:pPr>
                <a:endParaRPr lang="en-US" sz="3200" dirty="0"/>
              </a:p>
              <a:p>
                <a:pPr marL="571500" indent="-571500" algn="l" rtl="0"/>
                <a:r>
                  <a:rPr lang="en-US" sz="3200" dirty="0" smtClean="0"/>
                  <a:t>We denote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𝒳</m:t>
                        </m:r>
                      </m:e>
                    </m:d>
                  </m:oMath>
                </a14:m>
                <a:r>
                  <a:rPr lang="en-US" sz="3200" dirty="0" smtClean="0"/>
                  <a:t> the nearest neighbor to </a:t>
                </a:r>
                <a:r>
                  <a:rPr lang="en-US" sz="3200" i="1" dirty="0" smtClean="0"/>
                  <a:t>p</a:t>
                </a:r>
                <a:r>
                  <a:rPr lang="en-US" sz="3200" dirty="0" smtClean="0"/>
                  <a:t> in the set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571500" indent="-571500" algn="l" rtl="0"/>
                <a:r>
                  <a:rPr lang="en-US" sz="3200" dirty="0" smtClean="0"/>
                  <a:t>For a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2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/>
                  <a:t> be its optimal center.</a:t>
                </a:r>
              </a:p>
              <a:p>
                <a:pPr marL="571500" indent="-571500" algn="l" rtl="0"/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600" dirty="0" smtClean="0"/>
                  <a:t> be the center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should use if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follows its optimal center’s </a:t>
                </a:r>
                <a:r>
                  <a:rPr lang="en-US" sz="3600" dirty="0" smtClean="0"/>
                  <a:t>assignment of </a:t>
                </a:r>
                <a:r>
                  <a:rPr lang="en-US" sz="3600" b="1" i="1" dirty="0" smtClean="0"/>
                  <a:t>L</a:t>
                </a:r>
                <a:r>
                  <a:rPr lang="en-US" sz="3600" dirty="0" smtClean="0"/>
                  <a:t>. </a:t>
                </a: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3600" dirty="0" smtClean="0"/>
                  <a:t> be the modified partition 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by the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3600" dirty="0" smtClean="0"/>
                  <a:t>. i.e.</a:t>
                </a:r>
              </a:p>
              <a:p>
                <a:pPr marL="0" indent="0" algn="l" rtl="0">
                  <a:buNone/>
                </a:pP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060848"/>
                <a:ext cx="7920880" cy="4320480"/>
              </a:xfrm>
              <a:blipFill rotWithShape="1">
                <a:blip r:embed="rId2"/>
                <a:stretch>
                  <a:fillRect l="-1617" t="-3244" b="-1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smtClean="0"/>
              <a:t>Local Search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40117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85192" y="2132855"/>
                <a:ext cx="7819256" cy="4608513"/>
              </a:xfrm>
            </p:spPr>
            <p:txBody>
              <a:bodyPr>
                <a:normAutofit fontScale="85000" lnSpcReduction="20000"/>
              </a:bodyPr>
              <a:lstStyle/>
              <a:p>
                <a:pPr marL="571500" indent="-571500" algn="l" rtl="0"/>
                <a:r>
                  <a:rPr lang="en-US" sz="3600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600" b="0" i="1" dirty="0" smtClean="0">
                        <a:latin typeface="Cambria Math"/>
                      </a:rPr>
                      <m:t>∈</m:t>
                    </m:r>
                    <m:r>
                      <a:rPr lang="en-US" sz="3600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600" dirty="0" smtClean="0"/>
                  <a:t>, its cluster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600" dirty="0" smtClean="0"/>
                  <a:t>, denoted by</a:t>
                </a:r>
              </a:p>
              <a:p>
                <a:pPr marL="0" indent="0" algn="l" rtl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  <a:endParaRPr lang="en-US" sz="36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For any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6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/>
                  <a:t> , 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600" dirty="0" smtClean="0"/>
                  <a:t> be its nearest neighbor in </a:t>
                </a:r>
                <a:r>
                  <a:rPr lang="en-US" sz="3600" b="1" i="1" dirty="0" smtClean="0"/>
                  <a:t>L</a:t>
                </a:r>
                <a:r>
                  <a:rPr lang="en-US" sz="3600" dirty="0" smtClean="0"/>
                  <a:t>, and notice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𝑛𝑛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  <m:r>
                              <a:rPr lang="en-US" sz="3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/>
                  <a:t>.</a:t>
                </a:r>
                <a:endParaRPr lang="en-US" sz="3600" dirty="0" smtClean="0"/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Intuitively, each center in </a:t>
                </a:r>
                <a:r>
                  <a:rPr lang="en-US" sz="3600" b="1" i="1" dirty="0" smtClean="0"/>
                  <a:t>L</a:t>
                </a:r>
                <a:r>
                  <a:rPr lang="en-US" sz="3600" dirty="0" smtClean="0"/>
                  <a:t> attracts several centers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/>
                  <a:t> , and their whole clusters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/>
                  <a:t> . 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192" y="2132855"/>
                <a:ext cx="7819256" cy="4608513"/>
              </a:xfrm>
              <a:blipFill rotWithShape="1">
                <a:blip r:embed="rId2"/>
                <a:stretch>
                  <a:fillRect l="-1716" t="-3439" r="-2340" b="-17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6776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454460" y="2996952"/>
            <a:ext cx="6120680" cy="3312368"/>
            <a:chOff x="1835696" y="4300585"/>
            <a:chExt cx="4392488" cy="22942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56" y="4300585"/>
              <a:ext cx="2505472" cy="22942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אליפסה 8"/>
            <p:cNvSpPr/>
            <p:nvPr/>
          </p:nvSpPr>
          <p:spPr>
            <a:xfrm>
              <a:off x="5292080" y="5013176"/>
              <a:ext cx="72008" cy="74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3851" y="4865758"/>
              <a:ext cx="288032" cy="35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0152" y="5657303"/>
                  <a:ext cx="288032" cy="37340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he-IL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657303"/>
                  <a:ext cx="288032" cy="3734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42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אליפסה 11"/>
            <p:cNvSpPr/>
            <p:nvPr/>
          </p:nvSpPr>
          <p:spPr>
            <a:xfrm>
              <a:off x="5068428" y="5087672"/>
              <a:ext cx="72008" cy="74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35696" y="5266555"/>
                  <a:ext cx="1005247" cy="37340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𝑛𝑛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266555"/>
                  <a:ext cx="1005247" cy="37340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057" b="-11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מחבר חץ ישר 13"/>
            <p:cNvCxnSpPr/>
            <p:nvPr/>
          </p:nvCxnSpPr>
          <p:spPr>
            <a:xfrm flipV="1">
              <a:off x="2915816" y="5301209"/>
              <a:ext cx="1440160" cy="1607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>
              <a:stCxn id="10" idx="1"/>
            </p:cNvCxnSpPr>
            <p:nvPr/>
          </p:nvCxnSpPr>
          <p:spPr>
            <a:xfrm flipH="1">
              <a:off x="5364088" y="5041591"/>
              <a:ext cx="569763" cy="88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>
              <a:stCxn id="11" idx="1"/>
            </p:cNvCxnSpPr>
            <p:nvPr/>
          </p:nvCxnSpPr>
          <p:spPr>
            <a:xfrm flipH="1" flipV="1">
              <a:off x="5140436" y="5162169"/>
              <a:ext cx="799716" cy="681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906151" y="2204864"/>
            <a:ext cx="517801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2800" dirty="0" smtClean="0"/>
              <a:t>For example: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40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/>
              <a:t>k</a:t>
            </a:r>
            <a:r>
              <a:rPr lang="en-US" sz="2400" dirty="0" smtClean="0"/>
              <a:t>-Centers 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/>
              <a:t>T</a:t>
            </a:r>
            <a:r>
              <a:rPr lang="en-US" sz="2200" dirty="0" smtClean="0"/>
              <a:t>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/>
              <a:t>k</a:t>
            </a:r>
            <a:r>
              <a:rPr lang="en-US" sz="2400" dirty="0" smtClean="0"/>
              <a:t>-Means clustering</a:t>
            </a:r>
            <a:endParaRPr lang="en-US" sz="2800" dirty="0"/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822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85192" y="2132856"/>
                <a:ext cx="7819256" cy="4104456"/>
              </a:xfrm>
            </p:spPr>
            <p:txBody>
              <a:bodyPr>
                <a:normAutofit fontScale="92500" lnSpcReduction="10000"/>
              </a:bodyPr>
              <a:lstStyle/>
              <a:p>
                <a:pPr marL="571500" indent="-571500" algn="l" rtl="0"/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/>
                  <a:t> denote the </a:t>
                </a:r>
                <a:r>
                  <a:rPr lang="en-US" sz="3600" b="1" i="1" dirty="0" smtClean="0"/>
                  <a:t>cost </a:t>
                </a:r>
                <a:r>
                  <a:rPr lang="en-US" sz="3600" dirty="0" smtClean="0"/>
                  <a:t>of </a:t>
                </a:r>
                <a:r>
                  <a:rPr lang="en-US" sz="3600" dirty="0" smtClean="0"/>
                  <a:t>this reassignment for the point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.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600" dirty="0" smtClean="0"/>
                  <a:t>.</a:t>
                </a:r>
                <a:endParaRPr lang="en-US" sz="3600" dirty="0"/>
              </a:p>
              <a:p>
                <a:pPr marL="571500" indent="-571500" algn="l" rtl="0"/>
                <a:r>
                  <a:rPr lang="en-US" sz="3600" dirty="0" smtClean="0"/>
                  <a:t>If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does not get reassigned,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 smtClean="0"/>
                  <a:t> .</a:t>
                </a:r>
              </a:p>
              <a:p>
                <a:pPr marL="571500" indent="-571500" algn="l" rtl="0"/>
                <a:r>
                  <a:rPr lang="en-US" sz="3600" dirty="0" smtClean="0"/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r>
                      <a:rPr lang="en-US" sz="3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dirty="0" smtClean="0"/>
                  <a:t>, since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3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3600" dirty="0" smtClean="0"/>
                  <a:t>.</a:t>
                </a:r>
              </a:p>
              <a:p>
                <a:pPr marL="571500" indent="-571500" algn="l" rtl="0"/>
                <a:endParaRPr lang="he-IL" sz="3600" dirty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192" y="2132856"/>
                <a:ext cx="7819256" cy="4104456"/>
              </a:xfrm>
              <a:blipFill rotWithShape="1">
                <a:blip r:embed="rId2"/>
                <a:stretch>
                  <a:fillRect l="-1872" t="-26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grpSp>
        <p:nvGrpSpPr>
          <p:cNvPr id="26" name="קבוצה 25"/>
          <p:cNvGrpSpPr/>
          <p:nvPr/>
        </p:nvGrpSpPr>
        <p:grpSpPr>
          <a:xfrm>
            <a:off x="762292" y="2078000"/>
            <a:ext cx="7986172" cy="4159312"/>
            <a:chOff x="762292" y="2078000"/>
            <a:chExt cx="7986172" cy="4159312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762292" y="2078000"/>
              <a:ext cx="7986172" cy="4159312"/>
              <a:chOff x="762292" y="2078000"/>
              <a:chExt cx="7986172" cy="4159312"/>
            </a:xfrm>
          </p:grpSpPr>
          <p:grpSp>
            <p:nvGrpSpPr>
              <p:cNvPr id="22" name="קבוצה 21"/>
              <p:cNvGrpSpPr/>
              <p:nvPr/>
            </p:nvGrpSpPr>
            <p:grpSpPr>
              <a:xfrm>
                <a:off x="762292" y="2078000"/>
                <a:ext cx="7986172" cy="4159312"/>
                <a:chOff x="1408564" y="2078000"/>
                <a:chExt cx="7986172" cy="4159312"/>
              </a:xfrm>
            </p:grpSpPr>
            <p:sp>
              <p:nvSpPr>
                <p:cNvPr id="10" name="מלבן 9"/>
                <p:cNvSpPr/>
                <p:nvPr/>
              </p:nvSpPr>
              <p:spPr>
                <a:xfrm>
                  <a:off x="1408564" y="2078000"/>
                  <a:ext cx="7986172" cy="41593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pSp>
              <p:nvGrpSpPr>
                <p:cNvPr id="9" name="קבוצה 8"/>
                <p:cNvGrpSpPr/>
                <p:nvPr/>
              </p:nvGrpSpPr>
              <p:grpSpPr>
                <a:xfrm>
                  <a:off x="1619672" y="2636912"/>
                  <a:ext cx="3801616" cy="3481131"/>
                  <a:chOff x="1619672" y="2636912"/>
                  <a:chExt cx="3801616" cy="3481131"/>
                </a:xfrm>
              </p:grpSpPr>
              <p:pic>
                <p:nvPicPr>
                  <p:cNvPr id="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9672" y="2636912"/>
                    <a:ext cx="3801616" cy="3481131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7" name="מלבן 6"/>
                  <p:cNvSpPr/>
                  <p:nvPr/>
                </p:nvSpPr>
                <p:spPr>
                  <a:xfrm>
                    <a:off x="4211960" y="2753122"/>
                    <a:ext cx="820688" cy="53186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2" name="אליפסה 1"/>
                <p:cNvSpPr/>
                <p:nvPr/>
              </p:nvSpPr>
              <p:spPr>
                <a:xfrm>
                  <a:off x="4831432" y="3789040"/>
                  <a:ext cx="72008" cy="72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687416" y="3419708"/>
                  <a:ext cx="34523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p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אליפסה 3"/>
                <p:cNvSpPr/>
                <p:nvPr/>
              </p:nvSpPr>
              <p:spPr>
                <a:xfrm rot="19999225">
                  <a:off x="4761614" y="2368337"/>
                  <a:ext cx="1992540" cy="2949034"/>
                </a:xfrm>
                <a:prstGeom prst="ellipse">
                  <a:avLst/>
                </a:prstGeom>
                <a:solidFill>
                  <a:srgbClr val="0094C8">
                    <a:alpha val="50196"/>
                  </a:srgbClr>
                </a:solidFill>
                <a:ln>
                  <a:solidFill>
                    <a:srgbClr val="0079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" name="מלבן 10"/>
                <p:cNvSpPr/>
                <p:nvPr/>
              </p:nvSpPr>
              <p:spPr>
                <a:xfrm>
                  <a:off x="5724128" y="3753036"/>
                  <a:ext cx="14401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652120" y="3419708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oMath>
                        </m:oMathPara>
                      </a14:m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52120" y="3419708"/>
                      <a:ext cx="432048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מחבר ישר 13"/>
                <p:cNvCxnSpPr>
                  <a:endCxn id="11" idx="1"/>
                </p:cNvCxnSpPr>
                <p:nvPr/>
              </p:nvCxnSpPr>
              <p:spPr>
                <a:xfrm>
                  <a:off x="4860032" y="3825044"/>
                  <a:ext cx="86409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3490080" y="3825044"/>
                  <a:ext cx="1369952" cy="3326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932040" y="3882534"/>
                      <a:ext cx="79208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3882534"/>
                      <a:ext cx="792088" cy="33855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 rot="20804376">
                      <a:off x="3682634" y="3970935"/>
                      <a:ext cx="11521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))</m:t>
                            </m:r>
                          </m:oMath>
                        </m:oMathPara>
                      </a14:m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804376">
                      <a:off x="3682634" y="3970935"/>
                      <a:ext cx="1152128" cy="33855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516216" y="4390833"/>
                    <a:ext cx="2084594" cy="149874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l" rtl="0"/>
                    <a:r>
                      <a:rPr lang="en-US" b="0" dirty="0" smtClean="0">
                        <a:solidFill>
                          <a:schemeClr val="bg1"/>
                        </a:solidFill>
                      </a:rPr>
                      <a:t>Here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he-IL" dirty="0" smtClean="0"/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meaning that the reassignment increases the price of the point </a:t>
                    </a:r>
                    <a:r>
                      <a:rPr lang="en-US" i="1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. </a:t>
                    </a:r>
                    <a:endParaRPr lang="he-IL" dirty="0"/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4390833"/>
                    <a:ext cx="2084594" cy="149874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2632" t="-2033" r="-2924" b="-569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372200" y="2670336"/>
                    <a:ext cx="2211430" cy="98039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l" rtl="0"/>
                    <a:r>
                      <a:rPr lang="en-US" b="0" dirty="0" smtClean="0">
                        <a:solidFill>
                          <a:schemeClr val="bg1"/>
                        </a:solidFill>
                      </a:rPr>
                      <a:t>Notice that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therefore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oMath>
                    </a14:m>
                    <a:r>
                      <a:rPr lang="en-US" dirty="0" smtClean="0"/>
                      <a:t>.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he-IL" dirty="0"/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2200" y="2670336"/>
                    <a:ext cx="2211430" cy="98039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204" t="-3106" b="-745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אליפסה 23"/>
            <p:cNvSpPr/>
            <p:nvPr/>
          </p:nvSpPr>
          <p:spPr>
            <a:xfrm>
              <a:off x="2123728" y="4157656"/>
              <a:ext cx="72008" cy="63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3688" y="3933056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q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85192" y="2132856"/>
                <a:ext cx="7819256" cy="410445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i="1" dirty="0" smtClean="0">
                    <a:solidFill>
                      <a:schemeClr val="accent1"/>
                    </a:solidFill>
                  </a:rPr>
                  <a:t>Lemma 4.7</a:t>
                </a:r>
                <a:r>
                  <a:rPr lang="en-US" sz="3600" dirty="0" smtClean="0"/>
                  <a:t>. </a:t>
                </a:r>
                <a:r>
                  <a:rPr lang="en-US" sz="3600" dirty="0" smtClean="0"/>
                  <a:t>The </a:t>
                </a:r>
                <a:r>
                  <a:rPr lang="en-US" sz="3600" dirty="0" smtClean="0"/>
                  <a:t>increase in cost from moving from the clustering induced by </a:t>
                </a:r>
                <a:r>
                  <a:rPr lang="en-US" sz="3600" b="1" i="1" dirty="0" smtClean="0"/>
                  <a:t>L</a:t>
                </a:r>
                <a:r>
                  <a:rPr lang="en-US" sz="3600" dirty="0" smtClean="0"/>
                  <a:t> to the clustering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600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 smtClean="0"/>
                  <a:t>is bounded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𝑜𝑝𝑡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. That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endParaRPr lang="he-IL" sz="3600" i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192" y="2132856"/>
                <a:ext cx="7819256" cy="4104456"/>
              </a:xfrm>
              <a:blipFill rotWithShape="1">
                <a:blip r:embed="rId2"/>
                <a:stretch>
                  <a:fillRect l="-2418" t="-2229" r="-34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4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176464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. For a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be its local center.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be its optimal cente</a:t>
                </a:r>
                <a:r>
                  <a:rPr lang="en-US" sz="3600" dirty="0" smtClean="0"/>
                  <a:t>r, and 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𝑛𝑛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be its new assigne</a:t>
                </a:r>
                <a:r>
                  <a:rPr lang="en-US" sz="3600" dirty="0" smtClean="0"/>
                  <a:t>d center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571500" algn="l" rtl="0"/>
                <a:r>
                  <a:rPr lang="en-US" sz="3600" dirty="0" smtClean="0"/>
                  <a:t>Notice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𝑛𝑛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</m:acc>
                            <m:r>
                              <a:rPr lang="en-US" sz="3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≤</m:t>
                    </m:r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he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176464"/>
              </a:xfrm>
              <a:blipFill rotWithShape="1">
                <a:blip r:embed="rId3"/>
                <a:stretch>
                  <a:fillRect l="-2268" t="-35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2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060848"/>
                <a:ext cx="8136904" cy="2160240"/>
              </a:xfrm>
            </p:spPr>
            <p:txBody>
              <a:bodyPr>
                <a:noAutofit/>
              </a:bodyPr>
              <a:lstStyle/>
              <a:p>
                <a:pPr marL="571500" indent="-571500" algn="l" rtl="0"/>
                <a:r>
                  <a:rPr lang="en-US" sz="2700" dirty="0" smtClean="0"/>
                  <a:t>By triangle inequality we have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7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060848"/>
                <a:ext cx="8136904" cy="2160240"/>
              </a:xfrm>
              <a:blipFill rotWithShape="1">
                <a:blip r:embed="rId3"/>
                <a:stretch>
                  <a:fillRect l="-1199" t="-2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08" y="4062042"/>
            <a:ext cx="3008568" cy="253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064896" cy="4248472"/>
              </a:xfrm>
            </p:spPr>
            <p:txBody>
              <a:bodyPr>
                <a:normAutofit fontScale="77500" lnSpcReduction="20000"/>
              </a:bodyPr>
              <a:lstStyle/>
              <a:p>
                <a:pPr marL="571500" indent="-571500" algn="l" rtl="0"/>
                <a:r>
                  <a:rPr lang="en-US" sz="3600" dirty="0" smtClean="0"/>
                  <a:t>Finally,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≤</m:t>
                      </m:r>
                      <m:r>
                        <a:rPr lang="en-US" sz="3600" i="1">
                          <a:latin typeface="Cambria Math"/>
                        </a:rPr>
                        <m:t>2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2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2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571500" indent="-571500" algn="l" rtl="0"/>
                <a:endParaRPr lang="en-US" sz="3600" dirty="0" smtClean="0"/>
              </a:p>
              <a:p>
                <a:pPr marL="571500" indent="-571500" algn="l" rtl="0"/>
                <a:r>
                  <a:rPr lang="en-US" sz="3600" dirty="0" smtClean="0"/>
                  <a:t>As such,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𝑜𝑝𝑡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064896" cy="4248472"/>
              </a:xfrm>
              <a:blipFill rotWithShape="1">
                <a:blip r:embed="rId3"/>
                <a:stretch>
                  <a:fillRect l="-1285" t="-33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924944"/>
            <a:ext cx="8064896" cy="230425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Drifters, anchors and tyrants</a:t>
            </a:r>
          </a:p>
        </p:txBody>
      </p:sp>
    </p:spTree>
    <p:extLst>
      <p:ext uri="{BB962C8B-B14F-4D97-AF65-F5344CB8AC3E}">
        <p14:creationId xmlns:p14="http://schemas.microsoft.com/office/powerpoint/2010/main" val="31652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060848"/>
                <a:ext cx="8064896" cy="4464496"/>
              </a:xfrm>
            </p:spPr>
            <p:txBody>
              <a:bodyPr>
                <a:normAutofit fontScale="77500" lnSpcReduction="20000"/>
              </a:bodyPr>
              <a:lstStyle/>
              <a:p>
                <a:pPr marL="571500" indent="-571500"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Formally,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we map each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to its nearest neighbor in </a:t>
                </a:r>
                <a:r>
                  <a:rPr lang="en-US" sz="3600" b="1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571500" algn="l" rtl="0"/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571500" indent="-571500" algn="l" rtl="0"/>
                <a:r>
                  <a:rPr lang="en-US" sz="3600" i="1" dirty="0" smtClean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3600" dirty="0" smtClean="0"/>
                  <a:t>. For a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its </a:t>
                </a:r>
                <a:r>
                  <a:rPr lang="en-US" sz="36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degree</a:t>
                </a:r>
                <a:r>
                  <a:rPr lang="en-US" sz="36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, is the number of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mapped to it by this neighbor mapping.</a:t>
                </a:r>
              </a:p>
              <a:p>
                <a:pPr marL="571500" indent="-571500" algn="l" rtl="0"/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571500" indent="-571500" algn="l" rtl="0"/>
                <a:r>
                  <a:rPr lang="en-US" sz="3600" i="1" dirty="0" smtClean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3600" dirty="0" smtClean="0"/>
                  <a:t>. </a:t>
                </a:r>
                <a:r>
                  <a:rPr lang="en-US" sz="3600" dirty="0"/>
                  <a:t>A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4000" i="1" dirty="0">
                        <a:latin typeface="Cambria Math"/>
                      </a:rPr>
                      <m:t>∈</m:t>
                    </m:r>
                    <m:r>
                      <a:rPr lang="en-US" sz="4000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is:</a:t>
                </a:r>
              </a:p>
              <a:p>
                <a:pPr marL="1081088" lvl="1" indent="-452438" algn="l" rtl="0"/>
                <a:r>
                  <a:rPr lang="en-US" sz="3400" dirty="0" smtClean="0"/>
                  <a:t>A </a:t>
                </a:r>
                <a:r>
                  <a:rPr lang="en-US" sz="34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drifter</a:t>
                </a:r>
                <a:r>
                  <a:rPr lang="en-US" sz="34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4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4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4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3400" dirty="0"/>
                  <a:t>N</a:t>
                </a:r>
                <a:r>
                  <a:rPr lang="en-US" sz="3400" b="0" dirty="0" smtClean="0">
                    <a:solidFill>
                      <a:schemeClr val="tx1"/>
                    </a:solidFill>
                  </a:rPr>
                  <a:t>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=∅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1081088" lvl="1" indent="-452438" algn="l" rtl="0"/>
                <a:r>
                  <a:rPr lang="en-US" sz="3400" dirty="0" smtClean="0"/>
                  <a:t>An </a:t>
                </a:r>
                <a:r>
                  <a:rPr lang="en-US" sz="34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anchor</a:t>
                </a:r>
                <a:r>
                  <a:rPr lang="en-US" sz="3400" b="1" i="1" dirty="0" smtClean="0"/>
                  <a:t> </a:t>
                </a:r>
                <a:r>
                  <a:rPr lang="en-US" sz="3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4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1081088" lvl="1" indent="-452438" algn="l" rtl="0"/>
                <a:r>
                  <a:rPr lang="en-US" sz="3400" dirty="0" smtClean="0"/>
                  <a:t>A </a:t>
                </a:r>
                <a:r>
                  <a:rPr lang="en-US" sz="34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tyrant</a:t>
                </a:r>
                <a:r>
                  <a:rPr lang="en-US" sz="3400" b="1" i="1" dirty="0" smtClean="0"/>
                  <a:t> </a:t>
                </a:r>
                <a:r>
                  <a:rPr lang="en-US" sz="3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4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US" sz="3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1081088" lvl="1" indent="-452438" algn="l" rtl="0"/>
                <a:endParaRPr lang="en-US" sz="3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060848"/>
                <a:ext cx="8064896" cy="4464496"/>
              </a:xfrm>
              <a:blipFill rotWithShape="1">
                <a:blip r:embed="rId3"/>
                <a:stretch>
                  <a:fillRect l="-1285" t="-2869" b="-23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1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grpSp>
        <p:nvGrpSpPr>
          <p:cNvPr id="32" name="קבוצה 31"/>
          <p:cNvGrpSpPr/>
          <p:nvPr/>
        </p:nvGrpSpPr>
        <p:grpSpPr>
          <a:xfrm>
            <a:off x="323528" y="2132856"/>
            <a:ext cx="8352928" cy="4536504"/>
            <a:chOff x="323528" y="2132856"/>
            <a:chExt cx="8352928" cy="4536504"/>
          </a:xfrm>
        </p:grpSpPr>
        <p:sp>
          <p:nvSpPr>
            <p:cNvPr id="31" name="מלבן 30"/>
            <p:cNvSpPr/>
            <p:nvPr/>
          </p:nvSpPr>
          <p:spPr>
            <a:xfrm>
              <a:off x="323528" y="2132856"/>
              <a:ext cx="8352928" cy="4536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513856"/>
              <a:ext cx="3801616" cy="3481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7544" y="2513856"/>
                  <a:ext cx="410445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 is a tyrant with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𝐝𝐞𝐠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𝟕</m:t>
                      </m:r>
                    </m:oMath>
                  </a14:m>
                  <a:endParaRPr lang="he-IL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513856"/>
                  <a:ext cx="4104456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מחבר חץ ישר 17"/>
            <p:cNvCxnSpPr/>
            <p:nvPr/>
          </p:nvCxnSpPr>
          <p:spPr>
            <a:xfrm>
              <a:off x="3923928" y="2713911"/>
              <a:ext cx="2088232" cy="12911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קבוצה 25"/>
            <p:cNvGrpSpPr/>
            <p:nvPr/>
          </p:nvGrpSpPr>
          <p:grpSpPr>
            <a:xfrm>
              <a:off x="1673678" y="3645024"/>
              <a:ext cx="1368152" cy="1872208"/>
              <a:chOff x="1673678" y="3645024"/>
              <a:chExt cx="1368152" cy="1872208"/>
            </a:xfrm>
          </p:grpSpPr>
          <p:sp>
            <p:nvSpPr>
              <p:cNvPr id="21" name="אליפסה 20"/>
              <p:cNvSpPr/>
              <p:nvPr/>
            </p:nvSpPr>
            <p:spPr>
              <a:xfrm rot="19786781">
                <a:off x="1673678" y="3645024"/>
                <a:ext cx="1368152" cy="1872208"/>
              </a:xfrm>
              <a:prstGeom prst="ellipse">
                <a:avLst/>
              </a:prstGeom>
              <a:solidFill>
                <a:srgbClr val="29C7FF"/>
              </a:solidFill>
              <a:ln>
                <a:solidFill>
                  <a:srgbClr val="009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משושה 19"/>
              <p:cNvSpPr/>
              <p:nvPr/>
            </p:nvSpPr>
            <p:spPr>
              <a:xfrm>
                <a:off x="1691680" y="3861048"/>
                <a:ext cx="1188132" cy="1041445"/>
              </a:xfrm>
              <a:prstGeom prst="hexagon">
                <a:avLst>
                  <a:gd name="adj" fmla="val 29702"/>
                  <a:gd name="vf" fmla="val 115470"/>
                </a:avLst>
              </a:prstGeom>
              <a:solidFill>
                <a:srgbClr val="FD7963"/>
              </a:solidFill>
              <a:ln>
                <a:solidFill>
                  <a:srgbClr val="D01F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אליפסה 21"/>
              <p:cNvSpPr/>
              <p:nvPr/>
            </p:nvSpPr>
            <p:spPr>
              <a:xfrm>
                <a:off x="2258743" y="4354099"/>
                <a:ext cx="54006" cy="553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12749" y="4581128"/>
                <a:ext cx="99012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934707" y="4005064"/>
                    <a:ext cx="6480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707" y="4005064"/>
                    <a:ext cx="64807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495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369640" y="4419321"/>
                    <a:ext cx="25814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he-IL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9640" y="4419321"/>
                    <a:ext cx="258144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1904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5192" y="5949280"/>
                  <a:ext cx="202925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 is an anchor</a:t>
                  </a:r>
                  <a:endParaRPr lang="he-IL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92" y="5949280"/>
                  <a:ext cx="202925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מחבר חץ ישר 28"/>
            <p:cNvCxnSpPr>
              <a:stCxn id="27" idx="0"/>
            </p:cNvCxnSpPr>
            <p:nvPr/>
          </p:nvCxnSpPr>
          <p:spPr>
            <a:xfrm flipV="1">
              <a:off x="1799817" y="4725144"/>
              <a:ext cx="512932" cy="122413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1944216"/>
          </a:xfrm>
        </p:spPr>
        <p:txBody>
          <a:bodyPr>
            <a:normAutofit fontScale="92500" lnSpcReduction="20000"/>
          </a:bodyPr>
          <a:lstStyle/>
          <a:p>
            <a:pPr marL="571500" indent="-571500" algn="l" rtl="0"/>
            <a:r>
              <a:rPr lang="en-US" sz="3600" dirty="0" smtClean="0">
                <a:solidFill>
                  <a:schemeClr val="tx1"/>
                </a:solidFill>
              </a:rPr>
              <a:t>Observe that centers that ar</a:t>
            </a:r>
            <a:r>
              <a:rPr lang="en-US" sz="3600" dirty="0" smtClean="0"/>
              <a:t>e tyrants cannot easily move around and are bad candidates for swaps.</a:t>
            </a:r>
          </a:p>
          <a:p>
            <a:pPr marL="571500" indent="-571500" algn="l" rtl="0"/>
            <a:r>
              <a:rPr lang="en-US" sz="3600" b="0" dirty="0" smtClean="0">
                <a:solidFill>
                  <a:schemeClr val="tx1"/>
                </a:solidFill>
              </a:rPr>
              <a:t>Consider the situation below:</a:t>
            </a:r>
            <a:endParaRPr lang="en-US" sz="3400" b="0" dirty="0" smtClean="0">
              <a:solidFill>
                <a:schemeClr val="tx1"/>
              </a:solidFill>
            </a:endParaRPr>
          </a:p>
          <a:p>
            <a:pPr marL="1081088" lvl="1" indent="-452438" algn="l" rtl="0"/>
            <a:endParaRPr lang="en-US" sz="3400" b="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1522"/>
            <a:ext cx="4449592" cy="175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be a metric space, and the input is a set of </a:t>
                </a:r>
                <a:r>
                  <a:rPr lang="en-US" sz="3600" i="1" dirty="0" smtClean="0"/>
                  <a:t>n</a:t>
                </a:r>
                <a:r>
                  <a:rPr lang="en-US" sz="3600" dirty="0" smtClean="0"/>
                  <a:t> points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  <m:r>
                      <a:rPr lang="en-US" sz="3600" b="0" i="1" smtClean="0">
                        <a:latin typeface="Cambria Math"/>
                      </a:rPr>
                      <m:t>⊆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sz="3600" dirty="0" smtClean="0"/>
                  <a:t>. </a:t>
                </a: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Given a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set of </a:t>
                </a:r>
                <a:r>
                  <a:rPr 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centers</a:t>
                </a:r>
                <a:r>
                  <a:rPr lang="en-US" sz="3600" dirty="0" smtClean="0"/>
                  <a:t>, </a:t>
                </a:r>
                <a:r>
                  <a:rPr lang="en-US" sz="3600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 </a:t>
                </a:r>
                <a:r>
                  <a:rPr lang="en-US" sz="3600" dirty="0" smtClean="0"/>
                  <a:t>, every point 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is assigned to its nearest neighbor in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. </a:t>
                </a:r>
                <a:endParaRPr lang="he-IL" sz="36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1868" r="-3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clustering problem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20592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46449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4600" b="1" i="1" dirty="0" smtClean="0">
                    <a:solidFill>
                      <a:schemeClr val="tx2"/>
                    </a:solidFill>
                  </a:rPr>
                  <a:t>Freeing a drifter</a:t>
                </a:r>
              </a:p>
              <a:p>
                <a:pPr marL="571500" indent="-571500" algn="l" rtl="0"/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571500" indent="-571500"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Intuitively, since we are discussing now the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, a drifter center is not being used by the clustering. Therefore, we can reassign it so it decreases the price of the clustering.</a:t>
                </a:r>
              </a:p>
              <a:p>
                <a:pPr marL="0" indent="0" algn="l" rtl="0">
                  <a:buNone/>
                </a:pPr>
                <a:endParaRPr lang="en-US" sz="3400" b="0" dirty="0" smtClean="0">
                  <a:solidFill>
                    <a:schemeClr val="tx1"/>
                  </a:solidFill>
                </a:endParaRPr>
              </a:p>
              <a:p>
                <a:pPr marL="571500" indent="-571500" algn="l" rtl="0"/>
                <a:r>
                  <a:rPr lang="en-US" sz="3400" dirty="0" smtClean="0"/>
                  <a:t>If a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400" dirty="0" smtClean="0"/>
                  <a:t> is a </a:t>
                </a:r>
                <a:r>
                  <a:rPr lang="en-US" sz="3400" dirty="0" smtClean="0"/>
                  <a:t>drifter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400" dirty="0" smtClean="0"/>
                  <a:t>, we </a:t>
                </a:r>
                <a:r>
                  <a:rPr lang="en-US" sz="3400" dirty="0" smtClean="0"/>
                  <a:t>can </a:t>
                </a:r>
                <a:r>
                  <a:rPr lang="en-US" sz="3400" dirty="0" smtClean="0"/>
                  <a:t>free it from all its clustering points </a:t>
                </a:r>
                <a:r>
                  <a:rPr lang="en-US" sz="3400" dirty="0" smtClean="0"/>
                  <a:t>in the </a:t>
                </a:r>
                <a:r>
                  <a:rPr lang="en-US" sz="3400" u="sng" dirty="0" smtClean="0"/>
                  <a:t>local solution</a:t>
                </a:r>
                <a:r>
                  <a:rPr lang="en-US" sz="3400" dirty="0" smtClean="0"/>
                  <a:t>, so we could swap it with a new and more profitable center.</a:t>
                </a:r>
                <a:endParaRPr lang="en-US" sz="3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464496"/>
              </a:xfrm>
              <a:blipFill rotWithShape="1">
                <a:blip r:embed="rId3"/>
                <a:stretch>
                  <a:fillRect l="-2268" t="-4235" r="-22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032448"/>
              </a:xfrm>
            </p:spPr>
            <p:txBody>
              <a:bodyPr>
                <a:normAutofit fontScale="92500" lnSpcReduction="10000"/>
              </a:bodyPr>
              <a:lstStyle/>
              <a:p>
                <a:pPr marL="571500" indent="-571500" algn="l" rtl="0"/>
                <a:r>
                  <a:rPr lang="en-US" sz="3600" i="1" dirty="0" smtClean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. The </a:t>
                </a:r>
                <a:r>
                  <a:rPr lang="en-US" sz="3600" b="1" i="1" dirty="0" smtClean="0">
                    <a:solidFill>
                      <a:schemeClr val="tx1"/>
                    </a:solidFill>
                  </a:rPr>
                  <a:t>ransom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of a drifter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smtClean="0"/>
                  <a:t>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𝑟𝑎𝑛𝑠𝑜𝑚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𝑐𝑙𝑢𝑠𝑡𝑒𝑟</m:t>
                          </m:r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400" b="0" dirty="0" smtClean="0">
                  <a:solidFill>
                    <a:schemeClr val="accent1"/>
                  </a:solidFill>
                </a:endParaRPr>
              </a:p>
              <a:p>
                <a:pPr marL="539750" indent="0" algn="l" rtl="0">
                  <a:buNone/>
                </a:pPr>
                <a:r>
                  <a:rPr lang="en-US" sz="3400" dirty="0" smtClean="0"/>
                  <a:t>This is the price of reassigning all the points that are currently served by the drifter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to the center in </a:t>
                </a:r>
                <a:r>
                  <a:rPr lang="en-US" sz="3400" b="1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 serving their optimal center (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032448"/>
              </a:xfrm>
              <a:blipFill rotWithShape="1">
                <a:blip r:embed="rId3"/>
                <a:stretch>
                  <a:fillRect l="-1738" t="-3177" b="-39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0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</p:spPr>
            <p:txBody>
              <a:bodyPr>
                <a:normAutofit fontScale="85000" lnSpcReduction="20000"/>
              </a:bodyPr>
              <a:lstStyle/>
              <a:p>
                <a:pPr marL="571500" indent="-571500" algn="l" rtl="0"/>
                <a:r>
                  <a:rPr lang="en-US" sz="3400" b="0" dirty="0" smtClean="0">
                    <a:solidFill>
                      <a:schemeClr val="tx1"/>
                    </a:solidFill>
                  </a:rPr>
                  <a:t>Once this ransom is paid,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serves nobod</a:t>
                </a:r>
                <a:r>
                  <a:rPr lang="en-US" sz="3400" dirty="0" smtClean="0"/>
                  <a:t>y (in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), and can be moved with no further change.</a:t>
                </a:r>
              </a:p>
              <a:p>
                <a:pPr marL="571500" indent="-571500" algn="l" rtl="0"/>
                <a:r>
                  <a:rPr lang="en-US" sz="3400" dirty="0" smtClean="0"/>
                  <a:t>More generally, the </a:t>
                </a:r>
                <a:r>
                  <a:rPr lang="en-US" sz="3400" b="1" i="1" dirty="0" smtClean="0"/>
                  <a:t>ransom</a:t>
                </a:r>
                <a:r>
                  <a:rPr lang="en-US" sz="3400" dirty="0" smtClean="0"/>
                  <a:t> of </a:t>
                </a:r>
                <a:r>
                  <a:rPr lang="en-US" sz="3400" u="sng" dirty="0" smtClean="0"/>
                  <a:t>any</a:t>
                </a:r>
                <a:r>
                  <a:rPr lang="en-US" sz="3400" dirty="0" smtClean="0"/>
                  <a:t>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𝑟𝑎𝑛𝑠𝑜𝑚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𝑐𝑙𝑢𝑠𝑡𝑒𝑟</m:t>
                          </m:r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400" b="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/>
                <a:r>
                  <a:rPr lang="en-US" sz="3400" dirty="0" smtClean="0"/>
                  <a:t>In general, the points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34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3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are exactly the points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being reassigned.</a:t>
                </a: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  <a:blipFill rotWithShape="1">
                <a:blip r:embed="rId3"/>
                <a:stretch>
                  <a:fillRect l="-1361" t="-3300" b="-38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9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</p:spPr>
            <p:txBody>
              <a:bodyPr>
                <a:normAutofit fontScale="92500"/>
              </a:bodyPr>
              <a:lstStyle/>
              <a:p>
                <a:pPr marL="571500" indent="-571500" algn="l" rtl="0"/>
                <a:r>
                  <a:rPr lang="en-US" sz="3400" b="0" dirty="0" smtClean="0">
                    <a:solidFill>
                      <a:schemeClr val="tx1"/>
                    </a:solidFill>
                  </a:rPr>
                  <a:t>Hence,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𝑟𝑎𝑛𝑠𝑜𝑚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is the increase </a:t>
                </a:r>
                <a:r>
                  <a:rPr lang="en-US" sz="3400" dirty="0" smtClean="0"/>
                  <a:t>in cost of reassigning the points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𝑐𝑙𝑢𝑠𝑡𝑒𝑟</m:t>
                    </m:r>
                    <m:r>
                      <a:rPr lang="en-US" sz="3400" b="0" i="1" smtClean="0">
                        <a:latin typeface="Cambria Math"/>
                      </a:rPr>
                      <m:t>(</m:t>
                    </m:r>
                    <m:r>
                      <a:rPr lang="en-US" sz="3400" b="0" i="1" smtClean="0">
                        <a:latin typeface="Cambria Math"/>
                      </a:rPr>
                      <m:t>𝐿</m:t>
                    </m:r>
                    <m:r>
                      <a:rPr lang="en-US" sz="34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when movin</a:t>
                </a:r>
                <a:r>
                  <a:rPr lang="en-US" sz="3400" dirty="0" smtClean="0"/>
                  <a:t>g from the local clustering of </a:t>
                </a:r>
                <a:r>
                  <a:rPr lang="en-US" sz="3400" b="1" i="1" dirty="0" smtClean="0"/>
                  <a:t>L</a:t>
                </a:r>
                <a:r>
                  <a:rPr lang="en-US" sz="3400" dirty="0" smtClean="0"/>
                  <a:t> to the clustering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571500" algn="l" rtl="0"/>
                <a:r>
                  <a:rPr lang="en-US" sz="3400" dirty="0" smtClean="0"/>
                  <a:t>Observe that, from the previous lemma we get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𝑟𝑎𝑛𝑠𝑜𝑚</m:t>
                          </m:r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4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4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4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400" b="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  <a:blipFill rotWithShape="1">
                <a:blip r:embed="rId3"/>
                <a:stretch>
                  <a:fillRect l="-1587" t="-1722" r="-1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</p:spPr>
            <p:txBody>
              <a:bodyPr>
                <a:normAutofit fontScale="92500" lnSpcReduction="10000"/>
              </a:bodyPr>
              <a:lstStyle/>
              <a:p>
                <a:pPr marL="571500" indent="-571500" algn="l" rtl="0"/>
                <a:r>
                  <a:rPr lang="en-US" sz="3400" i="1" dirty="0" smtClean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3400" dirty="0" smtClean="0"/>
                  <a:t>.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dirty="0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, the </a:t>
                </a:r>
                <a:r>
                  <a:rPr lang="en-US" sz="3400" b="1" i="1" dirty="0" smtClean="0">
                    <a:solidFill>
                      <a:schemeClr val="tx1"/>
                    </a:solidFill>
                  </a:rPr>
                  <a:t>optimal price </a:t>
                </a:r>
                <a:r>
                  <a:rPr lang="en-US" sz="3400" dirty="0" smtClean="0"/>
                  <a:t>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4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𝑜𝑝𝑡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𝑐𝑙𝑢𝑠𝑡𝑒𝑟</m:t>
                          </m:r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sub>
                        <m:sup/>
                        <m:e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𝑜𝑝𝑡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400" b="0" dirty="0" smtClean="0">
                  <a:solidFill>
                    <a:schemeClr val="accent1"/>
                  </a:solidFill>
                </a:endParaRPr>
              </a:p>
              <a:p>
                <a:pPr marL="534988" indent="0" algn="l" rtl="0">
                  <a:buNone/>
                </a:pPr>
                <a:r>
                  <a:rPr lang="en-US" sz="3400" dirty="0" smtClean="0"/>
                  <a:t>Its </a:t>
                </a:r>
                <a:r>
                  <a:rPr lang="en-US" sz="3400" b="1" i="1" dirty="0" smtClean="0"/>
                  <a:t>local price </a:t>
                </a:r>
                <a:r>
                  <a:rPr lang="en-US" sz="3400" dirty="0" smtClean="0"/>
                  <a:t>is </a:t>
                </a:r>
              </a:p>
              <a:p>
                <a:pPr marL="534988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𝑙𝑜𝑐𝑎𝑙</m:t>
                      </m:r>
                      <m:d>
                        <m:dPr>
                          <m:ctrlP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34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𝑐𝑙𝑢𝑠𝑡𝑒𝑟</m:t>
                          </m:r>
                          <m:d>
                            <m:dPr>
                              <m:ctrlP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sub>
                        <m:sup/>
                        <m:e>
                          <m:r>
                            <a:rPr lang="en-US" sz="34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400" b="0" dirty="0" smtClean="0">
                  <a:solidFill>
                    <a:schemeClr val="tx1"/>
                  </a:solidFill>
                </a:endParaRPr>
              </a:p>
              <a:p>
                <a:pPr marL="0" indent="0" algn="l" rtl="0">
                  <a:buNone/>
                </a:pPr>
                <a:endParaRPr lang="en-US" sz="3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248472"/>
              </a:xfrm>
              <a:blipFill rotWithShape="1">
                <a:blip r:embed="rId3"/>
                <a:stretch>
                  <a:fillRect l="-1587" t="-2582" r="-7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187624" y="2276872"/>
            <a:ext cx="7272808" cy="3960440"/>
            <a:chOff x="1187624" y="2276872"/>
            <a:chExt cx="7272808" cy="3960440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1187624" y="2276872"/>
              <a:ext cx="7272808" cy="3960440"/>
              <a:chOff x="1187624" y="2276872"/>
              <a:chExt cx="7272808" cy="3960440"/>
            </a:xfrm>
          </p:grpSpPr>
          <p:grpSp>
            <p:nvGrpSpPr>
              <p:cNvPr id="11" name="קבוצה 10"/>
              <p:cNvGrpSpPr/>
              <p:nvPr/>
            </p:nvGrpSpPr>
            <p:grpSpPr>
              <a:xfrm>
                <a:off x="1187624" y="2276872"/>
                <a:ext cx="7272808" cy="3960440"/>
                <a:chOff x="1187624" y="2276872"/>
                <a:chExt cx="7272808" cy="3960440"/>
              </a:xfrm>
            </p:grpSpPr>
            <p:sp>
              <p:nvSpPr>
                <p:cNvPr id="10" name="מלבן 9"/>
                <p:cNvSpPr/>
                <p:nvPr/>
              </p:nvSpPr>
              <p:spPr>
                <a:xfrm>
                  <a:off x="1187624" y="2276872"/>
                  <a:ext cx="7272808" cy="39604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648" y="2492896"/>
                  <a:ext cx="4680520" cy="3560576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אליפסה 11"/>
              <p:cNvSpPr/>
              <p:nvPr/>
            </p:nvSpPr>
            <p:spPr>
              <a:xfrm rot="2583700">
                <a:off x="3918002" y="2834280"/>
                <a:ext cx="3324220" cy="2137851"/>
              </a:xfrm>
              <a:prstGeom prst="ellipse">
                <a:avLst/>
              </a:prstGeom>
              <a:solidFill>
                <a:srgbClr val="0094C8">
                  <a:alpha val="49020"/>
                </a:srgbClr>
              </a:solidFill>
              <a:ln>
                <a:solidFill>
                  <a:srgbClr val="00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>
                <a:off x="5508104" y="3789040"/>
                <a:ext cx="144016" cy="144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652120" y="3861048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oMath>
                      </m:oMathPara>
                    </a14:m>
                    <a:endParaRPr lang="he-IL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3861048"/>
                    <a:ext cx="36004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משושה 15"/>
            <p:cNvSpPr/>
            <p:nvPr/>
          </p:nvSpPr>
          <p:spPr>
            <a:xfrm>
              <a:off x="3635896" y="3501008"/>
              <a:ext cx="1080120" cy="1008112"/>
            </a:xfrm>
            <a:prstGeom prst="hexagon">
              <a:avLst>
                <a:gd name="adj" fmla="val 28024"/>
                <a:gd name="vf" fmla="val 115470"/>
              </a:avLst>
            </a:prstGeom>
            <a:solidFill>
              <a:srgbClr val="008E40">
                <a:alpha val="50196"/>
              </a:srgbClr>
            </a:solidFill>
            <a:ln>
              <a:solidFill>
                <a:srgbClr val="0042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6363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492896"/>
                <a:ext cx="8064896" cy="194421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400" i="1" dirty="0" smtClean="0">
                    <a:solidFill>
                      <a:schemeClr val="accent1"/>
                    </a:solidFill>
                  </a:rPr>
                  <a:t>Lemma 4.8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.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is a drifter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is any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>
                    <a:solidFill>
                      <a:schemeClr val="tx1"/>
                    </a:solidFill>
                  </a:rPr>
                  <a:t> , then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𝑙𝑜𝑐𝑎𝑙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𝑟𝑎𝑛𝑠𝑜𝑚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𝑜𝑝𝑡</m:t>
                      </m:r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</m:acc>
                      <m:r>
                        <a:rPr lang="en-US" sz="3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400" b="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492896"/>
                <a:ext cx="8064896" cy="1944216"/>
              </a:xfrm>
              <a:blipFill rotWithShape="1">
                <a:blip r:embed="rId3"/>
                <a:stretch>
                  <a:fillRect l="-2041" t="-43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3924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400" b="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3400" b="0" dirty="0" smtClean="0"/>
                  <a:t>. </a:t>
                </a:r>
              </a:p>
              <a:p>
                <a:pPr marL="457200" indent="-457200" algn="l" rtl="0"/>
                <a:r>
                  <a:rPr lang="en-US" sz="3400" b="0" dirty="0" smtClean="0"/>
                  <a:t>Sinc</a:t>
                </a:r>
                <a:r>
                  <a:rPr lang="en-US" sz="3400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b="0" i="1" dirty="0" smtClean="0">
                        <a:latin typeface="Cambria Math"/>
                      </a:rPr>
                      <m:t>∈</m:t>
                    </m:r>
                    <m:r>
                      <a:rPr lang="en-US" sz="3400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3400" b="0" dirty="0" smtClean="0"/>
                  <a:t> is a drifter, we can swap it with any center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dirty="0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3400" b="0" dirty="0" smtClean="0"/>
              </a:p>
              <a:p>
                <a:pPr marL="457200" indent="-457200" algn="l" rtl="0"/>
                <a:r>
                  <a:rPr lang="en-US" sz="3400" dirty="0" smtClean="0"/>
                  <a:t>Since </a:t>
                </a:r>
                <a:r>
                  <a:rPr lang="en-US" sz="3400" b="1" i="1" dirty="0" smtClean="0"/>
                  <a:t>L</a:t>
                </a:r>
                <a:r>
                  <a:rPr lang="en-US" sz="3400" dirty="0" smtClean="0"/>
                  <a:t> is a locally optimal solution, we have that the change in cost caused by the swap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400" i="1"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400" b="0" i="1" dirty="0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400" b="0" dirty="0" smtClean="0"/>
                  <a:t> is</a:t>
                </a:r>
                <a:br>
                  <a:rPr lang="en-US" sz="3400" b="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𝑜𝑝𝑡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𝑜𝑝𝑡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400" b="0" dirty="0" smtClean="0"/>
              </a:p>
              <a:p>
                <a:pPr marL="0" indent="0" algn="l" rtl="0">
                  <a:buNone/>
                </a:pPr>
                <a:endParaRPr lang="en-US" sz="3400" b="0" dirty="0" smtClean="0"/>
              </a:p>
              <a:p>
                <a:pPr marL="457200" indent="-457200" algn="l" rtl="0"/>
                <a:endParaRPr lang="en-US" sz="3400" b="0" dirty="0" smtClean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392488"/>
              </a:xfrm>
              <a:blipFill rotWithShape="1">
                <a:blip r:embed="rId3"/>
                <a:stretch>
                  <a:fillRect l="-1814" t="-2778" r="-30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5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132856"/>
                <a:ext cx="8064896" cy="4464496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/>
                <a:r>
                  <a:rPr lang="en-US" sz="3500" dirty="0" smtClean="0"/>
                  <a:t>Indeed,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500" b="0" dirty="0" smtClean="0"/>
                  <a:t> pays its ransom so that all the clients using it are now assigned to some other centers of </a:t>
                </a:r>
                <a:r>
                  <a:rPr lang="en-US" sz="3500" b="1" i="1" dirty="0" smtClean="0"/>
                  <a:t>L</a:t>
                </a:r>
                <a:r>
                  <a:rPr lang="en-US" sz="35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3500" dirty="0" smtClean="0"/>
              </a:p>
              <a:p>
                <a:pPr marL="457200" indent="-457200" algn="l" rtl="0"/>
                <a:r>
                  <a:rPr lang="en-US" sz="3500" b="0" dirty="0" smtClean="0"/>
                  <a:t>All the points of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5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5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500" b="0" dirty="0" smtClean="0"/>
                  <a:t> instead of paying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𝑙𝑜𝑐𝑎𝑙</m:t>
                    </m:r>
                    <m:r>
                      <a:rPr lang="en-US" sz="35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5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500" b="0" dirty="0" smtClean="0"/>
                  <a:t> are now paying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≤</m:t>
                    </m:r>
                    <m:r>
                      <a:rPr lang="en-US" sz="3500" b="0" i="1" smtClean="0">
                        <a:latin typeface="Cambria Math"/>
                      </a:rPr>
                      <m:t>𝑜𝑝𝑡</m:t>
                    </m:r>
                    <m:d>
                      <m:dPr>
                        <m:ctrlPr>
                          <a:rPr lang="en-US" sz="35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500" b="0" dirty="0" smtClean="0"/>
                  <a:t>. – note that we might pay less for a point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𝑝</m:t>
                    </m:r>
                    <m:r>
                      <a:rPr lang="en-US" sz="3500" b="0" i="1" smtClean="0">
                        <a:latin typeface="Cambria Math"/>
                      </a:rPr>
                      <m:t>∈</m:t>
                    </m:r>
                    <m:r>
                      <a:rPr lang="en-US" sz="35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5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500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500" b="0" dirty="0" smtClean="0"/>
                  <a:t> if it is closer to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𝐿</m:t>
                    </m:r>
                    <m:r>
                      <a:rPr lang="en-US" sz="35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500" b="0" dirty="0" smtClean="0"/>
                  <a:t> than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500" b="0" i="1" smtClean="0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500" b="0" dirty="0" smtClean="0"/>
                  <a:t>.</a:t>
                </a:r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000" b="0" dirty="0" smtClean="0"/>
              </a:p>
              <a:p>
                <a:pPr marL="457200" indent="-457200" algn="l" rtl="0"/>
                <a:endParaRPr lang="en-US" sz="3400" b="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132856"/>
                <a:ext cx="8064896" cy="4464496"/>
              </a:xfrm>
              <a:blipFill rotWithShape="1">
                <a:blip r:embed="rId3"/>
                <a:stretch>
                  <a:fillRect l="-1663" t="-3689" r="-23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4464496"/>
          </a:xfrm>
        </p:spPr>
        <p:txBody>
          <a:bodyPr>
            <a:normAutofit fontScale="85000" lnSpcReduction="10000"/>
          </a:bodyPr>
          <a:lstStyle/>
          <a:p>
            <a:pPr marL="457200" indent="-457200" algn="l" rtl="0"/>
            <a:r>
              <a:rPr lang="en-US" sz="3400" dirty="0" smtClean="0"/>
              <a:t>We next argue that if there are many tyrants, that there must be also many drifters.</a:t>
            </a:r>
          </a:p>
          <a:p>
            <a:pPr marL="0" indent="0" algn="l" rtl="0">
              <a:buNone/>
            </a:pPr>
            <a:endParaRPr lang="en-US" sz="3400" b="0" dirty="0"/>
          </a:p>
          <a:p>
            <a:pPr marL="457200" indent="-457200" algn="l" rtl="0"/>
            <a:r>
              <a:rPr lang="en-US" sz="3400" dirty="0" smtClean="0"/>
              <a:t>With </a:t>
            </a:r>
            <a:r>
              <a:rPr lang="en-US" sz="3400" dirty="0" smtClean="0"/>
              <a:t>these drifters </a:t>
            </a:r>
            <a:r>
              <a:rPr lang="en-US" sz="3400" dirty="0" smtClean="0"/>
              <a:t>we can bound the price of the local clustering cost of the optimal clusters assigned to tyrants.</a:t>
            </a:r>
          </a:p>
          <a:p>
            <a:pPr marL="0" indent="0" algn="l" rtl="0">
              <a:buNone/>
            </a:pPr>
            <a:endParaRPr lang="en-US" sz="3400" b="0" dirty="0"/>
          </a:p>
          <a:p>
            <a:pPr marL="457200" indent="-457200" algn="l" rtl="0"/>
            <a:r>
              <a:rPr lang="en-US" sz="3400" dirty="0" smtClean="0"/>
              <a:t>Also, we argue that an anchor and its associated optimal center define a natural swap, which is relatively cheap.</a:t>
            </a:r>
            <a:endParaRPr lang="en-US" sz="3400" b="0" dirty="0" smtClean="0"/>
          </a:p>
        </p:txBody>
      </p:sp>
    </p:spTree>
    <p:extLst>
      <p:ext uri="{BB962C8B-B14F-4D97-AF65-F5344CB8AC3E}">
        <p14:creationId xmlns:p14="http://schemas.microsoft.com/office/powerpoint/2010/main" val="37153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600" dirty="0" smtClean="0"/>
                  <a:t>All the points 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that are assigned to a center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b="0" i="1" smtClean="0">
                            <a:latin typeface="Cambria Math"/>
                          </a:rPr>
                          <m:t>𝑐</m:t>
                        </m:r>
                      </m:e>
                    </m:bar>
                  </m:oMath>
                </a14:m>
                <a:r>
                  <a:rPr lang="en-US" sz="3600" dirty="0" smtClean="0"/>
                  <a:t> form the </a:t>
                </a:r>
                <a:r>
                  <a:rPr lang="en-US" sz="3600" b="1" i="1" dirty="0" smtClean="0"/>
                  <a:t>cluster</a:t>
                </a:r>
                <a:r>
                  <a:rPr lang="en-US" sz="3600" dirty="0" smtClean="0"/>
                  <a:t>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b="0" i="1" smtClean="0">
                            <a:latin typeface="Cambria Math"/>
                          </a:rPr>
                          <m:t>𝑐</m:t>
                        </m:r>
                      </m:e>
                    </m:bar>
                    <m:r>
                      <a:rPr lang="en-US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:</a:t>
                </a: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𝑐𝑙𝑢𝑠𝑡𝑒𝑟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bar>
                        </m:e>
                      </m:d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bar>
                        </m:e>
                      </m:d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3200" dirty="0" smtClean="0">
                  <a:solidFill>
                    <a:schemeClr val="accent1"/>
                  </a:solidFill>
                </a:endParaRPr>
              </a:p>
              <a:p>
                <a:pPr marL="0" indent="0" algn="l" rtl="0">
                  <a:buNone/>
                </a:pPr>
                <a:endParaRPr lang="en-US" sz="3600" dirty="0" smtClean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where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0" i="1" dirty="0" smtClean="0">
                                  <a:latin typeface="Cambria Math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36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0" dirty="0" smtClean="0"/>
              </a:p>
              <a:p>
                <a:pPr marL="0" indent="0" algn="l" rtl="0">
                  <a:buNone/>
                </a:pPr>
                <a:r>
                  <a:rPr lang="en-US" sz="3600" dirty="0" smtClean="0"/>
                  <a:t>denotes the distance of </a:t>
                </a:r>
                <a:r>
                  <a:rPr lang="en-US" sz="3600" i="1" dirty="0" smtClean="0"/>
                  <a:t>p</a:t>
                </a:r>
                <a:r>
                  <a:rPr lang="en-US" sz="3600" dirty="0" smtClean="0"/>
                  <a:t> to the set </a:t>
                </a:r>
                <a:r>
                  <a:rPr lang="en-US" sz="3600" b="1" i="1" dirty="0" smtClean="0"/>
                  <a:t>C</a:t>
                </a:r>
                <a:r>
                  <a:rPr lang="en-US" sz="3600" dirty="0" smtClean="0"/>
                  <a:t>.</a:t>
                </a:r>
                <a:endParaRPr lang="he-IL" sz="36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920880" cy="4896544"/>
              </a:xfrm>
              <a:blipFill rotWithShape="1">
                <a:blip r:embed="rId2"/>
                <a:stretch>
                  <a:fillRect l="-2386" t="-2989" r="-3387" b="-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clustering problem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8397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3400" i="1" dirty="0" smtClean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3400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/>
                  <a:t> be the set of all the centers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/>
                  <a:t> that are assigned to tyrants, and anchors respectively, by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𝑛𝑛</m:t>
                    </m:r>
                    <m:r>
                      <a:rPr lang="en-US" sz="3400" b="0" i="1" smtClean="0">
                        <a:latin typeface="Cambria Math"/>
                      </a:rPr>
                      <m:t>(⋅,</m:t>
                    </m:r>
                    <m:r>
                      <a:rPr lang="en-US" sz="3400" b="0" i="1" smtClean="0">
                        <a:latin typeface="Cambria Math"/>
                      </a:rPr>
                      <m:t>𝐿</m:t>
                    </m:r>
                    <m:r>
                      <a:rPr lang="en-US" sz="3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400" b="0" dirty="0" smtClean="0"/>
                  <a:t>.</a:t>
                </a:r>
              </a:p>
              <a:p>
                <a:pPr marL="457200" indent="-457200" algn="l" rtl="0"/>
                <a:r>
                  <a:rPr lang="en-US" sz="3400" dirty="0" smtClean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/>
                  <a:t>.</a:t>
                </a:r>
              </a:p>
              <a:p>
                <a:pPr marL="457200" indent="-457200" algn="l" rtl="0"/>
                <a:r>
                  <a:rPr lang="en-US" sz="3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4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sz="3400" b="0" dirty="0" smtClean="0"/>
                  <a:t> be the set of drifters in </a:t>
                </a:r>
                <a:r>
                  <a:rPr lang="en-US" sz="3400" b="1" i="1" dirty="0" smtClean="0"/>
                  <a:t>L</a:t>
                </a:r>
                <a:r>
                  <a:rPr lang="en-US" sz="3400" dirty="0" smtClean="0"/>
                  <a:t>.</a:t>
                </a:r>
                <a:endParaRPr lang="en-US" sz="3400" b="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  <a:blipFill rotWithShape="1">
                <a:blip r:embed="rId3"/>
                <a:stretch>
                  <a:fillRect l="-1814" t="-20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3400" dirty="0" smtClean="0"/>
                  <a:t>Observe that every tyrant has at least 2 followers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400" b="0" dirty="0" smtClean="0"/>
                  <a:t>. </a:t>
                </a:r>
                <a:r>
                  <a:rPr lang="en-US" sz="3400" b="0" dirty="0" smtClean="0"/>
                  <a:t/>
                </a:r>
                <a:br>
                  <a:rPr lang="en-US" sz="3400" b="0" dirty="0" smtClean="0"/>
                </a:br>
                <a:r>
                  <a:rPr lang="en-US" sz="3400" b="0" dirty="0" smtClean="0"/>
                  <a:t>Therefore</a:t>
                </a:r>
                <a:r>
                  <a:rPr lang="en-US" sz="3400" b="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3400" b="0" i="1" smtClean="0">
                        <a:latin typeface="Cambria Math"/>
                      </a:rPr>
                      <m:t>≥</m:t>
                    </m:r>
                    <m:r>
                      <a:rPr lang="en-US" sz="34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#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𝑡𝑦𝑟𝑎𝑛𝑡𝑠</m:t>
                        </m:r>
                      </m:sub>
                    </m:sSub>
                  </m:oMath>
                </a14:m>
                <a:r>
                  <a:rPr lang="en-US" sz="3400" b="0" dirty="0" smtClean="0"/>
                  <a:t>.</a:t>
                </a:r>
              </a:p>
              <a:p>
                <a:pPr marL="457200" indent="-457200" algn="l" rtl="0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𝑘</m:t>
                    </m:r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endParaRPr lang="en-US" sz="3400" b="0" dirty="0" smtClean="0"/>
              </a:p>
              <a:p>
                <a:pPr marL="457200" indent="-457200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#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𝑎𝑛𝑐</m:t>
                        </m:r>
                        <m:r>
                          <a:rPr lang="en-US" sz="3400" b="0" i="1" smtClean="0">
                            <a:latin typeface="Cambria Math"/>
                          </a:rPr>
                          <m:t>h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𝑜𝑟𝑠</m:t>
                        </m:r>
                      </m:sub>
                    </m:sSub>
                    <m:r>
                      <a:rPr lang="en-US" sz="3400" b="0" i="1" smtClean="0">
                        <a:latin typeface="Cambria Math"/>
                      </a:rPr>
                      <m:t>=|</m:t>
                    </m:r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4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3400" b="0" dirty="0" smtClean="0"/>
              </a:p>
              <a:p>
                <a:pPr marL="0" indent="0" algn="l" rtl="0">
                  <a:buNone/>
                </a:pPr>
                <a:endParaRPr lang="en-US" sz="3400" dirty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  <a:blipFill rotWithShape="1">
                <a:blip r:embed="rId3"/>
                <a:stretch>
                  <a:fillRect l="-1814" t="-2198" r="-31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280920" cy="3960440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:r>
                  <a:rPr lang="en-US" sz="3200" dirty="0" smtClean="0"/>
                  <a:t>We get that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𝑡𝑦𝑟𝑎𝑛𝑡𝑠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𝑎𝑛𝑐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𝑜𝑟𝑠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𝑑𝑟𝑖𝑓𝑡𝑒𝑟𝑠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𝑑𝑟𝑖𝑓𝑡𝑒𝑟𝑠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𝑎𝑛𝑐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𝑜𝑟𝑠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𝑡𝑦𝑟𝑎𝑛𝑡𝑠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𝑡𝑦𝑟𝑎𝑛𝑡𝑠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pPr marL="0" indent="0" algn="l" rtl="0">
                  <a:buNone/>
                </a:pPr>
                <a:r>
                  <a:rPr lang="en-US" sz="3200" dirty="0" smtClean="0"/>
                  <a:t>Namely,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#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𝑑𝑟𝑖𝑓𝑡𝑒𝑟𝑠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≥|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280920" cy="3960440"/>
              </a:xfrm>
              <a:blipFill rotWithShape="1">
                <a:blip r:embed="rId3"/>
                <a:stretch>
                  <a:fillRect l="-1692" t="-20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400" i="1" dirty="0" smtClean="0">
                    <a:solidFill>
                      <a:schemeClr val="accent1"/>
                    </a:solidFill>
                  </a:rPr>
                  <a:t>Lemma 4.9</a:t>
                </a:r>
                <a:r>
                  <a:rPr lang="en-US" sz="3400" dirty="0" smtClean="0"/>
                  <a:t>. We have that</a:t>
                </a:r>
              </a:p>
              <a:p>
                <a:pPr marL="0" indent="0" algn="l" rtl="0">
                  <a:buNone/>
                </a:pPr>
                <a:endParaRPr lang="en-US" sz="3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𝑙𝑜𝑐𝑎𝑙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𝑟𝑎𝑛𝑠𝑜𝑚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𝑜𝑝𝑡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064896" cy="3888432"/>
              </a:xfrm>
              <a:blipFill rotWithShape="1">
                <a:blip r:embed="rId3"/>
                <a:stretch>
                  <a:fillRect l="-2041" t="-21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136904" cy="3960440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200" b="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3200" b="0" dirty="0" smtClean="0"/>
                  <a:t>.</a:t>
                </a:r>
              </a:p>
              <a:p>
                <a:pPr marL="457200" indent="-457200" algn="l" rtl="0"/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200" b="0" dirty="0" smtClean="0"/>
                  <a:t>, then the statement holds trivially.</a:t>
                </a:r>
              </a:p>
              <a:p>
                <a:pPr marL="457200" indent="-457200" algn="l" rtl="0"/>
                <a:r>
                  <a:rPr lang="en-US" sz="3200" dirty="0" smtClean="0"/>
                  <a:t>So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&gt;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200" b="0" dirty="0" smtClean="0"/>
                  <a:t> and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200" b="0" dirty="0" smtClean="0"/>
                  <a:t> be the drifter with the lowest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𝑟𝑎𝑛𝑠𝑜𝑚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.</a:t>
                </a:r>
              </a:p>
              <a:p>
                <a:pPr marL="457200" indent="-457200" algn="l" rtl="0"/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200" b="0" dirty="0" smtClean="0"/>
                  <a:t> we have, from lemma 4.8,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𝑜𝑝𝑡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/>
                  <a:t>.</a:t>
                </a:r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136904" cy="3960440"/>
              </a:xfrm>
              <a:blipFill rotWithShape="1">
                <a:blip r:embed="rId3"/>
                <a:stretch>
                  <a:fillRect l="-1873" t="-32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9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136904" cy="4248472"/>
              </a:xfrm>
            </p:spPr>
            <p:txBody>
              <a:bodyPr>
                <a:normAutofit fontScale="92500"/>
              </a:bodyPr>
              <a:lstStyle/>
              <a:p>
                <a:pPr marL="457200" indent="-457200" algn="l" rtl="0"/>
                <a:r>
                  <a:rPr lang="en-US" sz="3200" b="0" dirty="0" smtClean="0"/>
                  <a:t>Summing over all such centers we have that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𝑙𝑜𝑐𝑎𝑙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𝑜𝑝𝑡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200" b="0" dirty="0" smtClean="0"/>
              </a:p>
              <a:p>
                <a:pPr marL="0" indent="0" algn="l" rtl="0">
                  <a:buNone/>
                </a:pPr>
                <a:endParaRPr lang="en-US" sz="3200" b="0" dirty="0" smtClean="0"/>
              </a:p>
              <a:p>
                <a:pPr marL="457200" indent="-457200" algn="l" rtl="0"/>
                <a:r>
                  <a:rPr lang="en-US" sz="3200" dirty="0" smtClean="0"/>
                  <a:t>From the previous observation,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sz="3200" b="0" dirty="0" smtClean="0"/>
                  <a:t>, and from the choice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200" b="0" dirty="0" smtClean="0"/>
                  <a:t> we get the stated bound.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136904" cy="4248472"/>
              </a:xfrm>
              <a:blipFill rotWithShape="1">
                <a:blip r:embed="rId3"/>
                <a:stretch>
                  <a:fillRect l="-1498" t="-1868" r="-9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8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400" i="1" dirty="0" smtClean="0">
                    <a:solidFill>
                      <a:schemeClr val="accent1"/>
                    </a:solidFill>
                  </a:rPr>
                  <a:t>Lemma 4.10</a:t>
                </a:r>
                <a:r>
                  <a:rPr lang="en-US" sz="3400" dirty="0" smtClean="0"/>
                  <a:t>. We have that</a:t>
                </a:r>
              </a:p>
              <a:p>
                <a:pPr marL="0" indent="0" algn="l" rtl="0">
                  <a:buNone/>
                </a:pPr>
                <a:endParaRPr lang="en-US" sz="3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𝑙𝑜𝑐𝑎𝑙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𝑟𝑎𝑛𝑠𝑜𝑚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𝑛𝑛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𝑜𝑝𝑡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  <a:blipFill rotWithShape="1">
                <a:blip r:embed="rId3"/>
                <a:stretch>
                  <a:fillRect l="-2080" t="-21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7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060848"/>
                <a:ext cx="8136904" cy="4392488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3200" b="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 algn="l" rtl="0"/>
                <a:r>
                  <a:rPr lang="en-US" sz="3200" dirty="0" smtClean="0">
                    <a:solidFill>
                      <a:schemeClr val="tx1"/>
                    </a:solidFill>
                  </a:rPr>
                  <a:t>For a center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, its anchor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𝑛𝑛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. Consider the swap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i="1" dirty="0">
                        <a:latin typeface="Cambria Math"/>
                        <a:ea typeface="Cambria Math"/>
                      </a:rPr>
                      <m:t>⟷</m:t>
                    </m:r>
                    <m:acc>
                      <m:accPr>
                        <m:chr m:val="̅"/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, and the increase in clustering cost as we move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3200" b="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/>
                <a:r>
                  <a:rPr lang="en-US" sz="3200" dirty="0" smtClean="0"/>
                  <a:t>We claim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≤</m:t>
                    </m:r>
                    <m:r>
                      <a:rPr lang="en-US" sz="3200" b="0" i="1" smtClean="0">
                        <a:latin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𝑜𝑝𝑡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</a:rPr>
                  <a:t> holds in this setting</a:t>
                </a:r>
                <a:r>
                  <a:rPr lang="en-US" sz="3200" b="0" dirty="0" smtClean="0">
                    <a:solidFill>
                      <a:schemeClr val="tx1"/>
                    </a:solidFill>
                  </a:rPr>
                  <a:t>.</a:t>
                </a:r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060848"/>
                <a:ext cx="8136904" cy="4392488"/>
              </a:xfrm>
              <a:blipFill rotWithShape="1">
                <a:blip r:embed="rId3"/>
                <a:stretch>
                  <a:fillRect l="-1873" t="-1803" b="-31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6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348880"/>
                <a:ext cx="8136904" cy="4104456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3200" dirty="0" smtClean="0"/>
                  <a:t>The </a:t>
                </a:r>
                <a:r>
                  <a:rPr lang="en-US" sz="3200" dirty="0"/>
                  <a:t>points for which their clustering is negatively affected by the swap are in the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𝐿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r>
                      <a:rPr lang="en-US" sz="3200" i="1">
                        <a:latin typeface="Cambria Math"/>
                      </a:rPr>
                      <m:t>𝑐𝑙𝑢𝑠𝑡𝑒𝑟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457200" indent="-457200" algn="l" rtl="0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0" dirty="0" smtClean="0"/>
                  <a:t>,</a:t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𝑌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𝑐𝑙𝑢𝑠𝑡𝑒𝑟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0" dirty="0" smtClean="0"/>
                  <a:t> be two disjoint sets.</a:t>
                </a:r>
              </a:p>
              <a:p>
                <a:pPr marL="0" indent="0" algn="l" rtl="0">
                  <a:buNone/>
                </a:pPr>
                <a:endParaRPr lang="en-US" sz="3200" b="0" dirty="0" smtClean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348880"/>
                <a:ext cx="8136904" cy="4104456"/>
              </a:xfrm>
              <a:blipFill rotWithShape="1">
                <a:blip r:embed="rId3"/>
                <a:stretch>
                  <a:fillRect l="-1648" t="-1929" r="-26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2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420888"/>
                <a:ext cx="8136904" cy="4032448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3200" dirty="0" smtClean="0"/>
                  <a:t>The </a:t>
                </a:r>
                <a:r>
                  <a:rPr lang="en-US" sz="3200" dirty="0"/>
                  <a:t>increase in price by reassigning the points of X to some other center in </a:t>
                </a:r>
                <a:r>
                  <a:rPr lang="en-US" sz="3200" b="1" i="1" dirty="0"/>
                  <a:t>L</a:t>
                </a:r>
                <a:r>
                  <a:rPr lang="en-US" sz="3200" dirty="0"/>
                  <a:t> is exactly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𝑟𝑎𝑛𝑠𝑜𝑚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indent="0" algn="l" rtl="0">
                  <a:buNone/>
                </a:pPr>
                <a:endParaRPr lang="en-US" sz="3200" dirty="0"/>
              </a:p>
              <a:p>
                <a:pPr marL="457200" indent="-457200" algn="l" rtl="0"/>
                <a:r>
                  <a:rPr lang="en-US" sz="3200" dirty="0"/>
                  <a:t>The points in Y might get reassigned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sz="3200" dirty="0"/>
                  <a:t>, and the change in price can be bounded by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𝑜𝑝𝑡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0" indent="0" algn="l" rtl="0">
                  <a:buNone/>
                </a:pPr>
                <a:endParaRPr lang="en-US" sz="3200" b="0" dirty="0" smtClean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420888"/>
                <a:ext cx="8136904" cy="4032448"/>
              </a:xfrm>
              <a:blipFill rotWithShape="1">
                <a:blip r:embed="rId3"/>
                <a:stretch>
                  <a:fillRect l="-1648" t="-1964" r="-29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85192" y="332656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The clustering problem</a:t>
            </a:r>
            <a:endParaRPr lang="he-IL" sz="5400" b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608512" cy="4608512"/>
          </a:xfrm>
          <a:prstGeom prst="rect">
            <a:avLst/>
          </a:prstGeom>
        </p:spPr>
      </p:pic>
      <p:grpSp>
        <p:nvGrpSpPr>
          <p:cNvPr id="16" name="קבוצה 15"/>
          <p:cNvGrpSpPr/>
          <p:nvPr/>
        </p:nvGrpSpPr>
        <p:grpSpPr>
          <a:xfrm>
            <a:off x="2915816" y="2824127"/>
            <a:ext cx="2597402" cy="2935889"/>
            <a:chOff x="2915816" y="2824127"/>
            <a:chExt cx="2597402" cy="2935889"/>
          </a:xfrm>
        </p:grpSpPr>
        <p:sp>
          <p:nvSpPr>
            <p:cNvPr id="6" name="אליפסה 5"/>
            <p:cNvSpPr/>
            <p:nvPr/>
          </p:nvSpPr>
          <p:spPr>
            <a:xfrm>
              <a:off x="4618004" y="2824127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4140000" y="5616000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5369202" y="4141796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2915816" y="3997780"/>
              <a:ext cx="144016" cy="14401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2201103" y="1922047"/>
            <a:ext cx="4572000" cy="4387273"/>
            <a:chOff x="2235200" y="1911927"/>
            <a:chExt cx="4572000" cy="4387273"/>
          </a:xfrm>
        </p:grpSpPr>
        <p:sp>
          <p:nvSpPr>
            <p:cNvPr id="10" name="צורה חופשית 9"/>
            <p:cNvSpPr/>
            <p:nvPr/>
          </p:nvSpPr>
          <p:spPr>
            <a:xfrm>
              <a:off x="3528291" y="1911927"/>
              <a:ext cx="2724192" cy="1838037"/>
            </a:xfrm>
            <a:custGeom>
              <a:avLst/>
              <a:gdLst>
                <a:gd name="connsiteX0" fmla="*/ 544945 w 2724192"/>
                <a:gd name="connsiteY0" fmla="*/ 9237 h 1838037"/>
                <a:gd name="connsiteX1" fmla="*/ 655782 w 2724192"/>
                <a:gd name="connsiteY1" fmla="*/ 0 h 1838037"/>
                <a:gd name="connsiteX2" fmla="*/ 1764145 w 2724192"/>
                <a:gd name="connsiteY2" fmla="*/ 18473 h 1838037"/>
                <a:gd name="connsiteX3" fmla="*/ 1819564 w 2724192"/>
                <a:gd name="connsiteY3" fmla="*/ 27709 h 1838037"/>
                <a:gd name="connsiteX4" fmla="*/ 1865745 w 2724192"/>
                <a:gd name="connsiteY4" fmla="*/ 36946 h 1838037"/>
                <a:gd name="connsiteX5" fmla="*/ 1967345 w 2724192"/>
                <a:gd name="connsiteY5" fmla="*/ 55418 h 1838037"/>
                <a:gd name="connsiteX6" fmla="*/ 2004291 w 2724192"/>
                <a:gd name="connsiteY6" fmla="*/ 73891 h 1838037"/>
                <a:gd name="connsiteX7" fmla="*/ 2068945 w 2724192"/>
                <a:gd name="connsiteY7" fmla="*/ 92364 h 1838037"/>
                <a:gd name="connsiteX8" fmla="*/ 2161309 w 2724192"/>
                <a:gd name="connsiteY8" fmla="*/ 120073 h 1838037"/>
                <a:gd name="connsiteX9" fmla="*/ 2225964 w 2724192"/>
                <a:gd name="connsiteY9" fmla="*/ 129309 h 1838037"/>
                <a:gd name="connsiteX10" fmla="*/ 2272145 w 2724192"/>
                <a:gd name="connsiteY10" fmla="*/ 138546 h 1838037"/>
                <a:gd name="connsiteX11" fmla="*/ 2299854 w 2724192"/>
                <a:gd name="connsiteY11" fmla="*/ 147782 h 1838037"/>
                <a:gd name="connsiteX12" fmla="*/ 2401454 w 2724192"/>
                <a:gd name="connsiteY12" fmla="*/ 166255 h 1838037"/>
                <a:gd name="connsiteX13" fmla="*/ 2456873 w 2724192"/>
                <a:gd name="connsiteY13" fmla="*/ 184728 h 1838037"/>
                <a:gd name="connsiteX14" fmla="*/ 2484582 w 2724192"/>
                <a:gd name="connsiteY14" fmla="*/ 193964 h 1838037"/>
                <a:gd name="connsiteX15" fmla="*/ 2540000 w 2724192"/>
                <a:gd name="connsiteY15" fmla="*/ 249382 h 1838037"/>
                <a:gd name="connsiteX16" fmla="*/ 2567709 w 2724192"/>
                <a:gd name="connsiteY16" fmla="*/ 277091 h 1838037"/>
                <a:gd name="connsiteX17" fmla="*/ 2604654 w 2724192"/>
                <a:gd name="connsiteY17" fmla="*/ 332509 h 1838037"/>
                <a:gd name="connsiteX18" fmla="*/ 2623127 w 2724192"/>
                <a:gd name="connsiteY18" fmla="*/ 369455 h 1838037"/>
                <a:gd name="connsiteX19" fmla="*/ 2632364 w 2724192"/>
                <a:gd name="connsiteY19" fmla="*/ 397164 h 1838037"/>
                <a:gd name="connsiteX20" fmla="*/ 2660073 w 2724192"/>
                <a:gd name="connsiteY20" fmla="*/ 424873 h 1838037"/>
                <a:gd name="connsiteX21" fmla="*/ 2697018 w 2724192"/>
                <a:gd name="connsiteY21" fmla="*/ 508000 h 1838037"/>
                <a:gd name="connsiteX22" fmla="*/ 2697018 w 2724192"/>
                <a:gd name="connsiteY22" fmla="*/ 905164 h 1838037"/>
                <a:gd name="connsiteX23" fmla="*/ 2678545 w 2724192"/>
                <a:gd name="connsiteY23" fmla="*/ 932873 h 1838037"/>
                <a:gd name="connsiteX24" fmla="*/ 2650836 w 2724192"/>
                <a:gd name="connsiteY24" fmla="*/ 988291 h 1838037"/>
                <a:gd name="connsiteX25" fmla="*/ 2613891 w 2724192"/>
                <a:gd name="connsiteY25" fmla="*/ 997528 h 1838037"/>
                <a:gd name="connsiteX26" fmla="*/ 2558473 w 2724192"/>
                <a:gd name="connsiteY26" fmla="*/ 1080655 h 1838037"/>
                <a:gd name="connsiteX27" fmla="*/ 2540000 w 2724192"/>
                <a:gd name="connsiteY27" fmla="*/ 1108364 h 1838037"/>
                <a:gd name="connsiteX28" fmla="*/ 2503054 w 2724192"/>
                <a:gd name="connsiteY28" fmla="*/ 1163782 h 1838037"/>
                <a:gd name="connsiteX29" fmla="*/ 2456873 w 2724192"/>
                <a:gd name="connsiteY29" fmla="*/ 1219200 h 1838037"/>
                <a:gd name="connsiteX30" fmla="*/ 2429164 w 2724192"/>
                <a:gd name="connsiteY30" fmla="*/ 1228437 h 1838037"/>
                <a:gd name="connsiteX31" fmla="*/ 2355273 w 2724192"/>
                <a:gd name="connsiteY31" fmla="*/ 1293091 h 1838037"/>
                <a:gd name="connsiteX32" fmla="*/ 2272145 w 2724192"/>
                <a:gd name="connsiteY32" fmla="*/ 1348509 h 1838037"/>
                <a:gd name="connsiteX33" fmla="*/ 2244436 w 2724192"/>
                <a:gd name="connsiteY33" fmla="*/ 1366982 h 1838037"/>
                <a:gd name="connsiteX34" fmla="*/ 2207491 w 2724192"/>
                <a:gd name="connsiteY34" fmla="*/ 1394691 h 1838037"/>
                <a:gd name="connsiteX35" fmla="*/ 2179782 w 2724192"/>
                <a:gd name="connsiteY35" fmla="*/ 1413164 h 1838037"/>
                <a:gd name="connsiteX36" fmla="*/ 2124364 w 2724192"/>
                <a:gd name="connsiteY36" fmla="*/ 1450109 h 1838037"/>
                <a:gd name="connsiteX37" fmla="*/ 2059709 w 2724192"/>
                <a:gd name="connsiteY37" fmla="*/ 1524000 h 1838037"/>
                <a:gd name="connsiteX38" fmla="*/ 2013527 w 2724192"/>
                <a:gd name="connsiteY38" fmla="*/ 1570182 h 1838037"/>
                <a:gd name="connsiteX39" fmla="*/ 1958109 w 2724192"/>
                <a:gd name="connsiteY39" fmla="*/ 1616364 h 1838037"/>
                <a:gd name="connsiteX40" fmla="*/ 1893454 w 2724192"/>
                <a:gd name="connsiteY40" fmla="*/ 1653309 h 1838037"/>
                <a:gd name="connsiteX41" fmla="*/ 1856509 w 2724192"/>
                <a:gd name="connsiteY41" fmla="*/ 1681018 h 1838037"/>
                <a:gd name="connsiteX42" fmla="*/ 1801091 w 2724192"/>
                <a:gd name="connsiteY42" fmla="*/ 1717964 h 1838037"/>
                <a:gd name="connsiteX43" fmla="*/ 1736436 w 2724192"/>
                <a:gd name="connsiteY43" fmla="*/ 1754909 h 1838037"/>
                <a:gd name="connsiteX44" fmla="*/ 1662545 w 2724192"/>
                <a:gd name="connsiteY44" fmla="*/ 1782618 h 1838037"/>
                <a:gd name="connsiteX45" fmla="*/ 1607127 w 2724192"/>
                <a:gd name="connsiteY45" fmla="*/ 1801091 h 1838037"/>
                <a:gd name="connsiteX46" fmla="*/ 1551709 w 2724192"/>
                <a:gd name="connsiteY46" fmla="*/ 1819564 h 1838037"/>
                <a:gd name="connsiteX47" fmla="*/ 1524000 w 2724192"/>
                <a:gd name="connsiteY47" fmla="*/ 1828800 h 1838037"/>
                <a:gd name="connsiteX48" fmla="*/ 1366982 w 2724192"/>
                <a:gd name="connsiteY48" fmla="*/ 1838037 h 1838037"/>
                <a:gd name="connsiteX49" fmla="*/ 1191491 w 2724192"/>
                <a:gd name="connsiteY49" fmla="*/ 1828800 h 1838037"/>
                <a:gd name="connsiteX50" fmla="*/ 1136073 w 2724192"/>
                <a:gd name="connsiteY50" fmla="*/ 1810328 h 1838037"/>
                <a:gd name="connsiteX51" fmla="*/ 1108364 w 2724192"/>
                <a:gd name="connsiteY51" fmla="*/ 1801091 h 1838037"/>
                <a:gd name="connsiteX52" fmla="*/ 1052945 w 2724192"/>
                <a:gd name="connsiteY52" fmla="*/ 1754909 h 1838037"/>
                <a:gd name="connsiteX53" fmla="*/ 1025236 w 2724192"/>
                <a:gd name="connsiteY53" fmla="*/ 1745673 h 1838037"/>
                <a:gd name="connsiteX54" fmla="*/ 997527 w 2724192"/>
                <a:gd name="connsiteY54" fmla="*/ 1727200 h 1838037"/>
                <a:gd name="connsiteX55" fmla="*/ 914400 w 2724192"/>
                <a:gd name="connsiteY55" fmla="*/ 1708728 h 1838037"/>
                <a:gd name="connsiteX56" fmla="*/ 886691 w 2724192"/>
                <a:gd name="connsiteY56" fmla="*/ 1699491 h 1838037"/>
                <a:gd name="connsiteX57" fmla="*/ 812800 w 2724192"/>
                <a:gd name="connsiteY57" fmla="*/ 1681018 h 1838037"/>
                <a:gd name="connsiteX58" fmla="*/ 757382 w 2724192"/>
                <a:gd name="connsiteY58" fmla="*/ 1662546 h 1838037"/>
                <a:gd name="connsiteX59" fmla="*/ 674254 w 2724192"/>
                <a:gd name="connsiteY59" fmla="*/ 1607128 h 1838037"/>
                <a:gd name="connsiteX60" fmla="*/ 646545 w 2724192"/>
                <a:gd name="connsiteY60" fmla="*/ 1588655 h 1838037"/>
                <a:gd name="connsiteX61" fmla="*/ 618836 w 2724192"/>
                <a:gd name="connsiteY61" fmla="*/ 1560946 h 1838037"/>
                <a:gd name="connsiteX62" fmla="*/ 600364 w 2724192"/>
                <a:gd name="connsiteY62" fmla="*/ 1533237 h 1838037"/>
                <a:gd name="connsiteX63" fmla="*/ 544945 w 2724192"/>
                <a:gd name="connsiteY63" fmla="*/ 1496291 h 1838037"/>
                <a:gd name="connsiteX64" fmla="*/ 517236 w 2724192"/>
                <a:gd name="connsiteY64" fmla="*/ 1477818 h 1838037"/>
                <a:gd name="connsiteX65" fmla="*/ 489527 w 2724192"/>
                <a:gd name="connsiteY65" fmla="*/ 1459346 h 1838037"/>
                <a:gd name="connsiteX66" fmla="*/ 443345 w 2724192"/>
                <a:gd name="connsiteY66" fmla="*/ 1413164 h 1838037"/>
                <a:gd name="connsiteX67" fmla="*/ 387927 w 2724192"/>
                <a:gd name="connsiteY67" fmla="*/ 1357746 h 1838037"/>
                <a:gd name="connsiteX68" fmla="*/ 350982 w 2724192"/>
                <a:gd name="connsiteY68" fmla="*/ 1302328 h 1838037"/>
                <a:gd name="connsiteX69" fmla="*/ 332509 w 2724192"/>
                <a:gd name="connsiteY69" fmla="*/ 1274618 h 1838037"/>
                <a:gd name="connsiteX70" fmla="*/ 314036 w 2724192"/>
                <a:gd name="connsiteY70" fmla="*/ 1209964 h 1838037"/>
                <a:gd name="connsiteX71" fmla="*/ 277091 w 2724192"/>
                <a:gd name="connsiteY71" fmla="*/ 1154546 h 1838037"/>
                <a:gd name="connsiteX72" fmla="*/ 258618 w 2724192"/>
                <a:gd name="connsiteY72" fmla="*/ 1126837 h 1838037"/>
                <a:gd name="connsiteX73" fmla="*/ 221673 w 2724192"/>
                <a:gd name="connsiteY73" fmla="*/ 1043709 h 1838037"/>
                <a:gd name="connsiteX74" fmla="*/ 193964 w 2724192"/>
                <a:gd name="connsiteY74" fmla="*/ 942109 h 1838037"/>
                <a:gd name="connsiteX75" fmla="*/ 175491 w 2724192"/>
                <a:gd name="connsiteY75" fmla="*/ 914400 h 1838037"/>
                <a:gd name="connsiteX76" fmla="*/ 157018 w 2724192"/>
                <a:gd name="connsiteY76" fmla="*/ 858982 h 1838037"/>
                <a:gd name="connsiteX77" fmla="*/ 138545 w 2724192"/>
                <a:gd name="connsiteY77" fmla="*/ 785091 h 1838037"/>
                <a:gd name="connsiteX78" fmla="*/ 120073 w 2724192"/>
                <a:gd name="connsiteY78" fmla="*/ 757382 h 1838037"/>
                <a:gd name="connsiteX79" fmla="*/ 110836 w 2724192"/>
                <a:gd name="connsiteY79" fmla="*/ 729673 h 1838037"/>
                <a:gd name="connsiteX80" fmla="*/ 55418 w 2724192"/>
                <a:gd name="connsiteY80" fmla="*/ 637309 h 1838037"/>
                <a:gd name="connsiteX81" fmla="*/ 36945 w 2724192"/>
                <a:gd name="connsiteY81" fmla="*/ 572655 h 1838037"/>
                <a:gd name="connsiteX82" fmla="*/ 18473 w 2724192"/>
                <a:gd name="connsiteY82" fmla="*/ 517237 h 1838037"/>
                <a:gd name="connsiteX83" fmla="*/ 9236 w 2724192"/>
                <a:gd name="connsiteY83" fmla="*/ 489528 h 1838037"/>
                <a:gd name="connsiteX84" fmla="*/ 0 w 2724192"/>
                <a:gd name="connsiteY84" fmla="*/ 443346 h 1838037"/>
                <a:gd name="connsiteX85" fmla="*/ 18473 w 2724192"/>
                <a:gd name="connsiteY85" fmla="*/ 277091 h 1838037"/>
                <a:gd name="connsiteX86" fmla="*/ 36945 w 2724192"/>
                <a:gd name="connsiteY86" fmla="*/ 249382 h 1838037"/>
                <a:gd name="connsiteX87" fmla="*/ 46182 w 2724192"/>
                <a:gd name="connsiteY87" fmla="*/ 221673 h 1838037"/>
                <a:gd name="connsiteX88" fmla="*/ 129309 w 2724192"/>
                <a:gd name="connsiteY88" fmla="*/ 193964 h 1838037"/>
                <a:gd name="connsiteX89" fmla="*/ 157018 w 2724192"/>
                <a:gd name="connsiteY89" fmla="*/ 184728 h 1838037"/>
                <a:gd name="connsiteX90" fmla="*/ 240145 w 2724192"/>
                <a:gd name="connsiteY90" fmla="*/ 120073 h 1838037"/>
                <a:gd name="connsiteX91" fmla="*/ 295564 w 2724192"/>
                <a:gd name="connsiteY91" fmla="*/ 101600 h 1838037"/>
                <a:gd name="connsiteX92" fmla="*/ 323273 w 2724192"/>
                <a:gd name="connsiteY92" fmla="*/ 83128 h 1838037"/>
                <a:gd name="connsiteX93" fmla="*/ 378691 w 2724192"/>
                <a:gd name="connsiteY93" fmla="*/ 64655 h 1838037"/>
                <a:gd name="connsiteX94" fmla="*/ 535709 w 2724192"/>
                <a:gd name="connsiteY94" fmla="*/ 27709 h 1838037"/>
                <a:gd name="connsiteX95" fmla="*/ 544945 w 2724192"/>
                <a:gd name="connsiteY95" fmla="*/ 9237 h 183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24192" h="1838037">
                  <a:moveTo>
                    <a:pt x="544945" y="9237"/>
                  </a:moveTo>
                  <a:cubicBezTo>
                    <a:pt x="564957" y="4619"/>
                    <a:pt x="618708" y="0"/>
                    <a:pt x="655782" y="0"/>
                  </a:cubicBezTo>
                  <a:cubicBezTo>
                    <a:pt x="1359056" y="0"/>
                    <a:pt x="1307125" y="193"/>
                    <a:pt x="1764145" y="18473"/>
                  </a:cubicBezTo>
                  <a:lnTo>
                    <a:pt x="1819564" y="27709"/>
                  </a:lnTo>
                  <a:cubicBezTo>
                    <a:pt x="1835009" y="30517"/>
                    <a:pt x="1850260" y="34365"/>
                    <a:pt x="1865745" y="36946"/>
                  </a:cubicBezTo>
                  <a:cubicBezTo>
                    <a:pt x="1965041" y="53496"/>
                    <a:pt x="1896408" y="37684"/>
                    <a:pt x="1967345" y="55418"/>
                  </a:cubicBezTo>
                  <a:cubicBezTo>
                    <a:pt x="1979660" y="61576"/>
                    <a:pt x="1991635" y="68467"/>
                    <a:pt x="2004291" y="73891"/>
                  </a:cubicBezTo>
                  <a:cubicBezTo>
                    <a:pt x="2028441" y="84241"/>
                    <a:pt x="2042897" y="84550"/>
                    <a:pt x="2068945" y="92364"/>
                  </a:cubicBezTo>
                  <a:cubicBezTo>
                    <a:pt x="2106023" y="103487"/>
                    <a:pt x="2125281" y="113523"/>
                    <a:pt x="2161309" y="120073"/>
                  </a:cubicBezTo>
                  <a:cubicBezTo>
                    <a:pt x="2182728" y="123967"/>
                    <a:pt x="2204490" y="125730"/>
                    <a:pt x="2225964" y="129309"/>
                  </a:cubicBezTo>
                  <a:cubicBezTo>
                    <a:pt x="2241449" y="131890"/>
                    <a:pt x="2256915" y="134738"/>
                    <a:pt x="2272145" y="138546"/>
                  </a:cubicBezTo>
                  <a:cubicBezTo>
                    <a:pt x="2281590" y="140907"/>
                    <a:pt x="2290307" y="145873"/>
                    <a:pt x="2299854" y="147782"/>
                  </a:cubicBezTo>
                  <a:cubicBezTo>
                    <a:pt x="2371422" y="162095"/>
                    <a:pt x="2346685" y="149824"/>
                    <a:pt x="2401454" y="166255"/>
                  </a:cubicBezTo>
                  <a:cubicBezTo>
                    <a:pt x="2420105" y="171850"/>
                    <a:pt x="2438400" y="178570"/>
                    <a:pt x="2456873" y="184728"/>
                  </a:cubicBezTo>
                  <a:lnTo>
                    <a:pt x="2484582" y="193964"/>
                  </a:lnTo>
                  <a:lnTo>
                    <a:pt x="2540000" y="249382"/>
                  </a:lnTo>
                  <a:lnTo>
                    <a:pt x="2567709" y="277091"/>
                  </a:lnTo>
                  <a:cubicBezTo>
                    <a:pt x="2587521" y="336530"/>
                    <a:pt x="2561413" y="271971"/>
                    <a:pt x="2604654" y="332509"/>
                  </a:cubicBezTo>
                  <a:cubicBezTo>
                    <a:pt x="2612657" y="343713"/>
                    <a:pt x="2617703" y="356799"/>
                    <a:pt x="2623127" y="369455"/>
                  </a:cubicBezTo>
                  <a:cubicBezTo>
                    <a:pt x="2626962" y="378404"/>
                    <a:pt x="2626963" y="389063"/>
                    <a:pt x="2632364" y="397164"/>
                  </a:cubicBezTo>
                  <a:cubicBezTo>
                    <a:pt x="2639610" y="408032"/>
                    <a:pt x="2650837" y="415637"/>
                    <a:pt x="2660073" y="424873"/>
                  </a:cubicBezTo>
                  <a:cubicBezTo>
                    <a:pt x="2682055" y="490822"/>
                    <a:pt x="2667744" y="464090"/>
                    <a:pt x="2697018" y="508000"/>
                  </a:cubicBezTo>
                  <a:cubicBezTo>
                    <a:pt x="2744099" y="649250"/>
                    <a:pt x="2720535" y="568090"/>
                    <a:pt x="2697018" y="905164"/>
                  </a:cubicBezTo>
                  <a:cubicBezTo>
                    <a:pt x="2696245" y="916238"/>
                    <a:pt x="2684703" y="923637"/>
                    <a:pt x="2678545" y="932873"/>
                  </a:cubicBezTo>
                  <a:cubicBezTo>
                    <a:pt x="2673276" y="948680"/>
                    <a:pt x="2666184" y="978059"/>
                    <a:pt x="2650836" y="988291"/>
                  </a:cubicBezTo>
                  <a:cubicBezTo>
                    <a:pt x="2640274" y="995332"/>
                    <a:pt x="2626206" y="994449"/>
                    <a:pt x="2613891" y="997528"/>
                  </a:cubicBezTo>
                  <a:lnTo>
                    <a:pt x="2558473" y="1080655"/>
                  </a:lnTo>
                  <a:lnTo>
                    <a:pt x="2540000" y="1108364"/>
                  </a:lnTo>
                  <a:cubicBezTo>
                    <a:pt x="2523768" y="1157061"/>
                    <a:pt x="2541493" y="1117656"/>
                    <a:pt x="2503054" y="1163782"/>
                  </a:cubicBezTo>
                  <a:cubicBezTo>
                    <a:pt x="2481754" y="1189342"/>
                    <a:pt x="2487234" y="1198959"/>
                    <a:pt x="2456873" y="1219200"/>
                  </a:cubicBezTo>
                  <a:cubicBezTo>
                    <a:pt x="2448772" y="1224601"/>
                    <a:pt x="2438400" y="1225358"/>
                    <a:pt x="2429164" y="1228437"/>
                  </a:cubicBezTo>
                  <a:cubicBezTo>
                    <a:pt x="2398376" y="1274619"/>
                    <a:pt x="2419928" y="1249988"/>
                    <a:pt x="2355273" y="1293091"/>
                  </a:cubicBezTo>
                  <a:lnTo>
                    <a:pt x="2272145" y="1348509"/>
                  </a:lnTo>
                  <a:cubicBezTo>
                    <a:pt x="2262909" y="1354667"/>
                    <a:pt x="2253317" y="1360322"/>
                    <a:pt x="2244436" y="1366982"/>
                  </a:cubicBezTo>
                  <a:cubicBezTo>
                    <a:pt x="2232121" y="1376218"/>
                    <a:pt x="2220017" y="1385743"/>
                    <a:pt x="2207491" y="1394691"/>
                  </a:cubicBezTo>
                  <a:cubicBezTo>
                    <a:pt x="2198458" y="1401143"/>
                    <a:pt x="2188310" y="1406057"/>
                    <a:pt x="2179782" y="1413164"/>
                  </a:cubicBezTo>
                  <a:cubicBezTo>
                    <a:pt x="2133658" y="1451601"/>
                    <a:pt x="2173059" y="1433878"/>
                    <a:pt x="2124364" y="1450109"/>
                  </a:cubicBezTo>
                  <a:cubicBezTo>
                    <a:pt x="2081261" y="1514764"/>
                    <a:pt x="2105891" y="1493213"/>
                    <a:pt x="2059709" y="1524000"/>
                  </a:cubicBezTo>
                  <a:cubicBezTo>
                    <a:pt x="2025842" y="1574800"/>
                    <a:pt x="2059709" y="1531697"/>
                    <a:pt x="2013527" y="1570182"/>
                  </a:cubicBezTo>
                  <a:cubicBezTo>
                    <a:pt x="1971848" y="1604915"/>
                    <a:pt x="2001888" y="1591347"/>
                    <a:pt x="1958109" y="1616364"/>
                  </a:cubicBezTo>
                  <a:cubicBezTo>
                    <a:pt x="1904000" y="1647284"/>
                    <a:pt x="1938454" y="1621167"/>
                    <a:pt x="1893454" y="1653309"/>
                  </a:cubicBezTo>
                  <a:cubicBezTo>
                    <a:pt x="1880927" y="1662256"/>
                    <a:pt x="1869120" y="1672190"/>
                    <a:pt x="1856509" y="1681018"/>
                  </a:cubicBezTo>
                  <a:cubicBezTo>
                    <a:pt x="1838321" y="1693750"/>
                    <a:pt x="1818852" y="1704643"/>
                    <a:pt x="1801091" y="1717964"/>
                  </a:cubicBezTo>
                  <a:cubicBezTo>
                    <a:pt x="1756356" y="1751514"/>
                    <a:pt x="1778749" y="1740805"/>
                    <a:pt x="1736436" y="1754909"/>
                  </a:cubicBezTo>
                  <a:cubicBezTo>
                    <a:pt x="1688215" y="1787057"/>
                    <a:pt x="1730148" y="1764181"/>
                    <a:pt x="1662545" y="1782618"/>
                  </a:cubicBezTo>
                  <a:cubicBezTo>
                    <a:pt x="1643759" y="1787741"/>
                    <a:pt x="1625600" y="1794933"/>
                    <a:pt x="1607127" y="1801091"/>
                  </a:cubicBezTo>
                  <a:lnTo>
                    <a:pt x="1551709" y="1819564"/>
                  </a:lnTo>
                  <a:cubicBezTo>
                    <a:pt x="1542473" y="1822643"/>
                    <a:pt x="1533719" y="1828228"/>
                    <a:pt x="1524000" y="1828800"/>
                  </a:cubicBezTo>
                  <a:lnTo>
                    <a:pt x="1366982" y="1838037"/>
                  </a:lnTo>
                  <a:cubicBezTo>
                    <a:pt x="1308485" y="1834958"/>
                    <a:pt x="1249652" y="1835779"/>
                    <a:pt x="1191491" y="1828800"/>
                  </a:cubicBezTo>
                  <a:cubicBezTo>
                    <a:pt x="1172158" y="1826480"/>
                    <a:pt x="1154546" y="1816486"/>
                    <a:pt x="1136073" y="1810328"/>
                  </a:cubicBezTo>
                  <a:lnTo>
                    <a:pt x="1108364" y="1801091"/>
                  </a:lnTo>
                  <a:cubicBezTo>
                    <a:pt x="1087938" y="1780666"/>
                    <a:pt x="1078661" y="1767767"/>
                    <a:pt x="1052945" y="1754909"/>
                  </a:cubicBezTo>
                  <a:cubicBezTo>
                    <a:pt x="1044237" y="1750555"/>
                    <a:pt x="1034472" y="1748752"/>
                    <a:pt x="1025236" y="1745673"/>
                  </a:cubicBezTo>
                  <a:cubicBezTo>
                    <a:pt x="1016000" y="1739515"/>
                    <a:pt x="1007456" y="1732164"/>
                    <a:pt x="997527" y="1727200"/>
                  </a:cubicBezTo>
                  <a:cubicBezTo>
                    <a:pt x="974790" y="1715832"/>
                    <a:pt x="935682" y="1712275"/>
                    <a:pt x="914400" y="1708728"/>
                  </a:cubicBezTo>
                  <a:cubicBezTo>
                    <a:pt x="905164" y="1705649"/>
                    <a:pt x="896084" y="1702053"/>
                    <a:pt x="886691" y="1699491"/>
                  </a:cubicBezTo>
                  <a:cubicBezTo>
                    <a:pt x="862197" y="1692811"/>
                    <a:pt x="836886" y="1689046"/>
                    <a:pt x="812800" y="1681018"/>
                  </a:cubicBezTo>
                  <a:lnTo>
                    <a:pt x="757382" y="1662546"/>
                  </a:lnTo>
                  <a:lnTo>
                    <a:pt x="674254" y="1607128"/>
                  </a:lnTo>
                  <a:cubicBezTo>
                    <a:pt x="665018" y="1600971"/>
                    <a:pt x="654394" y="1596504"/>
                    <a:pt x="646545" y="1588655"/>
                  </a:cubicBezTo>
                  <a:cubicBezTo>
                    <a:pt x="637309" y="1579419"/>
                    <a:pt x="627198" y="1570981"/>
                    <a:pt x="618836" y="1560946"/>
                  </a:cubicBezTo>
                  <a:cubicBezTo>
                    <a:pt x="611730" y="1552418"/>
                    <a:pt x="608718" y="1540547"/>
                    <a:pt x="600364" y="1533237"/>
                  </a:cubicBezTo>
                  <a:cubicBezTo>
                    <a:pt x="583655" y="1518617"/>
                    <a:pt x="563418" y="1508606"/>
                    <a:pt x="544945" y="1496291"/>
                  </a:cubicBezTo>
                  <a:lnTo>
                    <a:pt x="517236" y="1477818"/>
                  </a:lnTo>
                  <a:lnTo>
                    <a:pt x="489527" y="1459346"/>
                  </a:lnTo>
                  <a:cubicBezTo>
                    <a:pt x="440263" y="1385452"/>
                    <a:pt x="504923" y="1474743"/>
                    <a:pt x="443345" y="1413164"/>
                  </a:cubicBezTo>
                  <a:cubicBezTo>
                    <a:pt x="374610" y="1344428"/>
                    <a:pt x="453226" y="1401277"/>
                    <a:pt x="387927" y="1357746"/>
                  </a:cubicBezTo>
                  <a:lnTo>
                    <a:pt x="350982" y="1302328"/>
                  </a:lnTo>
                  <a:lnTo>
                    <a:pt x="332509" y="1274618"/>
                  </a:lnTo>
                  <a:cubicBezTo>
                    <a:pt x="330334" y="1265917"/>
                    <a:pt x="320061" y="1220809"/>
                    <a:pt x="314036" y="1209964"/>
                  </a:cubicBezTo>
                  <a:cubicBezTo>
                    <a:pt x="303254" y="1190557"/>
                    <a:pt x="289406" y="1173019"/>
                    <a:pt x="277091" y="1154546"/>
                  </a:cubicBezTo>
                  <a:lnTo>
                    <a:pt x="258618" y="1126837"/>
                  </a:lnTo>
                  <a:cubicBezTo>
                    <a:pt x="236635" y="1060887"/>
                    <a:pt x="250946" y="1087620"/>
                    <a:pt x="221673" y="1043709"/>
                  </a:cubicBezTo>
                  <a:cubicBezTo>
                    <a:pt x="216716" y="1018928"/>
                    <a:pt x="207354" y="962193"/>
                    <a:pt x="193964" y="942109"/>
                  </a:cubicBezTo>
                  <a:cubicBezTo>
                    <a:pt x="187806" y="932873"/>
                    <a:pt x="180000" y="924544"/>
                    <a:pt x="175491" y="914400"/>
                  </a:cubicBezTo>
                  <a:cubicBezTo>
                    <a:pt x="167583" y="896606"/>
                    <a:pt x="161741" y="877873"/>
                    <a:pt x="157018" y="858982"/>
                  </a:cubicBezTo>
                  <a:cubicBezTo>
                    <a:pt x="150860" y="834352"/>
                    <a:pt x="152628" y="806216"/>
                    <a:pt x="138545" y="785091"/>
                  </a:cubicBezTo>
                  <a:cubicBezTo>
                    <a:pt x="132388" y="775855"/>
                    <a:pt x="125037" y="767311"/>
                    <a:pt x="120073" y="757382"/>
                  </a:cubicBezTo>
                  <a:cubicBezTo>
                    <a:pt x="115719" y="748674"/>
                    <a:pt x="115564" y="738184"/>
                    <a:pt x="110836" y="729673"/>
                  </a:cubicBezTo>
                  <a:cubicBezTo>
                    <a:pt x="69802" y="655812"/>
                    <a:pt x="81619" y="698445"/>
                    <a:pt x="55418" y="637309"/>
                  </a:cubicBezTo>
                  <a:cubicBezTo>
                    <a:pt x="45075" y="613175"/>
                    <a:pt x="44753" y="598682"/>
                    <a:pt x="36945" y="572655"/>
                  </a:cubicBezTo>
                  <a:cubicBezTo>
                    <a:pt x="31350" y="554004"/>
                    <a:pt x="24631" y="535710"/>
                    <a:pt x="18473" y="517237"/>
                  </a:cubicBezTo>
                  <a:cubicBezTo>
                    <a:pt x="15394" y="508001"/>
                    <a:pt x="11145" y="499075"/>
                    <a:pt x="9236" y="489528"/>
                  </a:cubicBezTo>
                  <a:lnTo>
                    <a:pt x="0" y="443346"/>
                  </a:lnTo>
                  <a:cubicBezTo>
                    <a:pt x="563" y="436031"/>
                    <a:pt x="5226" y="312417"/>
                    <a:pt x="18473" y="277091"/>
                  </a:cubicBezTo>
                  <a:cubicBezTo>
                    <a:pt x="22371" y="266697"/>
                    <a:pt x="31981" y="259311"/>
                    <a:pt x="36945" y="249382"/>
                  </a:cubicBezTo>
                  <a:cubicBezTo>
                    <a:pt x="41299" y="240674"/>
                    <a:pt x="38259" y="227332"/>
                    <a:pt x="46182" y="221673"/>
                  </a:cubicBezTo>
                  <a:cubicBezTo>
                    <a:pt x="46185" y="221671"/>
                    <a:pt x="115453" y="198583"/>
                    <a:pt x="129309" y="193964"/>
                  </a:cubicBezTo>
                  <a:lnTo>
                    <a:pt x="157018" y="184728"/>
                  </a:lnTo>
                  <a:cubicBezTo>
                    <a:pt x="180927" y="160819"/>
                    <a:pt x="206999" y="131122"/>
                    <a:pt x="240145" y="120073"/>
                  </a:cubicBezTo>
                  <a:cubicBezTo>
                    <a:pt x="258618" y="113915"/>
                    <a:pt x="279362" y="112401"/>
                    <a:pt x="295564" y="101600"/>
                  </a:cubicBezTo>
                  <a:cubicBezTo>
                    <a:pt x="304800" y="95443"/>
                    <a:pt x="313129" y="87636"/>
                    <a:pt x="323273" y="83128"/>
                  </a:cubicBezTo>
                  <a:cubicBezTo>
                    <a:pt x="341067" y="75220"/>
                    <a:pt x="378691" y="64655"/>
                    <a:pt x="378691" y="64655"/>
                  </a:cubicBezTo>
                  <a:cubicBezTo>
                    <a:pt x="428101" y="-9459"/>
                    <a:pt x="364143" y="70601"/>
                    <a:pt x="535709" y="27709"/>
                  </a:cubicBezTo>
                  <a:cubicBezTo>
                    <a:pt x="545154" y="25348"/>
                    <a:pt x="524933" y="13855"/>
                    <a:pt x="544945" y="9237"/>
                  </a:cubicBezTo>
                  <a:close/>
                </a:path>
              </a:pathLst>
            </a:custGeom>
            <a:solidFill>
              <a:schemeClr val="accent1">
                <a:alpha val="38039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צורה חופשית 11"/>
            <p:cNvSpPr/>
            <p:nvPr/>
          </p:nvSpPr>
          <p:spPr>
            <a:xfrm>
              <a:off x="4156364" y="2935035"/>
              <a:ext cx="2650836" cy="2283510"/>
            </a:xfrm>
            <a:custGeom>
              <a:avLst/>
              <a:gdLst>
                <a:gd name="connsiteX0" fmla="*/ 2290618 w 2650836"/>
                <a:gd name="connsiteY0" fmla="*/ 20601 h 2283510"/>
                <a:gd name="connsiteX1" fmla="*/ 2161309 w 2650836"/>
                <a:gd name="connsiteY1" fmla="*/ 66783 h 2283510"/>
                <a:gd name="connsiteX2" fmla="*/ 2105891 w 2650836"/>
                <a:gd name="connsiteY2" fmla="*/ 103729 h 2283510"/>
                <a:gd name="connsiteX3" fmla="*/ 2078181 w 2650836"/>
                <a:gd name="connsiteY3" fmla="*/ 122201 h 2283510"/>
                <a:gd name="connsiteX4" fmla="*/ 2032000 w 2650836"/>
                <a:gd name="connsiteY4" fmla="*/ 159147 h 2283510"/>
                <a:gd name="connsiteX5" fmla="*/ 1985818 w 2650836"/>
                <a:gd name="connsiteY5" fmla="*/ 196092 h 2283510"/>
                <a:gd name="connsiteX6" fmla="*/ 1948872 w 2650836"/>
                <a:gd name="connsiteY6" fmla="*/ 233038 h 2283510"/>
                <a:gd name="connsiteX7" fmla="*/ 1939636 w 2650836"/>
                <a:gd name="connsiteY7" fmla="*/ 260747 h 2283510"/>
                <a:gd name="connsiteX8" fmla="*/ 1911927 w 2650836"/>
                <a:gd name="connsiteY8" fmla="*/ 279220 h 2283510"/>
                <a:gd name="connsiteX9" fmla="*/ 1893454 w 2650836"/>
                <a:gd name="connsiteY9" fmla="*/ 306929 h 2283510"/>
                <a:gd name="connsiteX10" fmla="*/ 1838036 w 2650836"/>
                <a:gd name="connsiteY10" fmla="*/ 334638 h 2283510"/>
                <a:gd name="connsiteX11" fmla="*/ 1810327 w 2650836"/>
                <a:gd name="connsiteY11" fmla="*/ 353110 h 2283510"/>
                <a:gd name="connsiteX12" fmla="*/ 1782618 w 2650836"/>
                <a:gd name="connsiteY12" fmla="*/ 362347 h 2283510"/>
                <a:gd name="connsiteX13" fmla="*/ 1727200 w 2650836"/>
                <a:gd name="connsiteY13" fmla="*/ 390056 h 2283510"/>
                <a:gd name="connsiteX14" fmla="*/ 1644072 w 2650836"/>
                <a:gd name="connsiteY14" fmla="*/ 436238 h 2283510"/>
                <a:gd name="connsiteX15" fmla="*/ 1588654 w 2650836"/>
                <a:gd name="connsiteY15" fmla="*/ 482420 h 2283510"/>
                <a:gd name="connsiteX16" fmla="*/ 1505527 w 2650836"/>
                <a:gd name="connsiteY16" fmla="*/ 547074 h 2283510"/>
                <a:gd name="connsiteX17" fmla="*/ 1413163 w 2650836"/>
                <a:gd name="connsiteY17" fmla="*/ 602492 h 2283510"/>
                <a:gd name="connsiteX18" fmla="*/ 1357745 w 2650836"/>
                <a:gd name="connsiteY18" fmla="*/ 648674 h 2283510"/>
                <a:gd name="connsiteX19" fmla="*/ 1330036 w 2650836"/>
                <a:gd name="connsiteY19" fmla="*/ 704092 h 2283510"/>
                <a:gd name="connsiteX20" fmla="*/ 1302327 w 2650836"/>
                <a:gd name="connsiteY20" fmla="*/ 722565 h 2283510"/>
                <a:gd name="connsiteX21" fmla="*/ 1228436 w 2650836"/>
                <a:gd name="connsiteY21" fmla="*/ 787220 h 2283510"/>
                <a:gd name="connsiteX22" fmla="*/ 1200727 w 2650836"/>
                <a:gd name="connsiteY22" fmla="*/ 814929 h 2283510"/>
                <a:gd name="connsiteX23" fmla="*/ 1145309 w 2650836"/>
                <a:gd name="connsiteY23" fmla="*/ 851874 h 2283510"/>
                <a:gd name="connsiteX24" fmla="*/ 1117600 w 2650836"/>
                <a:gd name="connsiteY24" fmla="*/ 870347 h 2283510"/>
                <a:gd name="connsiteX25" fmla="*/ 1089891 w 2650836"/>
                <a:gd name="connsiteY25" fmla="*/ 888820 h 2283510"/>
                <a:gd name="connsiteX26" fmla="*/ 1062181 w 2650836"/>
                <a:gd name="connsiteY26" fmla="*/ 916529 h 2283510"/>
                <a:gd name="connsiteX27" fmla="*/ 1006763 w 2650836"/>
                <a:gd name="connsiteY27" fmla="*/ 935001 h 2283510"/>
                <a:gd name="connsiteX28" fmla="*/ 979054 w 2650836"/>
                <a:gd name="connsiteY28" fmla="*/ 953474 h 2283510"/>
                <a:gd name="connsiteX29" fmla="*/ 942109 w 2650836"/>
                <a:gd name="connsiteY29" fmla="*/ 990420 h 2283510"/>
                <a:gd name="connsiteX30" fmla="*/ 895927 w 2650836"/>
                <a:gd name="connsiteY30" fmla="*/ 1008892 h 2283510"/>
                <a:gd name="connsiteX31" fmla="*/ 858981 w 2650836"/>
                <a:gd name="connsiteY31" fmla="*/ 1036601 h 2283510"/>
                <a:gd name="connsiteX32" fmla="*/ 775854 w 2650836"/>
                <a:gd name="connsiteY32" fmla="*/ 1082783 h 2283510"/>
                <a:gd name="connsiteX33" fmla="*/ 701963 w 2650836"/>
                <a:gd name="connsiteY33" fmla="*/ 1110492 h 2283510"/>
                <a:gd name="connsiteX34" fmla="*/ 674254 w 2650836"/>
                <a:gd name="connsiteY34" fmla="*/ 1128965 h 2283510"/>
                <a:gd name="connsiteX35" fmla="*/ 637309 w 2650836"/>
                <a:gd name="connsiteY35" fmla="*/ 1138201 h 2283510"/>
                <a:gd name="connsiteX36" fmla="*/ 581891 w 2650836"/>
                <a:gd name="connsiteY36" fmla="*/ 1156674 h 2283510"/>
                <a:gd name="connsiteX37" fmla="*/ 526472 w 2650836"/>
                <a:gd name="connsiteY37" fmla="*/ 1175147 h 2283510"/>
                <a:gd name="connsiteX38" fmla="*/ 443345 w 2650836"/>
                <a:gd name="connsiteY38" fmla="*/ 1230565 h 2283510"/>
                <a:gd name="connsiteX39" fmla="*/ 415636 w 2650836"/>
                <a:gd name="connsiteY39" fmla="*/ 1249038 h 2283510"/>
                <a:gd name="connsiteX40" fmla="*/ 341745 w 2650836"/>
                <a:gd name="connsiteY40" fmla="*/ 1304456 h 2283510"/>
                <a:gd name="connsiteX41" fmla="*/ 258618 w 2650836"/>
                <a:gd name="connsiteY41" fmla="*/ 1359874 h 2283510"/>
                <a:gd name="connsiteX42" fmla="*/ 230909 w 2650836"/>
                <a:gd name="connsiteY42" fmla="*/ 1378347 h 2283510"/>
                <a:gd name="connsiteX43" fmla="*/ 203200 w 2650836"/>
                <a:gd name="connsiteY43" fmla="*/ 1415292 h 2283510"/>
                <a:gd name="connsiteX44" fmla="*/ 147781 w 2650836"/>
                <a:gd name="connsiteY44" fmla="*/ 1452238 h 2283510"/>
                <a:gd name="connsiteX45" fmla="*/ 120072 w 2650836"/>
                <a:gd name="connsiteY45" fmla="*/ 1470710 h 2283510"/>
                <a:gd name="connsiteX46" fmla="*/ 83127 w 2650836"/>
                <a:gd name="connsiteY46" fmla="*/ 1526129 h 2283510"/>
                <a:gd name="connsiteX47" fmla="*/ 64654 w 2650836"/>
                <a:gd name="connsiteY47" fmla="*/ 1553838 h 2283510"/>
                <a:gd name="connsiteX48" fmla="*/ 46181 w 2650836"/>
                <a:gd name="connsiteY48" fmla="*/ 1618492 h 2283510"/>
                <a:gd name="connsiteX49" fmla="*/ 27709 w 2650836"/>
                <a:gd name="connsiteY49" fmla="*/ 1646201 h 2283510"/>
                <a:gd name="connsiteX50" fmla="*/ 9236 w 2650836"/>
                <a:gd name="connsiteY50" fmla="*/ 1701620 h 2283510"/>
                <a:gd name="connsiteX51" fmla="*/ 0 w 2650836"/>
                <a:gd name="connsiteY51" fmla="*/ 1729329 h 2283510"/>
                <a:gd name="connsiteX52" fmla="*/ 9236 w 2650836"/>
                <a:gd name="connsiteY52" fmla="*/ 2006420 h 2283510"/>
                <a:gd name="connsiteX53" fmla="*/ 55418 w 2650836"/>
                <a:gd name="connsiteY53" fmla="*/ 2052601 h 2283510"/>
                <a:gd name="connsiteX54" fmla="*/ 83127 w 2650836"/>
                <a:gd name="connsiteY54" fmla="*/ 2080310 h 2283510"/>
                <a:gd name="connsiteX55" fmla="*/ 110836 w 2650836"/>
                <a:gd name="connsiteY55" fmla="*/ 2089547 h 2283510"/>
                <a:gd name="connsiteX56" fmla="*/ 147781 w 2650836"/>
                <a:gd name="connsiteY56" fmla="*/ 2108020 h 2283510"/>
                <a:gd name="connsiteX57" fmla="*/ 286327 w 2650836"/>
                <a:gd name="connsiteY57" fmla="*/ 2126492 h 2283510"/>
                <a:gd name="connsiteX58" fmla="*/ 877454 w 2650836"/>
                <a:gd name="connsiteY58" fmla="*/ 2135729 h 2283510"/>
                <a:gd name="connsiteX59" fmla="*/ 988291 w 2650836"/>
                <a:gd name="connsiteY59" fmla="*/ 2144965 h 2283510"/>
                <a:gd name="connsiteX60" fmla="*/ 1145309 w 2650836"/>
                <a:gd name="connsiteY60" fmla="*/ 2163438 h 2283510"/>
                <a:gd name="connsiteX61" fmla="*/ 1219200 w 2650836"/>
                <a:gd name="connsiteY61" fmla="*/ 2181910 h 2283510"/>
                <a:gd name="connsiteX62" fmla="*/ 1256145 w 2650836"/>
                <a:gd name="connsiteY62" fmla="*/ 2191147 h 2283510"/>
                <a:gd name="connsiteX63" fmla="*/ 1302327 w 2650836"/>
                <a:gd name="connsiteY63" fmla="*/ 2200383 h 2283510"/>
                <a:gd name="connsiteX64" fmla="*/ 1431636 w 2650836"/>
                <a:gd name="connsiteY64" fmla="*/ 2228092 h 2283510"/>
                <a:gd name="connsiteX65" fmla="*/ 1468581 w 2650836"/>
                <a:gd name="connsiteY65" fmla="*/ 2237329 h 2283510"/>
                <a:gd name="connsiteX66" fmla="*/ 1496291 w 2650836"/>
                <a:gd name="connsiteY66" fmla="*/ 2246565 h 2283510"/>
                <a:gd name="connsiteX67" fmla="*/ 1644072 w 2650836"/>
                <a:gd name="connsiteY67" fmla="*/ 2265038 h 2283510"/>
                <a:gd name="connsiteX68" fmla="*/ 1782618 w 2650836"/>
                <a:gd name="connsiteY68" fmla="*/ 2283510 h 2283510"/>
                <a:gd name="connsiteX69" fmla="*/ 2253672 w 2650836"/>
                <a:gd name="connsiteY69" fmla="*/ 2265038 h 2283510"/>
                <a:gd name="connsiteX70" fmla="*/ 2309091 w 2650836"/>
                <a:gd name="connsiteY70" fmla="*/ 2237329 h 2283510"/>
                <a:gd name="connsiteX71" fmla="*/ 2336800 w 2650836"/>
                <a:gd name="connsiteY71" fmla="*/ 2209620 h 2283510"/>
                <a:gd name="connsiteX72" fmla="*/ 2392218 w 2650836"/>
                <a:gd name="connsiteY72" fmla="*/ 2181910 h 2283510"/>
                <a:gd name="connsiteX73" fmla="*/ 2438400 w 2650836"/>
                <a:gd name="connsiteY73" fmla="*/ 2126492 h 2283510"/>
                <a:gd name="connsiteX74" fmla="*/ 2466109 w 2650836"/>
                <a:gd name="connsiteY74" fmla="*/ 2098783 h 2283510"/>
                <a:gd name="connsiteX75" fmla="*/ 2493818 w 2650836"/>
                <a:gd name="connsiteY75" fmla="*/ 2043365 h 2283510"/>
                <a:gd name="connsiteX76" fmla="*/ 2530763 w 2650836"/>
                <a:gd name="connsiteY76" fmla="*/ 1969474 h 2283510"/>
                <a:gd name="connsiteX77" fmla="*/ 2549236 w 2650836"/>
                <a:gd name="connsiteY77" fmla="*/ 1932529 h 2283510"/>
                <a:gd name="connsiteX78" fmla="*/ 2586181 w 2650836"/>
                <a:gd name="connsiteY78" fmla="*/ 1877110 h 2283510"/>
                <a:gd name="connsiteX79" fmla="*/ 2604654 w 2650836"/>
                <a:gd name="connsiteY79" fmla="*/ 1821692 h 2283510"/>
                <a:gd name="connsiteX80" fmla="*/ 2623127 w 2650836"/>
                <a:gd name="connsiteY80" fmla="*/ 1701620 h 2283510"/>
                <a:gd name="connsiteX81" fmla="*/ 2632363 w 2650836"/>
                <a:gd name="connsiteY81" fmla="*/ 1313692 h 2283510"/>
                <a:gd name="connsiteX82" fmla="*/ 2641600 w 2650836"/>
                <a:gd name="connsiteY82" fmla="*/ 1285983 h 2283510"/>
                <a:gd name="connsiteX83" fmla="*/ 2650836 w 2650836"/>
                <a:gd name="connsiteY83" fmla="*/ 1175147 h 2283510"/>
                <a:gd name="connsiteX84" fmla="*/ 2641600 w 2650836"/>
                <a:gd name="connsiteY84" fmla="*/ 630201 h 2283510"/>
                <a:gd name="connsiteX85" fmla="*/ 2623127 w 2650836"/>
                <a:gd name="connsiteY85" fmla="*/ 408529 h 2283510"/>
                <a:gd name="connsiteX86" fmla="*/ 2604654 w 2650836"/>
                <a:gd name="connsiteY86" fmla="*/ 316165 h 2283510"/>
                <a:gd name="connsiteX87" fmla="*/ 2576945 w 2650836"/>
                <a:gd name="connsiteY87" fmla="*/ 223801 h 2283510"/>
                <a:gd name="connsiteX88" fmla="*/ 2567709 w 2650836"/>
                <a:gd name="connsiteY88" fmla="*/ 186856 h 2283510"/>
                <a:gd name="connsiteX89" fmla="*/ 2530763 w 2650836"/>
                <a:gd name="connsiteY89" fmla="*/ 131438 h 2283510"/>
                <a:gd name="connsiteX90" fmla="*/ 2512291 w 2650836"/>
                <a:gd name="connsiteY90" fmla="*/ 103729 h 2283510"/>
                <a:gd name="connsiteX91" fmla="*/ 2493818 w 2650836"/>
                <a:gd name="connsiteY91" fmla="*/ 76020 h 2283510"/>
                <a:gd name="connsiteX92" fmla="*/ 2456872 w 2650836"/>
                <a:gd name="connsiteY92" fmla="*/ 29838 h 2283510"/>
                <a:gd name="connsiteX93" fmla="*/ 2429163 w 2650836"/>
                <a:gd name="connsiteY93" fmla="*/ 2129 h 2283510"/>
                <a:gd name="connsiteX94" fmla="*/ 2290618 w 2650836"/>
                <a:gd name="connsiteY94" fmla="*/ 20601 h 228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650836" h="2283510">
                  <a:moveTo>
                    <a:pt x="2290618" y="20601"/>
                  </a:moveTo>
                  <a:cubicBezTo>
                    <a:pt x="2245976" y="31377"/>
                    <a:pt x="2232765" y="11205"/>
                    <a:pt x="2161309" y="66783"/>
                  </a:cubicBezTo>
                  <a:cubicBezTo>
                    <a:pt x="2143784" y="80413"/>
                    <a:pt x="2124364" y="91414"/>
                    <a:pt x="2105891" y="103729"/>
                  </a:cubicBezTo>
                  <a:lnTo>
                    <a:pt x="2078181" y="122201"/>
                  </a:lnTo>
                  <a:cubicBezTo>
                    <a:pt x="2025245" y="201608"/>
                    <a:pt x="2095731" y="108162"/>
                    <a:pt x="2032000" y="159147"/>
                  </a:cubicBezTo>
                  <a:cubicBezTo>
                    <a:pt x="1972319" y="206892"/>
                    <a:pt x="2055463" y="172878"/>
                    <a:pt x="1985818" y="196092"/>
                  </a:cubicBezTo>
                  <a:cubicBezTo>
                    <a:pt x="1961185" y="269985"/>
                    <a:pt x="1998134" y="183775"/>
                    <a:pt x="1948872" y="233038"/>
                  </a:cubicBezTo>
                  <a:cubicBezTo>
                    <a:pt x="1941988" y="239922"/>
                    <a:pt x="1945718" y="253144"/>
                    <a:pt x="1939636" y="260747"/>
                  </a:cubicBezTo>
                  <a:cubicBezTo>
                    <a:pt x="1932701" y="269415"/>
                    <a:pt x="1921163" y="273062"/>
                    <a:pt x="1911927" y="279220"/>
                  </a:cubicBezTo>
                  <a:cubicBezTo>
                    <a:pt x="1905769" y="288456"/>
                    <a:pt x="1901304" y="299080"/>
                    <a:pt x="1893454" y="306929"/>
                  </a:cubicBezTo>
                  <a:cubicBezTo>
                    <a:pt x="1866987" y="333396"/>
                    <a:pt x="1868081" y="319615"/>
                    <a:pt x="1838036" y="334638"/>
                  </a:cubicBezTo>
                  <a:cubicBezTo>
                    <a:pt x="1828107" y="339602"/>
                    <a:pt x="1820256" y="348146"/>
                    <a:pt x="1810327" y="353110"/>
                  </a:cubicBezTo>
                  <a:cubicBezTo>
                    <a:pt x="1801619" y="357464"/>
                    <a:pt x="1791326" y="357993"/>
                    <a:pt x="1782618" y="362347"/>
                  </a:cubicBezTo>
                  <a:cubicBezTo>
                    <a:pt x="1711006" y="398154"/>
                    <a:pt x="1796840" y="366843"/>
                    <a:pt x="1727200" y="390056"/>
                  </a:cubicBezTo>
                  <a:cubicBezTo>
                    <a:pt x="1663680" y="432401"/>
                    <a:pt x="1692843" y="419980"/>
                    <a:pt x="1644072" y="436238"/>
                  </a:cubicBezTo>
                  <a:cubicBezTo>
                    <a:pt x="1563120" y="517190"/>
                    <a:pt x="1665809" y="418124"/>
                    <a:pt x="1588654" y="482420"/>
                  </a:cubicBezTo>
                  <a:cubicBezTo>
                    <a:pt x="1543042" y="520430"/>
                    <a:pt x="1575559" y="512058"/>
                    <a:pt x="1505527" y="547074"/>
                  </a:cubicBezTo>
                  <a:cubicBezTo>
                    <a:pt x="1476374" y="561651"/>
                    <a:pt x="1435454" y="580201"/>
                    <a:pt x="1413163" y="602492"/>
                  </a:cubicBezTo>
                  <a:cubicBezTo>
                    <a:pt x="1377605" y="638050"/>
                    <a:pt x="1396322" y="622955"/>
                    <a:pt x="1357745" y="648674"/>
                  </a:cubicBezTo>
                  <a:cubicBezTo>
                    <a:pt x="1350233" y="671212"/>
                    <a:pt x="1347942" y="686186"/>
                    <a:pt x="1330036" y="704092"/>
                  </a:cubicBezTo>
                  <a:cubicBezTo>
                    <a:pt x="1322187" y="711941"/>
                    <a:pt x="1311563" y="716407"/>
                    <a:pt x="1302327" y="722565"/>
                  </a:cubicBezTo>
                  <a:cubicBezTo>
                    <a:pt x="1249987" y="801074"/>
                    <a:pt x="1336194" y="679462"/>
                    <a:pt x="1228436" y="787220"/>
                  </a:cubicBezTo>
                  <a:cubicBezTo>
                    <a:pt x="1219200" y="796456"/>
                    <a:pt x="1211038" y="806910"/>
                    <a:pt x="1200727" y="814929"/>
                  </a:cubicBezTo>
                  <a:cubicBezTo>
                    <a:pt x="1183202" y="828559"/>
                    <a:pt x="1163782" y="839559"/>
                    <a:pt x="1145309" y="851874"/>
                  </a:cubicBezTo>
                  <a:lnTo>
                    <a:pt x="1117600" y="870347"/>
                  </a:lnTo>
                  <a:cubicBezTo>
                    <a:pt x="1108364" y="876505"/>
                    <a:pt x="1097741" y="880971"/>
                    <a:pt x="1089891" y="888820"/>
                  </a:cubicBezTo>
                  <a:cubicBezTo>
                    <a:pt x="1080654" y="898056"/>
                    <a:pt x="1073600" y="910185"/>
                    <a:pt x="1062181" y="916529"/>
                  </a:cubicBezTo>
                  <a:cubicBezTo>
                    <a:pt x="1045159" y="925985"/>
                    <a:pt x="1006763" y="935001"/>
                    <a:pt x="1006763" y="935001"/>
                  </a:cubicBezTo>
                  <a:cubicBezTo>
                    <a:pt x="997527" y="941159"/>
                    <a:pt x="987482" y="946250"/>
                    <a:pt x="979054" y="953474"/>
                  </a:cubicBezTo>
                  <a:cubicBezTo>
                    <a:pt x="965831" y="964809"/>
                    <a:pt x="956600" y="980759"/>
                    <a:pt x="942109" y="990420"/>
                  </a:cubicBezTo>
                  <a:cubicBezTo>
                    <a:pt x="928314" y="999617"/>
                    <a:pt x="910420" y="1000840"/>
                    <a:pt x="895927" y="1008892"/>
                  </a:cubicBezTo>
                  <a:cubicBezTo>
                    <a:pt x="882470" y="1016368"/>
                    <a:pt x="871592" y="1027773"/>
                    <a:pt x="858981" y="1036601"/>
                  </a:cubicBezTo>
                  <a:cubicBezTo>
                    <a:pt x="801235" y="1077023"/>
                    <a:pt x="822094" y="1067370"/>
                    <a:pt x="775854" y="1082783"/>
                  </a:cubicBezTo>
                  <a:cubicBezTo>
                    <a:pt x="710871" y="1126105"/>
                    <a:pt x="793270" y="1076252"/>
                    <a:pt x="701963" y="1110492"/>
                  </a:cubicBezTo>
                  <a:cubicBezTo>
                    <a:pt x="691569" y="1114390"/>
                    <a:pt x="684457" y="1124592"/>
                    <a:pt x="674254" y="1128965"/>
                  </a:cubicBezTo>
                  <a:cubicBezTo>
                    <a:pt x="662586" y="1133965"/>
                    <a:pt x="649468" y="1134553"/>
                    <a:pt x="637309" y="1138201"/>
                  </a:cubicBezTo>
                  <a:cubicBezTo>
                    <a:pt x="618658" y="1143796"/>
                    <a:pt x="600364" y="1150516"/>
                    <a:pt x="581891" y="1156674"/>
                  </a:cubicBezTo>
                  <a:cubicBezTo>
                    <a:pt x="581886" y="1156676"/>
                    <a:pt x="526477" y="1175143"/>
                    <a:pt x="526472" y="1175147"/>
                  </a:cubicBezTo>
                  <a:lnTo>
                    <a:pt x="443345" y="1230565"/>
                  </a:lnTo>
                  <a:cubicBezTo>
                    <a:pt x="434109" y="1236723"/>
                    <a:pt x="424517" y="1242378"/>
                    <a:pt x="415636" y="1249038"/>
                  </a:cubicBezTo>
                  <a:cubicBezTo>
                    <a:pt x="391006" y="1267511"/>
                    <a:pt x="368145" y="1288616"/>
                    <a:pt x="341745" y="1304456"/>
                  </a:cubicBezTo>
                  <a:cubicBezTo>
                    <a:pt x="263668" y="1351302"/>
                    <a:pt x="325955" y="1311775"/>
                    <a:pt x="258618" y="1359874"/>
                  </a:cubicBezTo>
                  <a:cubicBezTo>
                    <a:pt x="249585" y="1366326"/>
                    <a:pt x="238758" y="1370498"/>
                    <a:pt x="230909" y="1378347"/>
                  </a:cubicBezTo>
                  <a:cubicBezTo>
                    <a:pt x="220024" y="1389232"/>
                    <a:pt x="214706" y="1405065"/>
                    <a:pt x="203200" y="1415292"/>
                  </a:cubicBezTo>
                  <a:cubicBezTo>
                    <a:pt x="186606" y="1430042"/>
                    <a:pt x="166254" y="1439923"/>
                    <a:pt x="147781" y="1452238"/>
                  </a:cubicBezTo>
                  <a:lnTo>
                    <a:pt x="120072" y="1470710"/>
                  </a:lnTo>
                  <a:lnTo>
                    <a:pt x="83127" y="1526129"/>
                  </a:lnTo>
                  <a:lnTo>
                    <a:pt x="64654" y="1553838"/>
                  </a:lnTo>
                  <a:cubicBezTo>
                    <a:pt x="61693" y="1565682"/>
                    <a:pt x="52809" y="1605237"/>
                    <a:pt x="46181" y="1618492"/>
                  </a:cubicBezTo>
                  <a:cubicBezTo>
                    <a:pt x="41217" y="1628421"/>
                    <a:pt x="32217" y="1636057"/>
                    <a:pt x="27709" y="1646201"/>
                  </a:cubicBezTo>
                  <a:cubicBezTo>
                    <a:pt x="19801" y="1663995"/>
                    <a:pt x="15394" y="1683147"/>
                    <a:pt x="9236" y="1701620"/>
                  </a:cubicBezTo>
                  <a:lnTo>
                    <a:pt x="0" y="1729329"/>
                  </a:lnTo>
                  <a:cubicBezTo>
                    <a:pt x="3079" y="1821693"/>
                    <a:pt x="869" y="1914385"/>
                    <a:pt x="9236" y="2006420"/>
                  </a:cubicBezTo>
                  <a:cubicBezTo>
                    <a:pt x="11457" y="2030849"/>
                    <a:pt x="40882" y="2040488"/>
                    <a:pt x="55418" y="2052601"/>
                  </a:cubicBezTo>
                  <a:cubicBezTo>
                    <a:pt x="65453" y="2060963"/>
                    <a:pt x="72259" y="2073064"/>
                    <a:pt x="83127" y="2080310"/>
                  </a:cubicBezTo>
                  <a:cubicBezTo>
                    <a:pt x="91228" y="2085711"/>
                    <a:pt x="101887" y="2085712"/>
                    <a:pt x="110836" y="2089547"/>
                  </a:cubicBezTo>
                  <a:cubicBezTo>
                    <a:pt x="123491" y="2094971"/>
                    <a:pt x="134719" y="2103666"/>
                    <a:pt x="147781" y="2108020"/>
                  </a:cubicBezTo>
                  <a:cubicBezTo>
                    <a:pt x="177940" y="2118073"/>
                    <a:pt x="269723" y="2126043"/>
                    <a:pt x="286327" y="2126492"/>
                  </a:cubicBezTo>
                  <a:cubicBezTo>
                    <a:pt x="483321" y="2131816"/>
                    <a:pt x="680412" y="2132650"/>
                    <a:pt x="877454" y="2135729"/>
                  </a:cubicBezTo>
                  <a:lnTo>
                    <a:pt x="988291" y="2144965"/>
                  </a:lnTo>
                  <a:cubicBezTo>
                    <a:pt x="1038621" y="2149758"/>
                    <a:pt x="1094919" y="2157139"/>
                    <a:pt x="1145309" y="2163438"/>
                  </a:cubicBezTo>
                  <a:cubicBezTo>
                    <a:pt x="1194828" y="2179944"/>
                    <a:pt x="1152317" y="2167047"/>
                    <a:pt x="1219200" y="2181910"/>
                  </a:cubicBezTo>
                  <a:cubicBezTo>
                    <a:pt x="1231592" y="2184664"/>
                    <a:pt x="1243753" y="2188393"/>
                    <a:pt x="1256145" y="2191147"/>
                  </a:cubicBezTo>
                  <a:cubicBezTo>
                    <a:pt x="1271470" y="2194553"/>
                    <a:pt x="1287181" y="2196252"/>
                    <a:pt x="1302327" y="2200383"/>
                  </a:cubicBezTo>
                  <a:cubicBezTo>
                    <a:pt x="1413692" y="2230755"/>
                    <a:pt x="1297122" y="2211278"/>
                    <a:pt x="1431636" y="2228092"/>
                  </a:cubicBezTo>
                  <a:cubicBezTo>
                    <a:pt x="1443951" y="2231171"/>
                    <a:pt x="1456375" y="2233842"/>
                    <a:pt x="1468581" y="2237329"/>
                  </a:cubicBezTo>
                  <a:cubicBezTo>
                    <a:pt x="1477943" y="2240004"/>
                    <a:pt x="1486674" y="2245047"/>
                    <a:pt x="1496291" y="2246565"/>
                  </a:cubicBezTo>
                  <a:cubicBezTo>
                    <a:pt x="1545327" y="2254308"/>
                    <a:pt x="1594812" y="2258880"/>
                    <a:pt x="1644072" y="2265038"/>
                  </a:cubicBezTo>
                  <a:cubicBezTo>
                    <a:pt x="1739592" y="2276978"/>
                    <a:pt x="1693367" y="2270760"/>
                    <a:pt x="1782618" y="2283510"/>
                  </a:cubicBezTo>
                  <a:lnTo>
                    <a:pt x="2253672" y="2265038"/>
                  </a:lnTo>
                  <a:cubicBezTo>
                    <a:pt x="2271522" y="2264046"/>
                    <a:pt x="2296529" y="2247797"/>
                    <a:pt x="2309091" y="2237329"/>
                  </a:cubicBezTo>
                  <a:cubicBezTo>
                    <a:pt x="2319126" y="2228967"/>
                    <a:pt x="2326765" y="2217982"/>
                    <a:pt x="2336800" y="2209620"/>
                  </a:cubicBezTo>
                  <a:cubicBezTo>
                    <a:pt x="2360673" y="2189726"/>
                    <a:pt x="2364447" y="2191168"/>
                    <a:pt x="2392218" y="2181910"/>
                  </a:cubicBezTo>
                  <a:cubicBezTo>
                    <a:pt x="2473170" y="2100958"/>
                    <a:pt x="2374104" y="2203647"/>
                    <a:pt x="2438400" y="2126492"/>
                  </a:cubicBezTo>
                  <a:cubicBezTo>
                    <a:pt x="2446762" y="2116457"/>
                    <a:pt x="2456873" y="2108019"/>
                    <a:pt x="2466109" y="2098783"/>
                  </a:cubicBezTo>
                  <a:cubicBezTo>
                    <a:pt x="2484838" y="2042595"/>
                    <a:pt x="2463123" y="2099639"/>
                    <a:pt x="2493818" y="2043365"/>
                  </a:cubicBezTo>
                  <a:cubicBezTo>
                    <a:pt x="2507004" y="2019190"/>
                    <a:pt x="2518448" y="1994104"/>
                    <a:pt x="2530763" y="1969474"/>
                  </a:cubicBezTo>
                  <a:cubicBezTo>
                    <a:pt x="2536921" y="1957159"/>
                    <a:pt x="2541599" y="1943985"/>
                    <a:pt x="2549236" y="1932529"/>
                  </a:cubicBezTo>
                  <a:cubicBezTo>
                    <a:pt x="2561551" y="1914056"/>
                    <a:pt x="2579160" y="1898172"/>
                    <a:pt x="2586181" y="1877110"/>
                  </a:cubicBezTo>
                  <a:cubicBezTo>
                    <a:pt x="2592339" y="1858637"/>
                    <a:pt x="2600835" y="1840786"/>
                    <a:pt x="2604654" y="1821692"/>
                  </a:cubicBezTo>
                  <a:cubicBezTo>
                    <a:pt x="2618759" y="1751170"/>
                    <a:pt x="2611944" y="1791088"/>
                    <a:pt x="2623127" y="1701620"/>
                  </a:cubicBezTo>
                  <a:cubicBezTo>
                    <a:pt x="2626206" y="1572311"/>
                    <a:pt x="2626620" y="1442910"/>
                    <a:pt x="2632363" y="1313692"/>
                  </a:cubicBezTo>
                  <a:cubicBezTo>
                    <a:pt x="2632795" y="1303966"/>
                    <a:pt x="2640313" y="1295634"/>
                    <a:pt x="2641600" y="1285983"/>
                  </a:cubicBezTo>
                  <a:cubicBezTo>
                    <a:pt x="2646500" y="1249235"/>
                    <a:pt x="2647757" y="1212092"/>
                    <a:pt x="2650836" y="1175147"/>
                  </a:cubicBezTo>
                  <a:cubicBezTo>
                    <a:pt x="2647757" y="993498"/>
                    <a:pt x="2646443" y="811811"/>
                    <a:pt x="2641600" y="630201"/>
                  </a:cubicBezTo>
                  <a:cubicBezTo>
                    <a:pt x="2639054" y="534710"/>
                    <a:pt x="2634341" y="492639"/>
                    <a:pt x="2623127" y="408529"/>
                  </a:cubicBezTo>
                  <a:cubicBezTo>
                    <a:pt x="2613693" y="337773"/>
                    <a:pt x="2620249" y="362945"/>
                    <a:pt x="2604654" y="316165"/>
                  </a:cubicBezTo>
                  <a:cubicBezTo>
                    <a:pt x="2583150" y="165631"/>
                    <a:pt x="2612949" y="307810"/>
                    <a:pt x="2576945" y="223801"/>
                  </a:cubicBezTo>
                  <a:cubicBezTo>
                    <a:pt x="2571945" y="212133"/>
                    <a:pt x="2573386" y="198210"/>
                    <a:pt x="2567709" y="186856"/>
                  </a:cubicBezTo>
                  <a:cubicBezTo>
                    <a:pt x="2557780" y="166998"/>
                    <a:pt x="2543078" y="149911"/>
                    <a:pt x="2530763" y="131438"/>
                  </a:cubicBezTo>
                  <a:lnTo>
                    <a:pt x="2512291" y="103729"/>
                  </a:lnTo>
                  <a:cubicBezTo>
                    <a:pt x="2506133" y="94493"/>
                    <a:pt x="2497328" y="86551"/>
                    <a:pt x="2493818" y="76020"/>
                  </a:cubicBezTo>
                  <a:cubicBezTo>
                    <a:pt x="2478654" y="30530"/>
                    <a:pt x="2495437" y="61975"/>
                    <a:pt x="2456872" y="29838"/>
                  </a:cubicBezTo>
                  <a:cubicBezTo>
                    <a:pt x="2446837" y="21476"/>
                    <a:pt x="2442094" y="3976"/>
                    <a:pt x="2429163" y="2129"/>
                  </a:cubicBezTo>
                  <a:cubicBezTo>
                    <a:pt x="2374302" y="-5708"/>
                    <a:pt x="2335260" y="9825"/>
                    <a:pt x="2290618" y="20601"/>
                  </a:cubicBezTo>
                  <a:close/>
                </a:path>
              </a:pathLst>
            </a:custGeom>
            <a:solidFill>
              <a:srgbClr val="F0A22E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2253381" y="2342961"/>
              <a:ext cx="2207783" cy="2801694"/>
            </a:xfrm>
            <a:custGeom>
              <a:avLst/>
              <a:gdLst>
                <a:gd name="connsiteX0" fmla="*/ 74183 w 2207783"/>
                <a:gd name="connsiteY0" fmla="*/ 21548 h 2801694"/>
                <a:gd name="connsiteX1" fmla="*/ 572946 w 2207783"/>
                <a:gd name="connsiteY1" fmla="*/ 3075 h 2801694"/>
                <a:gd name="connsiteX2" fmla="*/ 748437 w 2207783"/>
                <a:gd name="connsiteY2" fmla="*/ 21548 h 2801694"/>
                <a:gd name="connsiteX3" fmla="*/ 776146 w 2207783"/>
                <a:gd name="connsiteY3" fmla="*/ 40021 h 2801694"/>
                <a:gd name="connsiteX4" fmla="*/ 803855 w 2207783"/>
                <a:gd name="connsiteY4" fmla="*/ 49257 h 2801694"/>
                <a:gd name="connsiteX5" fmla="*/ 877746 w 2207783"/>
                <a:gd name="connsiteY5" fmla="*/ 67730 h 2801694"/>
                <a:gd name="connsiteX6" fmla="*/ 905455 w 2207783"/>
                <a:gd name="connsiteY6" fmla="*/ 76966 h 2801694"/>
                <a:gd name="connsiteX7" fmla="*/ 942401 w 2207783"/>
                <a:gd name="connsiteY7" fmla="*/ 86203 h 2801694"/>
                <a:gd name="connsiteX8" fmla="*/ 1062474 w 2207783"/>
                <a:gd name="connsiteY8" fmla="*/ 104675 h 2801694"/>
                <a:gd name="connsiteX9" fmla="*/ 1108655 w 2207783"/>
                <a:gd name="connsiteY9" fmla="*/ 113912 h 2801694"/>
                <a:gd name="connsiteX10" fmla="*/ 1164074 w 2207783"/>
                <a:gd name="connsiteY10" fmla="*/ 197039 h 2801694"/>
                <a:gd name="connsiteX11" fmla="*/ 1182546 w 2207783"/>
                <a:gd name="connsiteY11" fmla="*/ 224748 h 2801694"/>
                <a:gd name="connsiteX12" fmla="*/ 1201019 w 2207783"/>
                <a:gd name="connsiteY12" fmla="*/ 252457 h 2801694"/>
                <a:gd name="connsiteX13" fmla="*/ 1237964 w 2207783"/>
                <a:gd name="connsiteY13" fmla="*/ 307875 h 2801694"/>
                <a:gd name="connsiteX14" fmla="*/ 1284146 w 2207783"/>
                <a:gd name="connsiteY14" fmla="*/ 354057 h 2801694"/>
                <a:gd name="connsiteX15" fmla="*/ 1293383 w 2207783"/>
                <a:gd name="connsiteY15" fmla="*/ 391003 h 2801694"/>
                <a:gd name="connsiteX16" fmla="*/ 1302619 w 2207783"/>
                <a:gd name="connsiteY16" fmla="*/ 483366 h 2801694"/>
                <a:gd name="connsiteX17" fmla="*/ 1321092 w 2207783"/>
                <a:gd name="connsiteY17" fmla="*/ 538784 h 2801694"/>
                <a:gd name="connsiteX18" fmla="*/ 1358037 w 2207783"/>
                <a:gd name="connsiteY18" fmla="*/ 594203 h 2801694"/>
                <a:gd name="connsiteX19" fmla="*/ 1367274 w 2207783"/>
                <a:gd name="connsiteY19" fmla="*/ 631148 h 2801694"/>
                <a:gd name="connsiteX20" fmla="*/ 1385746 w 2207783"/>
                <a:gd name="connsiteY20" fmla="*/ 658857 h 2801694"/>
                <a:gd name="connsiteX21" fmla="*/ 1394983 w 2207783"/>
                <a:gd name="connsiteY21" fmla="*/ 686566 h 2801694"/>
                <a:gd name="connsiteX22" fmla="*/ 1413455 w 2207783"/>
                <a:gd name="connsiteY22" fmla="*/ 769694 h 2801694"/>
                <a:gd name="connsiteX23" fmla="*/ 1441164 w 2207783"/>
                <a:gd name="connsiteY23" fmla="*/ 797403 h 2801694"/>
                <a:gd name="connsiteX24" fmla="*/ 1468874 w 2207783"/>
                <a:gd name="connsiteY24" fmla="*/ 889766 h 2801694"/>
                <a:gd name="connsiteX25" fmla="*/ 1505819 w 2207783"/>
                <a:gd name="connsiteY25" fmla="*/ 945184 h 2801694"/>
                <a:gd name="connsiteX26" fmla="*/ 1524292 w 2207783"/>
                <a:gd name="connsiteY26" fmla="*/ 972894 h 2801694"/>
                <a:gd name="connsiteX27" fmla="*/ 1570474 w 2207783"/>
                <a:gd name="connsiteY27" fmla="*/ 1028312 h 2801694"/>
                <a:gd name="connsiteX28" fmla="*/ 1598183 w 2207783"/>
                <a:gd name="connsiteY28" fmla="*/ 1037548 h 2801694"/>
                <a:gd name="connsiteX29" fmla="*/ 1625892 w 2207783"/>
                <a:gd name="connsiteY29" fmla="*/ 1056021 h 2801694"/>
                <a:gd name="connsiteX30" fmla="*/ 1653601 w 2207783"/>
                <a:gd name="connsiteY30" fmla="*/ 1065257 h 2801694"/>
                <a:gd name="connsiteX31" fmla="*/ 1709019 w 2207783"/>
                <a:gd name="connsiteY31" fmla="*/ 1111439 h 2801694"/>
                <a:gd name="connsiteX32" fmla="*/ 1764437 w 2207783"/>
                <a:gd name="connsiteY32" fmla="*/ 1129912 h 2801694"/>
                <a:gd name="connsiteX33" fmla="*/ 1819855 w 2207783"/>
                <a:gd name="connsiteY33" fmla="*/ 1166857 h 2801694"/>
                <a:gd name="connsiteX34" fmla="*/ 1875274 w 2207783"/>
                <a:gd name="connsiteY34" fmla="*/ 1185330 h 2801694"/>
                <a:gd name="connsiteX35" fmla="*/ 1912219 w 2207783"/>
                <a:gd name="connsiteY35" fmla="*/ 1213039 h 2801694"/>
                <a:gd name="connsiteX36" fmla="*/ 1995346 w 2207783"/>
                <a:gd name="connsiteY36" fmla="*/ 1277694 h 2801694"/>
                <a:gd name="connsiteX37" fmla="*/ 2023055 w 2207783"/>
                <a:gd name="connsiteY37" fmla="*/ 1286930 h 2801694"/>
                <a:gd name="connsiteX38" fmla="*/ 2041528 w 2207783"/>
                <a:gd name="connsiteY38" fmla="*/ 1314639 h 2801694"/>
                <a:gd name="connsiteX39" fmla="*/ 2060001 w 2207783"/>
                <a:gd name="connsiteY39" fmla="*/ 1351584 h 2801694"/>
                <a:gd name="connsiteX40" fmla="*/ 2087710 w 2207783"/>
                <a:gd name="connsiteY40" fmla="*/ 1379294 h 2801694"/>
                <a:gd name="connsiteX41" fmla="*/ 2124655 w 2207783"/>
                <a:gd name="connsiteY41" fmla="*/ 1443948 h 2801694"/>
                <a:gd name="connsiteX42" fmla="*/ 2143128 w 2207783"/>
                <a:gd name="connsiteY42" fmla="*/ 1471657 h 2801694"/>
                <a:gd name="connsiteX43" fmla="*/ 2170837 w 2207783"/>
                <a:gd name="connsiteY43" fmla="*/ 1490130 h 2801694"/>
                <a:gd name="connsiteX44" fmla="*/ 2198546 w 2207783"/>
                <a:gd name="connsiteY44" fmla="*/ 1600966 h 2801694"/>
                <a:gd name="connsiteX45" fmla="*/ 2207783 w 2207783"/>
                <a:gd name="connsiteY45" fmla="*/ 1628675 h 2801694"/>
                <a:gd name="connsiteX46" fmla="*/ 2198546 w 2207783"/>
                <a:gd name="connsiteY46" fmla="*/ 1748748 h 2801694"/>
                <a:gd name="connsiteX47" fmla="*/ 2170837 w 2207783"/>
                <a:gd name="connsiteY47" fmla="*/ 1776457 h 2801694"/>
                <a:gd name="connsiteX48" fmla="*/ 2143128 w 2207783"/>
                <a:gd name="connsiteY48" fmla="*/ 1794930 h 2801694"/>
                <a:gd name="connsiteX49" fmla="*/ 2087710 w 2207783"/>
                <a:gd name="connsiteY49" fmla="*/ 1831875 h 2801694"/>
                <a:gd name="connsiteX50" fmla="*/ 2004583 w 2207783"/>
                <a:gd name="connsiteY50" fmla="*/ 1878057 h 2801694"/>
                <a:gd name="connsiteX51" fmla="*/ 1921455 w 2207783"/>
                <a:gd name="connsiteY51" fmla="*/ 1924239 h 2801694"/>
                <a:gd name="connsiteX52" fmla="*/ 1838328 w 2207783"/>
                <a:gd name="connsiteY52" fmla="*/ 1961184 h 2801694"/>
                <a:gd name="connsiteX53" fmla="*/ 1764437 w 2207783"/>
                <a:gd name="connsiteY53" fmla="*/ 1988894 h 2801694"/>
                <a:gd name="connsiteX54" fmla="*/ 1681310 w 2207783"/>
                <a:gd name="connsiteY54" fmla="*/ 2035075 h 2801694"/>
                <a:gd name="connsiteX55" fmla="*/ 1653601 w 2207783"/>
                <a:gd name="connsiteY55" fmla="*/ 2053548 h 2801694"/>
                <a:gd name="connsiteX56" fmla="*/ 1598183 w 2207783"/>
                <a:gd name="connsiteY56" fmla="*/ 2072021 h 2801694"/>
                <a:gd name="connsiteX57" fmla="*/ 1515055 w 2207783"/>
                <a:gd name="connsiteY57" fmla="*/ 2127439 h 2801694"/>
                <a:gd name="connsiteX58" fmla="*/ 1459637 w 2207783"/>
                <a:gd name="connsiteY58" fmla="*/ 2155148 h 2801694"/>
                <a:gd name="connsiteX59" fmla="*/ 1330328 w 2207783"/>
                <a:gd name="connsiteY59" fmla="*/ 2164384 h 2801694"/>
                <a:gd name="connsiteX60" fmla="*/ 1302619 w 2207783"/>
                <a:gd name="connsiteY60" fmla="*/ 2182857 h 2801694"/>
                <a:gd name="connsiteX61" fmla="*/ 1182546 w 2207783"/>
                <a:gd name="connsiteY61" fmla="*/ 2210566 h 2801694"/>
                <a:gd name="connsiteX62" fmla="*/ 1154837 w 2207783"/>
                <a:gd name="connsiteY62" fmla="*/ 2219803 h 2801694"/>
                <a:gd name="connsiteX63" fmla="*/ 1127128 w 2207783"/>
                <a:gd name="connsiteY63" fmla="*/ 2238275 h 2801694"/>
                <a:gd name="connsiteX64" fmla="*/ 1071710 w 2207783"/>
                <a:gd name="connsiteY64" fmla="*/ 2256748 h 2801694"/>
                <a:gd name="connsiteX65" fmla="*/ 988583 w 2207783"/>
                <a:gd name="connsiteY65" fmla="*/ 2302930 h 2801694"/>
                <a:gd name="connsiteX66" fmla="*/ 933164 w 2207783"/>
                <a:gd name="connsiteY66" fmla="*/ 2349112 h 2801694"/>
                <a:gd name="connsiteX67" fmla="*/ 877746 w 2207783"/>
                <a:gd name="connsiteY67" fmla="*/ 2386057 h 2801694"/>
                <a:gd name="connsiteX68" fmla="*/ 850037 w 2207783"/>
                <a:gd name="connsiteY68" fmla="*/ 2413766 h 2801694"/>
                <a:gd name="connsiteX69" fmla="*/ 822328 w 2207783"/>
                <a:gd name="connsiteY69" fmla="*/ 2423003 h 2801694"/>
                <a:gd name="connsiteX70" fmla="*/ 794619 w 2207783"/>
                <a:gd name="connsiteY70" fmla="*/ 2441475 h 2801694"/>
                <a:gd name="connsiteX71" fmla="*/ 776146 w 2207783"/>
                <a:gd name="connsiteY71" fmla="*/ 2469184 h 2801694"/>
                <a:gd name="connsiteX72" fmla="*/ 748437 w 2207783"/>
                <a:gd name="connsiteY72" fmla="*/ 2496894 h 2801694"/>
                <a:gd name="connsiteX73" fmla="*/ 702255 w 2207783"/>
                <a:gd name="connsiteY73" fmla="*/ 2543075 h 2801694"/>
                <a:gd name="connsiteX74" fmla="*/ 674546 w 2207783"/>
                <a:gd name="connsiteY74" fmla="*/ 2570784 h 2801694"/>
                <a:gd name="connsiteX75" fmla="*/ 628364 w 2207783"/>
                <a:gd name="connsiteY75" fmla="*/ 2626203 h 2801694"/>
                <a:gd name="connsiteX76" fmla="*/ 600655 w 2207783"/>
                <a:gd name="connsiteY76" fmla="*/ 2644675 h 2801694"/>
                <a:gd name="connsiteX77" fmla="*/ 563710 w 2207783"/>
                <a:gd name="connsiteY77" fmla="*/ 2672384 h 2801694"/>
                <a:gd name="connsiteX78" fmla="*/ 545237 w 2207783"/>
                <a:gd name="connsiteY78" fmla="*/ 2700094 h 2801694"/>
                <a:gd name="connsiteX79" fmla="*/ 489819 w 2207783"/>
                <a:gd name="connsiteY79" fmla="*/ 2746275 h 2801694"/>
                <a:gd name="connsiteX80" fmla="*/ 406692 w 2207783"/>
                <a:gd name="connsiteY80" fmla="*/ 2773984 h 2801694"/>
                <a:gd name="connsiteX81" fmla="*/ 351274 w 2207783"/>
                <a:gd name="connsiteY81" fmla="*/ 2792457 h 2801694"/>
                <a:gd name="connsiteX82" fmla="*/ 323564 w 2207783"/>
                <a:gd name="connsiteY82" fmla="*/ 2801694 h 2801694"/>
                <a:gd name="connsiteX83" fmla="*/ 148074 w 2207783"/>
                <a:gd name="connsiteY83" fmla="*/ 2792457 h 2801694"/>
                <a:gd name="connsiteX84" fmla="*/ 111128 w 2207783"/>
                <a:gd name="connsiteY84" fmla="*/ 2773984 h 2801694"/>
                <a:gd name="connsiteX85" fmla="*/ 74183 w 2207783"/>
                <a:gd name="connsiteY85" fmla="*/ 2718566 h 2801694"/>
                <a:gd name="connsiteX86" fmla="*/ 46474 w 2207783"/>
                <a:gd name="connsiteY86" fmla="*/ 2663148 h 2801694"/>
                <a:gd name="connsiteX87" fmla="*/ 37237 w 2207783"/>
                <a:gd name="connsiteY87" fmla="*/ 2635439 h 2801694"/>
                <a:gd name="connsiteX88" fmla="*/ 9528 w 2207783"/>
                <a:gd name="connsiteY88" fmla="*/ 2533839 h 2801694"/>
                <a:gd name="connsiteX89" fmla="*/ 9528 w 2207783"/>
                <a:gd name="connsiteY89" fmla="*/ 1083730 h 2801694"/>
                <a:gd name="connsiteX90" fmla="*/ 28001 w 2207783"/>
                <a:gd name="connsiteY90" fmla="*/ 788166 h 2801694"/>
                <a:gd name="connsiteX91" fmla="*/ 37237 w 2207783"/>
                <a:gd name="connsiteY91" fmla="*/ 326348 h 2801694"/>
                <a:gd name="connsiteX92" fmla="*/ 55710 w 2207783"/>
                <a:gd name="connsiteY92" fmla="*/ 76966 h 2801694"/>
                <a:gd name="connsiteX93" fmla="*/ 74183 w 2207783"/>
                <a:gd name="connsiteY93" fmla="*/ 21548 h 280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207783" h="2801694">
                  <a:moveTo>
                    <a:pt x="74183" y="21548"/>
                  </a:moveTo>
                  <a:cubicBezTo>
                    <a:pt x="160389" y="9233"/>
                    <a:pt x="128109" y="-6810"/>
                    <a:pt x="572946" y="3075"/>
                  </a:cubicBezTo>
                  <a:cubicBezTo>
                    <a:pt x="577385" y="3392"/>
                    <a:pt x="710934" y="7485"/>
                    <a:pt x="748437" y="21548"/>
                  </a:cubicBezTo>
                  <a:cubicBezTo>
                    <a:pt x="758831" y="25446"/>
                    <a:pt x="766217" y="35057"/>
                    <a:pt x="776146" y="40021"/>
                  </a:cubicBezTo>
                  <a:cubicBezTo>
                    <a:pt x="784854" y="44375"/>
                    <a:pt x="794462" y="46695"/>
                    <a:pt x="803855" y="49257"/>
                  </a:cubicBezTo>
                  <a:cubicBezTo>
                    <a:pt x="828349" y="55937"/>
                    <a:pt x="853660" y="59702"/>
                    <a:pt x="877746" y="67730"/>
                  </a:cubicBezTo>
                  <a:cubicBezTo>
                    <a:pt x="886982" y="70809"/>
                    <a:pt x="896094" y="74291"/>
                    <a:pt x="905455" y="76966"/>
                  </a:cubicBezTo>
                  <a:cubicBezTo>
                    <a:pt x="917661" y="80453"/>
                    <a:pt x="929953" y="83713"/>
                    <a:pt x="942401" y="86203"/>
                  </a:cubicBezTo>
                  <a:cubicBezTo>
                    <a:pt x="993520" y="96427"/>
                    <a:pt x="1009240" y="95803"/>
                    <a:pt x="1062474" y="104675"/>
                  </a:cubicBezTo>
                  <a:cubicBezTo>
                    <a:pt x="1077959" y="107256"/>
                    <a:pt x="1093261" y="110833"/>
                    <a:pt x="1108655" y="113912"/>
                  </a:cubicBezTo>
                  <a:lnTo>
                    <a:pt x="1164074" y="197039"/>
                  </a:lnTo>
                  <a:lnTo>
                    <a:pt x="1182546" y="224748"/>
                  </a:lnTo>
                  <a:lnTo>
                    <a:pt x="1201019" y="252457"/>
                  </a:lnTo>
                  <a:cubicBezTo>
                    <a:pt x="1217250" y="301152"/>
                    <a:pt x="1199527" y="261751"/>
                    <a:pt x="1237964" y="307875"/>
                  </a:cubicBezTo>
                  <a:cubicBezTo>
                    <a:pt x="1276449" y="354057"/>
                    <a:pt x="1233346" y="320190"/>
                    <a:pt x="1284146" y="354057"/>
                  </a:cubicBezTo>
                  <a:cubicBezTo>
                    <a:pt x="1287225" y="366372"/>
                    <a:pt x="1291588" y="378436"/>
                    <a:pt x="1293383" y="391003"/>
                  </a:cubicBezTo>
                  <a:cubicBezTo>
                    <a:pt x="1297759" y="421633"/>
                    <a:pt x="1296917" y="452955"/>
                    <a:pt x="1302619" y="483366"/>
                  </a:cubicBezTo>
                  <a:cubicBezTo>
                    <a:pt x="1306207" y="502504"/>
                    <a:pt x="1310291" y="522582"/>
                    <a:pt x="1321092" y="538784"/>
                  </a:cubicBezTo>
                  <a:lnTo>
                    <a:pt x="1358037" y="594203"/>
                  </a:lnTo>
                  <a:cubicBezTo>
                    <a:pt x="1361116" y="606518"/>
                    <a:pt x="1362274" y="619480"/>
                    <a:pt x="1367274" y="631148"/>
                  </a:cubicBezTo>
                  <a:cubicBezTo>
                    <a:pt x="1371647" y="641351"/>
                    <a:pt x="1380782" y="648928"/>
                    <a:pt x="1385746" y="658857"/>
                  </a:cubicBezTo>
                  <a:cubicBezTo>
                    <a:pt x="1390100" y="667565"/>
                    <a:pt x="1391904" y="677330"/>
                    <a:pt x="1394983" y="686566"/>
                  </a:cubicBezTo>
                  <a:cubicBezTo>
                    <a:pt x="1396100" y="693270"/>
                    <a:pt x="1403350" y="754536"/>
                    <a:pt x="1413455" y="769694"/>
                  </a:cubicBezTo>
                  <a:cubicBezTo>
                    <a:pt x="1420700" y="780562"/>
                    <a:pt x="1431928" y="788167"/>
                    <a:pt x="1441164" y="797403"/>
                  </a:cubicBezTo>
                  <a:cubicBezTo>
                    <a:pt x="1446327" y="818055"/>
                    <a:pt x="1459880" y="876275"/>
                    <a:pt x="1468874" y="889766"/>
                  </a:cubicBezTo>
                  <a:lnTo>
                    <a:pt x="1505819" y="945184"/>
                  </a:lnTo>
                  <a:lnTo>
                    <a:pt x="1524292" y="972894"/>
                  </a:lnTo>
                  <a:cubicBezTo>
                    <a:pt x="1537924" y="993342"/>
                    <a:pt x="1549136" y="1014087"/>
                    <a:pt x="1570474" y="1028312"/>
                  </a:cubicBezTo>
                  <a:cubicBezTo>
                    <a:pt x="1578575" y="1033712"/>
                    <a:pt x="1588947" y="1034469"/>
                    <a:pt x="1598183" y="1037548"/>
                  </a:cubicBezTo>
                  <a:cubicBezTo>
                    <a:pt x="1607419" y="1043706"/>
                    <a:pt x="1615963" y="1051057"/>
                    <a:pt x="1625892" y="1056021"/>
                  </a:cubicBezTo>
                  <a:cubicBezTo>
                    <a:pt x="1634600" y="1060375"/>
                    <a:pt x="1645500" y="1059857"/>
                    <a:pt x="1653601" y="1065257"/>
                  </a:cubicBezTo>
                  <a:cubicBezTo>
                    <a:pt x="1697104" y="1094259"/>
                    <a:pt x="1663690" y="1091292"/>
                    <a:pt x="1709019" y="1111439"/>
                  </a:cubicBezTo>
                  <a:cubicBezTo>
                    <a:pt x="1726813" y="1119347"/>
                    <a:pt x="1748235" y="1119111"/>
                    <a:pt x="1764437" y="1129912"/>
                  </a:cubicBezTo>
                  <a:cubicBezTo>
                    <a:pt x="1782910" y="1142227"/>
                    <a:pt x="1798793" y="1159836"/>
                    <a:pt x="1819855" y="1166857"/>
                  </a:cubicBezTo>
                  <a:lnTo>
                    <a:pt x="1875274" y="1185330"/>
                  </a:lnTo>
                  <a:cubicBezTo>
                    <a:pt x="1887589" y="1194566"/>
                    <a:pt x="1900531" y="1203021"/>
                    <a:pt x="1912219" y="1213039"/>
                  </a:cubicBezTo>
                  <a:cubicBezTo>
                    <a:pt x="1942646" y="1239119"/>
                    <a:pt x="1951123" y="1262954"/>
                    <a:pt x="1995346" y="1277694"/>
                  </a:cubicBezTo>
                  <a:lnTo>
                    <a:pt x="2023055" y="1286930"/>
                  </a:lnTo>
                  <a:cubicBezTo>
                    <a:pt x="2029213" y="1296166"/>
                    <a:pt x="2036020" y="1305001"/>
                    <a:pt x="2041528" y="1314639"/>
                  </a:cubicBezTo>
                  <a:cubicBezTo>
                    <a:pt x="2048359" y="1326593"/>
                    <a:pt x="2051998" y="1340380"/>
                    <a:pt x="2060001" y="1351584"/>
                  </a:cubicBezTo>
                  <a:cubicBezTo>
                    <a:pt x="2067593" y="1362213"/>
                    <a:pt x="2078474" y="1370057"/>
                    <a:pt x="2087710" y="1379294"/>
                  </a:cubicBezTo>
                  <a:cubicBezTo>
                    <a:pt x="2102698" y="1424259"/>
                    <a:pt x="2089707" y="1395021"/>
                    <a:pt x="2124655" y="1443948"/>
                  </a:cubicBezTo>
                  <a:cubicBezTo>
                    <a:pt x="2131107" y="1452981"/>
                    <a:pt x="2135279" y="1463808"/>
                    <a:pt x="2143128" y="1471657"/>
                  </a:cubicBezTo>
                  <a:cubicBezTo>
                    <a:pt x="2150977" y="1479506"/>
                    <a:pt x="2161601" y="1483972"/>
                    <a:pt x="2170837" y="1490130"/>
                  </a:cubicBezTo>
                  <a:cubicBezTo>
                    <a:pt x="2183275" y="1564750"/>
                    <a:pt x="2174153" y="1527787"/>
                    <a:pt x="2198546" y="1600966"/>
                  </a:cubicBezTo>
                  <a:lnTo>
                    <a:pt x="2207783" y="1628675"/>
                  </a:lnTo>
                  <a:cubicBezTo>
                    <a:pt x="2204704" y="1668699"/>
                    <a:pt x="2208282" y="1709804"/>
                    <a:pt x="2198546" y="1748748"/>
                  </a:cubicBezTo>
                  <a:cubicBezTo>
                    <a:pt x="2195378" y="1761420"/>
                    <a:pt x="2180872" y="1768095"/>
                    <a:pt x="2170837" y="1776457"/>
                  </a:cubicBezTo>
                  <a:cubicBezTo>
                    <a:pt x="2162309" y="1783564"/>
                    <a:pt x="2151656" y="1787823"/>
                    <a:pt x="2143128" y="1794930"/>
                  </a:cubicBezTo>
                  <a:cubicBezTo>
                    <a:pt x="2097004" y="1833367"/>
                    <a:pt x="2136405" y="1815644"/>
                    <a:pt x="2087710" y="1831875"/>
                  </a:cubicBezTo>
                  <a:cubicBezTo>
                    <a:pt x="2024191" y="1874222"/>
                    <a:pt x="2053354" y="1861800"/>
                    <a:pt x="2004583" y="1878057"/>
                  </a:cubicBezTo>
                  <a:cubicBezTo>
                    <a:pt x="1941063" y="1920404"/>
                    <a:pt x="1970227" y="1907982"/>
                    <a:pt x="1921455" y="1924239"/>
                  </a:cubicBezTo>
                  <a:cubicBezTo>
                    <a:pt x="1839941" y="1978582"/>
                    <a:pt x="1970237" y="1895228"/>
                    <a:pt x="1838328" y="1961184"/>
                  </a:cubicBezTo>
                  <a:cubicBezTo>
                    <a:pt x="1790029" y="1985334"/>
                    <a:pt x="1814741" y="1976317"/>
                    <a:pt x="1764437" y="1988894"/>
                  </a:cubicBezTo>
                  <a:cubicBezTo>
                    <a:pt x="1700918" y="2031239"/>
                    <a:pt x="1730081" y="2018819"/>
                    <a:pt x="1681310" y="2035075"/>
                  </a:cubicBezTo>
                  <a:cubicBezTo>
                    <a:pt x="1672074" y="2041233"/>
                    <a:pt x="1663745" y="2049039"/>
                    <a:pt x="1653601" y="2053548"/>
                  </a:cubicBezTo>
                  <a:cubicBezTo>
                    <a:pt x="1635807" y="2061456"/>
                    <a:pt x="1614385" y="2061220"/>
                    <a:pt x="1598183" y="2072021"/>
                  </a:cubicBezTo>
                  <a:lnTo>
                    <a:pt x="1515055" y="2127439"/>
                  </a:lnTo>
                  <a:cubicBezTo>
                    <a:pt x="1496373" y="2139894"/>
                    <a:pt x="1482855" y="2152417"/>
                    <a:pt x="1459637" y="2155148"/>
                  </a:cubicBezTo>
                  <a:cubicBezTo>
                    <a:pt x="1416720" y="2160197"/>
                    <a:pt x="1373431" y="2161305"/>
                    <a:pt x="1330328" y="2164384"/>
                  </a:cubicBezTo>
                  <a:cubicBezTo>
                    <a:pt x="1321092" y="2170542"/>
                    <a:pt x="1312763" y="2178348"/>
                    <a:pt x="1302619" y="2182857"/>
                  </a:cubicBezTo>
                  <a:cubicBezTo>
                    <a:pt x="1254573" y="2204211"/>
                    <a:pt x="1235144" y="2203052"/>
                    <a:pt x="1182546" y="2210566"/>
                  </a:cubicBezTo>
                  <a:cubicBezTo>
                    <a:pt x="1173310" y="2213645"/>
                    <a:pt x="1163545" y="2215449"/>
                    <a:pt x="1154837" y="2219803"/>
                  </a:cubicBezTo>
                  <a:cubicBezTo>
                    <a:pt x="1144908" y="2224767"/>
                    <a:pt x="1137272" y="2233767"/>
                    <a:pt x="1127128" y="2238275"/>
                  </a:cubicBezTo>
                  <a:cubicBezTo>
                    <a:pt x="1109334" y="2246183"/>
                    <a:pt x="1071710" y="2256748"/>
                    <a:pt x="1071710" y="2256748"/>
                  </a:cubicBezTo>
                  <a:cubicBezTo>
                    <a:pt x="1008191" y="2299095"/>
                    <a:pt x="1037354" y="2286673"/>
                    <a:pt x="988583" y="2302930"/>
                  </a:cubicBezTo>
                  <a:cubicBezTo>
                    <a:pt x="889559" y="2368947"/>
                    <a:pt x="1039852" y="2266134"/>
                    <a:pt x="933164" y="2349112"/>
                  </a:cubicBezTo>
                  <a:cubicBezTo>
                    <a:pt x="915639" y="2362742"/>
                    <a:pt x="893445" y="2370358"/>
                    <a:pt x="877746" y="2386057"/>
                  </a:cubicBezTo>
                  <a:cubicBezTo>
                    <a:pt x="868510" y="2395293"/>
                    <a:pt x="860905" y="2406520"/>
                    <a:pt x="850037" y="2413766"/>
                  </a:cubicBezTo>
                  <a:cubicBezTo>
                    <a:pt x="841936" y="2419167"/>
                    <a:pt x="831036" y="2418649"/>
                    <a:pt x="822328" y="2423003"/>
                  </a:cubicBezTo>
                  <a:cubicBezTo>
                    <a:pt x="812399" y="2427967"/>
                    <a:pt x="803855" y="2435318"/>
                    <a:pt x="794619" y="2441475"/>
                  </a:cubicBezTo>
                  <a:cubicBezTo>
                    <a:pt x="788461" y="2450711"/>
                    <a:pt x="783252" y="2460656"/>
                    <a:pt x="776146" y="2469184"/>
                  </a:cubicBezTo>
                  <a:cubicBezTo>
                    <a:pt x="767784" y="2479219"/>
                    <a:pt x="756029" y="2486265"/>
                    <a:pt x="748437" y="2496894"/>
                  </a:cubicBezTo>
                  <a:cubicBezTo>
                    <a:pt x="712771" y="2546826"/>
                    <a:pt x="752105" y="2526459"/>
                    <a:pt x="702255" y="2543075"/>
                  </a:cubicBezTo>
                  <a:cubicBezTo>
                    <a:pt x="693019" y="2552311"/>
                    <a:pt x="682908" y="2560749"/>
                    <a:pt x="674546" y="2570784"/>
                  </a:cubicBezTo>
                  <a:cubicBezTo>
                    <a:pt x="641519" y="2610418"/>
                    <a:pt x="672525" y="2589404"/>
                    <a:pt x="628364" y="2626203"/>
                  </a:cubicBezTo>
                  <a:cubicBezTo>
                    <a:pt x="619836" y="2633309"/>
                    <a:pt x="609688" y="2638223"/>
                    <a:pt x="600655" y="2644675"/>
                  </a:cubicBezTo>
                  <a:cubicBezTo>
                    <a:pt x="588129" y="2653622"/>
                    <a:pt x="576025" y="2663148"/>
                    <a:pt x="563710" y="2672384"/>
                  </a:cubicBezTo>
                  <a:cubicBezTo>
                    <a:pt x="557552" y="2681621"/>
                    <a:pt x="552344" y="2691566"/>
                    <a:pt x="545237" y="2700094"/>
                  </a:cubicBezTo>
                  <a:cubicBezTo>
                    <a:pt x="532441" y="2715449"/>
                    <a:pt x="509052" y="2737727"/>
                    <a:pt x="489819" y="2746275"/>
                  </a:cubicBezTo>
                  <a:cubicBezTo>
                    <a:pt x="489804" y="2746282"/>
                    <a:pt x="420554" y="2769363"/>
                    <a:pt x="406692" y="2773984"/>
                  </a:cubicBezTo>
                  <a:lnTo>
                    <a:pt x="351274" y="2792457"/>
                  </a:lnTo>
                  <a:lnTo>
                    <a:pt x="323564" y="2801694"/>
                  </a:lnTo>
                  <a:cubicBezTo>
                    <a:pt x="265067" y="2798615"/>
                    <a:pt x="206160" y="2800034"/>
                    <a:pt x="148074" y="2792457"/>
                  </a:cubicBezTo>
                  <a:cubicBezTo>
                    <a:pt x="134421" y="2790676"/>
                    <a:pt x="119943" y="2784562"/>
                    <a:pt x="111128" y="2773984"/>
                  </a:cubicBezTo>
                  <a:cubicBezTo>
                    <a:pt x="36571" y="2684517"/>
                    <a:pt x="167222" y="2780593"/>
                    <a:pt x="74183" y="2718566"/>
                  </a:cubicBezTo>
                  <a:cubicBezTo>
                    <a:pt x="50965" y="2648918"/>
                    <a:pt x="82284" y="2734768"/>
                    <a:pt x="46474" y="2663148"/>
                  </a:cubicBezTo>
                  <a:cubicBezTo>
                    <a:pt x="42120" y="2654440"/>
                    <a:pt x="39799" y="2644832"/>
                    <a:pt x="37237" y="2635439"/>
                  </a:cubicBezTo>
                  <a:cubicBezTo>
                    <a:pt x="5980" y="2520833"/>
                    <a:pt x="30789" y="2597625"/>
                    <a:pt x="9528" y="2533839"/>
                  </a:cubicBezTo>
                  <a:cubicBezTo>
                    <a:pt x="-1399" y="1768925"/>
                    <a:pt x="-4839" y="1917046"/>
                    <a:pt x="9528" y="1083730"/>
                  </a:cubicBezTo>
                  <a:cubicBezTo>
                    <a:pt x="14053" y="821284"/>
                    <a:pt x="-8939" y="898978"/>
                    <a:pt x="28001" y="788166"/>
                  </a:cubicBezTo>
                  <a:cubicBezTo>
                    <a:pt x="31080" y="634227"/>
                    <a:pt x="32502" y="480245"/>
                    <a:pt x="37237" y="326348"/>
                  </a:cubicBezTo>
                  <a:cubicBezTo>
                    <a:pt x="37914" y="304344"/>
                    <a:pt x="51463" y="110947"/>
                    <a:pt x="55710" y="76966"/>
                  </a:cubicBezTo>
                  <a:cubicBezTo>
                    <a:pt x="60121" y="41678"/>
                    <a:pt x="-12023" y="33863"/>
                    <a:pt x="74183" y="21548"/>
                  </a:cubicBezTo>
                  <a:close/>
                </a:path>
              </a:pathLst>
            </a:custGeom>
            <a:solidFill>
              <a:srgbClr val="F0A22E">
                <a:alpha val="3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צורה חופשית 13"/>
            <p:cNvSpPr/>
            <p:nvPr/>
          </p:nvSpPr>
          <p:spPr>
            <a:xfrm>
              <a:off x="2235200" y="4581236"/>
              <a:ext cx="4230255" cy="1717964"/>
            </a:xfrm>
            <a:custGeom>
              <a:avLst/>
              <a:gdLst>
                <a:gd name="connsiteX0" fmla="*/ 129309 w 4230255"/>
                <a:gd name="connsiteY0" fmla="*/ 1200728 h 1717964"/>
                <a:gd name="connsiteX1" fmla="*/ 27709 w 4230255"/>
                <a:gd name="connsiteY1" fmla="*/ 1376219 h 1717964"/>
                <a:gd name="connsiteX2" fmla="*/ 0 w 4230255"/>
                <a:gd name="connsiteY2" fmla="*/ 1450109 h 1717964"/>
                <a:gd name="connsiteX3" fmla="*/ 9236 w 4230255"/>
                <a:gd name="connsiteY3" fmla="*/ 1570182 h 1717964"/>
                <a:gd name="connsiteX4" fmla="*/ 73891 w 4230255"/>
                <a:gd name="connsiteY4" fmla="*/ 1644073 h 1717964"/>
                <a:gd name="connsiteX5" fmla="*/ 147782 w 4230255"/>
                <a:gd name="connsiteY5" fmla="*/ 1662546 h 1717964"/>
                <a:gd name="connsiteX6" fmla="*/ 193964 w 4230255"/>
                <a:gd name="connsiteY6" fmla="*/ 1681019 h 1717964"/>
                <a:gd name="connsiteX7" fmla="*/ 221673 w 4230255"/>
                <a:gd name="connsiteY7" fmla="*/ 1699491 h 1717964"/>
                <a:gd name="connsiteX8" fmla="*/ 286327 w 4230255"/>
                <a:gd name="connsiteY8" fmla="*/ 1708728 h 1717964"/>
                <a:gd name="connsiteX9" fmla="*/ 341745 w 4230255"/>
                <a:gd name="connsiteY9" fmla="*/ 1717964 h 1717964"/>
                <a:gd name="connsiteX10" fmla="*/ 775855 w 4230255"/>
                <a:gd name="connsiteY10" fmla="*/ 1708728 h 1717964"/>
                <a:gd name="connsiteX11" fmla="*/ 812800 w 4230255"/>
                <a:gd name="connsiteY11" fmla="*/ 1699491 h 1717964"/>
                <a:gd name="connsiteX12" fmla="*/ 923636 w 4230255"/>
                <a:gd name="connsiteY12" fmla="*/ 1690255 h 1717964"/>
                <a:gd name="connsiteX13" fmla="*/ 951345 w 4230255"/>
                <a:gd name="connsiteY13" fmla="*/ 1681019 h 1717964"/>
                <a:gd name="connsiteX14" fmla="*/ 1006764 w 4230255"/>
                <a:gd name="connsiteY14" fmla="*/ 1671782 h 1717964"/>
                <a:gd name="connsiteX15" fmla="*/ 1052945 w 4230255"/>
                <a:gd name="connsiteY15" fmla="*/ 1653309 h 1717964"/>
                <a:gd name="connsiteX16" fmla="*/ 1099127 w 4230255"/>
                <a:gd name="connsiteY16" fmla="*/ 1644073 h 1717964"/>
                <a:gd name="connsiteX17" fmla="*/ 1126836 w 4230255"/>
                <a:gd name="connsiteY17" fmla="*/ 1616364 h 1717964"/>
                <a:gd name="connsiteX18" fmla="*/ 1173018 w 4230255"/>
                <a:gd name="connsiteY18" fmla="*/ 1597891 h 1717964"/>
                <a:gd name="connsiteX19" fmla="*/ 1330036 w 4230255"/>
                <a:gd name="connsiteY19" fmla="*/ 1570182 h 1717964"/>
                <a:gd name="connsiteX20" fmla="*/ 4027055 w 4230255"/>
                <a:gd name="connsiteY20" fmla="*/ 1560946 h 1717964"/>
                <a:gd name="connsiteX21" fmla="*/ 4184073 w 4230255"/>
                <a:gd name="connsiteY21" fmla="*/ 1551709 h 1717964"/>
                <a:gd name="connsiteX22" fmla="*/ 4211782 w 4230255"/>
                <a:gd name="connsiteY22" fmla="*/ 1533237 h 1717964"/>
                <a:gd name="connsiteX23" fmla="*/ 4221018 w 4230255"/>
                <a:gd name="connsiteY23" fmla="*/ 1487055 h 1717964"/>
                <a:gd name="connsiteX24" fmla="*/ 4230255 w 4230255"/>
                <a:gd name="connsiteY24" fmla="*/ 1459346 h 1717964"/>
                <a:gd name="connsiteX25" fmla="*/ 4211782 w 4230255"/>
                <a:gd name="connsiteY25" fmla="*/ 1339273 h 1717964"/>
                <a:gd name="connsiteX26" fmla="*/ 4193309 w 4230255"/>
                <a:gd name="connsiteY26" fmla="*/ 1311564 h 1717964"/>
                <a:gd name="connsiteX27" fmla="*/ 4174836 w 4230255"/>
                <a:gd name="connsiteY27" fmla="*/ 1219200 h 1717964"/>
                <a:gd name="connsiteX28" fmla="*/ 4165600 w 4230255"/>
                <a:gd name="connsiteY28" fmla="*/ 1191491 h 1717964"/>
                <a:gd name="connsiteX29" fmla="*/ 4137891 w 4230255"/>
                <a:gd name="connsiteY29" fmla="*/ 1163782 h 1717964"/>
                <a:gd name="connsiteX30" fmla="*/ 4091709 w 4230255"/>
                <a:gd name="connsiteY30" fmla="*/ 1117600 h 1717964"/>
                <a:gd name="connsiteX31" fmla="*/ 4045527 w 4230255"/>
                <a:gd name="connsiteY31" fmla="*/ 1080655 h 1717964"/>
                <a:gd name="connsiteX32" fmla="*/ 4017818 w 4230255"/>
                <a:gd name="connsiteY32" fmla="*/ 1052946 h 1717964"/>
                <a:gd name="connsiteX33" fmla="*/ 3953164 w 4230255"/>
                <a:gd name="connsiteY33" fmla="*/ 1025237 h 1717964"/>
                <a:gd name="connsiteX34" fmla="*/ 3870036 w 4230255"/>
                <a:gd name="connsiteY34" fmla="*/ 979055 h 1717964"/>
                <a:gd name="connsiteX35" fmla="*/ 3805382 w 4230255"/>
                <a:gd name="connsiteY35" fmla="*/ 951346 h 1717964"/>
                <a:gd name="connsiteX36" fmla="*/ 3777673 w 4230255"/>
                <a:gd name="connsiteY36" fmla="*/ 932873 h 1717964"/>
                <a:gd name="connsiteX37" fmla="*/ 3722255 w 4230255"/>
                <a:gd name="connsiteY37" fmla="*/ 914400 h 1717964"/>
                <a:gd name="connsiteX38" fmla="*/ 3676073 w 4230255"/>
                <a:gd name="connsiteY38" fmla="*/ 886691 h 1717964"/>
                <a:gd name="connsiteX39" fmla="*/ 3602182 w 4230255"/>
                <a:gd name="connsiteY39" fmla="*/ 868219 h 1717964"/>
                <a:gd name="connsiteX40" fmla="*/ 3519055 w 4230255"/>
                <a:gd name="connsiteY40" fmla="*/ 849746 h 1717964"/>
                <a:gd name="connsiteX41" fmla="*/ 3482109 w 4230255"/>
                <a:gd name="connsiteY41" fmla="*/ 831273 h 1717964"/>
                <a:gd name="connsiteX42" fmla="*/ 3389745 w 4230255"/>
                <a:gd name="connsiteY42" fmla="*/ 803564 h 1717964"/>
                <a:gd name="connsiteX43" fmla="*/ 3306618 w 4230255"/>
                <a:gd name="connsiteY43" fmla="*/ 775855 h 1717964"/>
                <a:gd name="connsiteX44" fmla="*/ 3177309 w 4230255"/>
                <a:gd name="connsiteY44" fmla="*/ 766619 h 1717964"/>
                <a:gd name="connsiteX45" fmla="*/ 3048000 w 4230255"/>
                <a:gd name="connsiteY45" fmla="*/ 748146 h 1717964"/>
                <a:gd name="connsiteX46" fmla="*/ 2512291 w 4230255"/>
                <a:gd name="connsiteY46" fmla="*/ 738909 h 1717964"/>
                <a:gd name="connsiteX47" fmla="*/ 2447636 w 4230255"/>
                <a:gd name="connsiteY47" fmla="*/ 729673 h 1717964"/>
                <a:gd name="connsiteX48" fmla="*/ 2392218 w 4230255"/>
                <a:gd name="connsiteY48" fmla="*/ 711200 h 1717964"/>
                <a:gd name="connsiteX49" fmla="*/ 2346036 w 4230255"/>
                <a:gd name="connsiteY49" fmla="*/ 701964 h 1717964"/>
                <a:gd name="connsiteX50" fmla="*/ 2299855 w 4230255"/>
                <a:gd name="connsiteY50" fmla="*/ 683491 h 1717964"/>
                <a:gd name="connsiteX51" fmla="*/ 2225964 w 4230255"/>
                <a:gd name="connsiteY51" fmla="*/ 665019 h 1717964"/>
                <a:gd name="connsiteX52" fmla="*/ 2142836 w 4230255"/>
                <a:gd name="connsiteY52" fmla="*/ 628073 h 1717964"/>
                <a:gd name="connsiteX53" fmla="*/ 2087418 w 4230255"/>
                <a:gd name="connsiteY53" fmla="*/ 591128 h 1717964"/>
                <a:gd name="connsiteX54" fmla="*/ 1985818 w 4230255"/>
                <a:gd name="connsiteY54" fmla="*/ 554182 h 1717964"/>
                <a:gd name="connsiteX55" fmla="*/ 1958109 w 4230255"/>
                <a:gd name="connsiteY55" fmla="*/ 526473 h 1717964"/>
                <a:gd name="connsiteX56" fmla="*/ 1930400 w 4230255"/>
                <a:gd name="connsiteY56" fmla="*/ 517237 h 1717964"/>
                <a:gd name="connsiteX57" fmla="*/ 1874982 w 4230255"/>
                <a:gd name="connsiteY57" fmla="*/ 480291 h 1717964"/>
                <a:gd name="connsiteX58" fmla="*/ 1847273 w 4230255"/>
                <a:gd name="connsiteY58" fmla="*/ 461819 h 1717964"/>
                <a:gd name="connsiteX59" fmla="*/ 1838036 w 4230255"/>
                <a:gd name="connsiteY59" fmla="*/ 415637 h 1717964"/>
                <a:gd name="connsiteX60" fmla="*/ 1828800 w 4230255"/>
                <a:gd name="connsiteY60" fmla="*/ 387928 h 1717964"/>
                <a:gd name="connsiteX61" fmla="*/ 1819564 w 4230255"/>
                <a:gd name="connsiteY61" fmla="*/ 350982 h 1717964"/>
                <a:gd name="connsiteX62" fmla="*/ 1801091 w 4230255"/>
                <a:gd name="connsiteY62" fmla="*/ 64655 h 1717964"/>
                <a:gd name="connsiteX63" fmla="*/ 1782618 w 4230255"/>
                <a:gd name="connsiteY63" fmla="*/ 36946 h 1717964"/>
                <a:gd name="connsiteX64" fmla="*/ 1745673 w 4230255"/>
                <a:gd name="connsiteY64" fmla="*/ 0 h 1717964"/>
                <a:gd name="connsiteX65" fmla="*/ 1422400 w 4230255"/>
                <a:gd name="connsiteY65" fmla="*/ 9237 h 1717964"/>
                <a:gd name="connsiteX66" fmla="*/ 1394691 w 4230255"/>
                <a:gd name="connsiteY66" fmla="*/ 18473 h 1717964"/>
                <a:gd name="connsiteX67" fmla="*/ 1330036 w 4230255"/>
                <a:gd name="connsiteY67" fmla="*/ 92364 h 1717964"/>
                <a:gd name="connsiteX68" fmla="*/ 1265382 w 4230255"/>
                <a:gd name="connsiteY68" fmla="*/ 157019 h 1717964"/>
                <a:gd name="connsiteX69" fmla="*/ 1200727 w 4230255"/>
                <a:gd name="connsiteY69" fmla="*/ 193964 h 1717964"/>
                <a:gd name="connsiteX70" fmla="*/ 1163782 w 4230255"/>
                <a:gd name="connsiteY70" fmla="*/ 230909 h 1717964"/>
                <a:gd name="connsiteX71" fmla="*/ 1117600 w 4230255"/>
                <a:gd name="connsiteY71" fmla="*/ 267855 h 1717964"/>
                <a:gd name="connsiteX72" fmla="*/ 1062182 w 4230255"/>
                <a:gd name="connsiteY72" fmla="*/ 304800 h 1717964"/>
                <a:gd name="connsiteX73" fmla="*/ 1034473 w 4230255"/>
                <a:gd name="connsiteY73" fmla="*/ 341746 h 1717964"/>
                <a:gd name="connsiteX74" fmla="*/ 979055 w 4230255"/>
                <a:gd name="connsiteY74" fmla="*/ 360219 h 1717964"/>
                <a:gd name="connsiteX75" fmla="*/ 923636 w 4230255"/>
                <a:gd name="connsiteY75" fmla="*/ 387928 h 1717964"/>
                <a:gd name="connsiteX76" fmla="*/ 895927 w 4230255"/>
                <a:gd name="connsiteY76" fmla="*/ 415637 h 1717964"/>
                <a:gd name="connsiteX77" fmla="*/ 831273 w 4230255"/>
                <a:gd name="connsiteY77" fmla="*/ 434109 h 1717964"/>
                <a:gd name="connsiteX78" fmla="*/ 711200 w 4230255"/>
                <a:gd name="connsiteY78" fmla="*/ 508000 h 1717964"/>
                <a:gd name="connsiteX79" fmla="*/ 692727 w 4230255"/>
                <a:gd name="connsiteY79" fmla="*/ 535709 h 1717964"/>
                <a:gd name="connsiteX80" fmla="*/ 665018 w 4230255"/>
                <a:gd name="connsiteY80" fmla="*/ 544946 h 1717964"/>
                <a:gd name="connsiteX81" fmla="*/ 637309 w 4230255"/>
                <a:gd name="connsiteY81" fmla="*/ 563419 h 1717964"/>
                <a:gd name="connsiteX82" fmla="*/ 600364 w 4230255"/>
                <a:gd name="connsiteY82" fmla="*/ 581891 h 1717964"/>
                <a:gd name="connsiteX83" fmla="*/ 517236 w 4230255"/>
                <a:gd name="connsiteY83" fmla="*/ 655782 h 1717964"/>
                <a:gd name="connsiteX84" fmla="*/ 498764 w 4230255"/>
                <a:gd name="connsiteY84" fmla="*/ 683491 h 1717964"/>
                <a:gd name="connsiteX85" fmla="*/ 461818 w 4230255"/>
                <a:gd name="connsiteY85" fmla="*/ 775855 h 1717964"/>
                <a:gd name="connsiteX86" fmla="*/ 434109 w 4230255"/>
                <a:gd name="connsiteY86" fmla="*/ 794328 h 1717964"/>
                <a:gd name="connsiteX87" fmla="*/ 397164 w 4230255"/>
                <a:gd name="connsiteY87" fmla="*/ 849746 h 1717964"/>
                <a:gd name="connsiteX88" fmla="*/ 369455 w 4230255"/>
                <a:gd name="connsiteY88" fmla="*/ 942109 h 1717964"/>
                <a:gd name="connsiteX89" fmla="*/ 314036 w 4230255"/>
                <a:gd name="connsiteY89" fmla="*/ 988291 h 1717964"/>
                <a:gd name="connsiteX90" fmla="*/ 240145 w 4230255"/>
                <a:gd name="connsiteY90" fmla="*/ 1052946 h 1717964"/>
                <a:gd name="connsiteX91" fmla="*/ 212436 w 4230255"/>
                <a:gd name="connsiteY91" fmla="*/ 1071419 h 1717964"/>
                <a:gd name="connsiteX92" fmla="*/ 166255 w 4230255"/>
                <a:gd name="connsiteY92" fmla="*/ 1126837 h 1717964"/>
                <a:gd name="connsiteX93" fmla="*/ 147782 w 4230255"/>
                <a:gd name="connsiteY93" fmla="*/ 1154546 h 1717964"/>
                <a:gd name="connsiteX94" fmla="*/ 129309 w 4230255"/>
                <a:gd name="connsiteY94" fmla="*/ 1200728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230255" h="1717964">
                  <a:moveTo>
                    <a:pt x="129309" y="1200728"/>
                  </a:moveTo>
                  <a:cubicBezTo>
                    <a:pt x="109297" y="1237673"/>
                    <a:pt x="59903" y="1316785"/>
                    <a:pt x="27709" y="1376219"/>
                  </a:cubicBezTo>
                  <a:cubicBezTo>
                    <a:pt x="18134" y="1393895"/>
                    <a:pt x="7130" y="1428718"/>
                    <a:pt x="0" y="1450109"/>
                  </a:cubicBezTo>
                  <a:cubicBezTo>
                    <a:pt x="3079" y="1490133"/>
                    <a:pt x="-980" y="1531361"/>
                    <a:pt x="9236" y="1570182"/>
                  </a:cubicBezTo>
                  <a:cubicBezTo>
                    <a:pt x="15344" y="1593394"/>
                    <a:pt x="46207" y="1634006"/>
                    <a:pt x="73891" y="1644073"/>
                  </a:cubicBezTo>
                  <a:cubicBezTo>
                    <a:pt x="97751" y="1652749"/>
                    <a:pt x="124210" y="1653117"/>
                    <a:pt x="147782" y="1662546"/>
                  </a:cubicBezTo>
                  <a:cubicBezTo>
                    <a:pt x="163176" y="1668704"/>
                    <a:pt x="179134" y="1673604"/>
                    <a:pt x="193964" y="1681019"/>
                  </a:cubicBezTo>
                  <a:cubicBezTo>
                    <a:pt x="203893" y="1685983"/>
                    <a:pt x="211041" y="1696301"/>
                    <a:pt x="221673" y="1699491"/>
                  </a:cubicBezTo>
                  <a:cubicBezTo>
                    <a:pt x="242525" y="1705747"/>
                    <a:pt x="264810" y="1705418"/>
                    <a:pt x="286327" y="1708728"/>
                  </a:cubicBezTo>
                  <a:cubicBezTo>
                    <a:pt x="304837" y="1711576"/>
                    <a:pt x="323272" y="1714885"/>
                    <a:pt x="341745" y="1717964"/>
                  </a:cubicBezTo>
                  <a:lnTo>
                    <a:pt x="775855" y="1708728"/>
                  </a:lnTo>
                  <a:cubicBezTo>
                    <a:pt x="788539" y="1708231"/>
                    <a:pt x="800204" y="1701066"/>
                    <a:pt x="812800" y="1699491"/>
                  </a:cubicBezTo>
                  <a:cubicBezTo>
                    <a:pt x="849587" y="1694893"/>
                    <a:pt x="886691" y="1693334"/>
                    <a:pt x="923636" y="1690255"/>
                  </a:cubicBezTo>
                  <a:cubicBezTo>
                    <a:pt x="932872" y="1687176"/>
                    <a:pt x="941841" y="1683131"/>
                    <a:pt x="951345" y="1681019"/>
                  </a:cubicBezTo>
                  <a:cubicBezTo>
                    <a:pt x="969627" y="1676956"/>
                    <a:pt x="988696" y="1676710"/>
                    <a:pt x="1006764" y="1671782"/>
                  </a:cubicBezTo>
                  <a:cubicBezTo>
                    <a:pt x="1022759" y="1667419"/>
                    <a:pt x="1037065" y="1658073"/>
                    <a:pt x="1052945" y="1653309"/>
                  </a:cubicBezTo>
                  <a:cubicBezTo>
                    <a:pt x="1067982" y="1648798"/>
                    <a:pt x="1083733" y="1647152"/>
                    <a:pt x="1099127" y="1644073"/>
                  </a:cubicBezTo>
                  <a:cubicBezTo>
                    <a:pt x="1108363" y="1634837"/>
                    <a:pt x="1115759" y="1623287"/>
                    <a:pt x="1126836" y="1616364"/>
                  </a:cubicBezTo>
                  <a:cubicBezTo>
                    <a:pt x="1140896" y="1607577"/>
                    <a:pt x="1157436" y="1603557"/>
                    <a:pt x="1173018" y="1597891"/>
                  </a:cubicBezTo>
                  <a:cubicBezTo>
                    <a:pt x="1236893" y="1574664"/>
                    <a:pt x="1250617" y="1570706"/>
                    <a:pt x="1330036" y="1570182"/>
                  </a:cubicBezTo>
                  <a:lnTo>
                    <a:pt x="4027055" y="1560946"/>
                  </a:lnTo>
                  <a:cubicBezTo>
                    <a:pt x="4079394" y="1557867"/>
                    <a:pt x="4132223" y="1559486"/>
                    <a:pt x="4184073" y="1551709"/>
                  </a:cubicBezTo>
                  <a:cubicBezTo>
                    <a:pt x="4195051" y="1550062"/>
                    <a:pt x="4206275" y="1542875"/>
                    <a:pt x="4211782" y="1533237"/>
                  </a:cubicBezTo>
                  <a:cubicBezTo>
                    <a:pt x="4219571" y="1519607"/>
                    <a:pt x="4217210" y="1502285"/>
                    <a:pt x="4221018" y="1487055"/>
                  </a:cubicBezTo>
                  <a:cubicBezTo>
                    <a:pt x="4223379" y="1477610"/>
                    <a:pt x="4227176" y="1468582"/>
                    <a:pt x="4230255" y="1459346"/>
                  </a:cubicBezTo>
                  <a:cubicBezTo>
                    <a:pt x="4227607" y="1432864"/>
                    <a:pt x="4228424" y="1372558"/>
                    <a:pt x="4211782" y="1339273"/>
                  </a:cubicBezTo>
                  <a:cubicBezTo>
                    <a:pt x="4206818" y="1329344"/>
                    <a:pt x="4199467" y="1320800"/>
                    <a:pt x="4193309" y="1311564"/>
                  </a:cubicBezTo>
                  <a:cubicBezTo>
                    <a:pt x="4186050" y="1268007"/>
                    <a:pt x="4185861" y="1257786"/>
                    <a:pt x="4174836" y="1219200"/>
                  </a:cubicBezTo>
                  <a:cubicBezTo>
                    <a:pt x="4172161" y="1209839"/>
                    <a:pt x="4171000" y="1199592"/>
                    <a:pt x="4165600" y="1191491"/>
                  </a:cubicBezTo>
                  <a:cubicBezTo>
                    <a:pt x="4158354" y="1180623"/>
                    <a:pt x="4146253" y="1173817"/>
                    <a:pt x="4137891" y="1163782"/>
                  </a:cubicBezTo>
                  <a:cubicBezTo>
                    <a:pt x="4099406" y="1117600"/>
                    <a:pt x="4142509" y="1151467"/>
                    <a:pt x="4091709" y="1117600"/>
                  </a:cubicBezTo>
                  <a:cubicBezTo>
                    <a:pt x="4050394" y="1055629"/>
                    <a:pt x="4099064" y="1116346"/>
                    <a:pt x="4045527" y="1080655"/>
                  </a:cubicBezTo>
                  <a:cubicBezTo>
                    <a:pt x="4034659" y="1073409"/>
                    <a:pt x="4028447" y="1060538"/>
                    <a:pt x="4017818" y="1052946"/>
                  </a:cubicBezTo>
                  <a:cubicBezTo>
                    <a:pt x="3997843" y="1038678"/>
                    <a:pt x="3975778" y="1032775"/>
                    <a:pt x="3953164" y="1025237"/>
                  </a:cubicBezTo>
                  <a:cubicBezTo>
                    <a:pt x="3889644" y="982890"/>
                    <a:pt x="3918808" y="995312"/>
                    <a:pt x="3870036" y="979055"/>
                  </a:cubicBezTo>
                  <a:cubicBezTo>
                    <a:pt x="3800471" y="932677"/>
                    <a:pt x="3888882" y="987132"/>
                    <a:pt x="3805382" y="951346"/>
                  </a:cubicBezTo>
                  <a:cubicBezTo>
                    <a:pt x="3795179" y="946973"/>
                    <a:pt x="3787817" y="937382"/>
                    <a:pt x="3777673" y="932873"/>
                  </a:cubicBezTo>
                  <a:cubicBezTo>
                    <a:pt x="3759879" y="924965"/>
                    <a:pt x="3738952" y="924418"/>
                    <a:pt x="3722255" y="914400"/>
                  </a:cubicBezTo>
                  <a:cubicBezTo>
                    <a:pt x="3706861" y="905164"/>
                    <a:pt x="3692829" y="893135"/>
                    <a:pt x="3676073" y="886691"/>
                  </a:cubicBezTo>
                  <a:cubicBezTo>
                    <a:pt x="3652377" y="877577"/>
                    <a:pt x="3626267" y="876248"/>
                    <a:pt x="3602182" y="868219"/>
                  </a:cubicBezTo>
                  <a:cubicBezTo>
                    <a:pt x="3556707" y="853059"/>
                    <a:pt x="3584077" y="860583"/>
                    <a:pt x="3519055" y="849746"/>
                  </a:cubicBezTo>
                  <a:cubicBezTo>
                    <a:pt x="3506740" y="843588"/>
                    <a:pt x="3494893" y="836387"/>
                    <a:pt x="3482109" y="831273"/>
                  </a:cubicBezTo>
                  <a:cubicBezTo>
                    <a:pt x="3409830" y="802361"/>
                    <a:pt x="3448722" y="821711"/>
                    <a:pt x="3389745" y="803564"/>
                  </a:cubicBezTo>
                  <a:cubicBezTo>
                    <a:pt x="3361829" y="794974"/>
                    <a:pt x="3335752" y="777936"/>
                    <a:pt x="3306618" y="775855"/>
                  </a:cubicBezTo>
                  <a:lnTo>
                    <a:pt x="3177309" y="766619"/>
                  </a:lnTo>
                  <a:cubicBezTo>
                    <a:pt x="3123821" y="748788"/>
                    <a:pt x="3136655" y="750716"/>
                    <a:pt x="3048000" y="748146"/>
                  </a:cubicBezTo>
                  <a:cubicBezTo>
                    <a:pt x="2869479" y="742971"/>
                    <a:pt x="2690861" y="741988"/>
                    <a:pt x="2512291" y="738909"/>
                  </a:cubicBezTo>
                  <a:cubicBezTo>
                    <a:pt x="2490739" y="735830"/>
                    <a:pt x="2468849" y="734568"/>
                    <a:pt x="2447636" y="729673"/>
                  </a:cubicBezTo>
                  <a:cubicBezTo>
                    <a:pt x="2428663" y="725295"/>
                    <a:pt x="2411312" y="715019"/>
                    <a:pt x="2392218" y="711200"/>
                  </a:cubicBezTo>
                  <a:lnTo>
                    <a:pt x="2346036" y="701964"/>
                  </a:lnTo>
                  <a:cubicBezTo>
                    <a:pt x="2330642" y="695806"/>
                    <a:pt x="2315701" y="688367"/>
                    <a:pt x="2299855" y="683491"/>
                  </a:cubicBezTo>
                  <a:cubicBezTo>
                    <a:pt x="2275589" y="676025"/>
                    <a:pt x="2225964" y="665019"/>
                    <a:pt x="2225964" y="665019"/>
                  </a:cubicBezTo>
                  <a:cubicBezTo>
                    <a:pt x="2144461" y="610683"/>
                    <a:pt x="2274728" y="694018"/>
                    <a:pt x="2142836" y="628073"/>
                  </a:cubicBezTo>
                  <a:cubicBezTo>
                    <a:pt x="2122978" y="618144"/>
                    <a:pt x="2108480" y="598149"/>
                    <a:pt x="2087418" y="591128"/>
                  </a:cubicBezTo>
                  <a:cubicBezTo>
                    <a:pt x="2016271" y="567412"/>
                    <a:pt x="2050079" y="579887"/>
                    <a:pt x="1985818" y="554182"/>
                  </a:cubicBezTo>
                  <a:cubicBezTo>
                    <a:pt x="1976582" y="544946"/>
                    <a:pt x="1968977" y="533719"/>
                    <a:pt x="1958109" y="526473"/>
                  </a:cubicBezTo>
                  <a:cubicBezTo>
                    <a:pt x="1950008" y="521073"/>
                    <a:pt x="1938911" y="521965"/>
                    <a:pt x="1930400" y="517237"/>
                  </a:cubicBezTo>
                  <a:cubicBezTo>
                    <a:pt x="1910992" y="506455"/>
                    <a:pt x="1893455" y="492606"/>
                    <a:pt x="1874982" y="480291"/>
                  </a:cubicBezTo>
                  <a:lnTo>
                    <a:pt x="1847273" y="461819"/>
                  </a:lnTo>
                  <a:cubicBezTo>
                    <a:pt x="1844194" y="446425"/>
                    <a:pt x="1841844" y="430867"/>
                    <a:pt x="1838036" y="415637"/>
                  </a:cubicBezTo>
                  <a:cubicBezTo>
                    <a:pt x="1835675" y="406192"/>
                    <a:pt x="1831475" y="397289"/>
                    <a:pt x="1828800" y="387928"/>
                  </a:cubicBezTo>
                  <a:cubicBezTo>
                    <a:pt x="1825313" y="375722"/>
                    <a:pt x="1822643" y="363297"/>
                    <a:pt x="1819564" y="350982"/>
                  </a:cubicBezTo>
                  <a:cubicBezTo>
                    <a:pt x="1819520" y="350142"/>
                    <a:pt x="1808140" y="99901"/>
                    <a:pt x="1801091" y="64655"/>
                  </a:cubicBezTo>
                  <a:cubicBezTo>
                    <a:pt x="1798914" y="53770"/>
                    <a:pt x="1788776" y="46182"/>
                    <a:pt x="1782618" y="36946"/>
                  </a:cubicBezTo>
                  <a:cubicBezTo>
                    <a:pt x="1774408" y="12316"/>
                    <a:pt x="1778513" y="0"/>
                    <a:pt x="1745673" y="0"/>
                  </a:cubicBezTo>
                  <a:cubicBezTo>
                    <a:pt x="1637871" y="0"/>
                    <a:pt x="1530158" y="6158"/>
                    <a:pt x="1422400" y="9237"/>
                  </a:cubicBezTo>
                  <a:cubicBezTo>
                    <a:pt x="1413164" y="12316"/>
                    <a:pt x="1402480" y="12631"/>
                    <a:pt x="1394691" y="18473"/>
                  </a:cubicBezTo>
                  <a:cubicBezTo>
                    <a:pt x="1313553" y="79327"/>
                    <a:pt x="1374407" y="43062"/>
                    <a:pt x="1330036" y="92364"/>
                  </a:cubicBezTo>
                  <a:cubicBezTo>
                    <a:pt x="1309647" y="115019"/>
                    <a:pt x="1292643" y="143389"/>
                    <a:pt x="1265382" y="157019"/>
                  </a:cubicBezTo>
                  <a:cubicBezTo>
                    <a:pt x="1218507" y="180455"/>
                    <a:pt x="1239892" y="167853"/>
                    <a:pt x="1200727" y="193964"/>
                  </a:cubicBezTo>
                  <a:cubicBezTo>
                    <a:pt x="1180575" y="254421"/>
                    <a:pt x="1208564" y="195083"/>
                    <a:pt x="1163782" y="230909"/>
                  </a:cubicBezTo>
                  <a:cubicBezTo>
                    <a:pt x="1104099" y="278656"/>
                    <a:pt x="1187246" y="244640"/>
                    <a:pt x="1117600" y="267855"/>
                  </a:cubicBezTo>
                  <a:cubicBezTo>
                    <a:pt x="1099127" y="280170"/>
                    <a:pt x="1075503" y="287039"/>
                    <a:pt x="1062182" y="304800"/>
                  </a:cubicBezTo>
                  <a:cubicBezTo>
                    <a:pt x="1052946" y="317115"/>
                    <a:pt x="1047282" y="333207"/>
                    <a:pt x="1034473" y="341746"/>
                  </a:cubicBezTo>
                  <a:cubicBezTo>
                    <a:pt x="1018271" y="352547"/>
                    <a:pt x="995257" y="349418"/>
                    <a:pt x="979055" y="360219"/>
                  </a:cubicBezTo>
                  <a:cubicBezTo>
                    <a:pt x="943244" y="384091"/>
                    <a:pt x="961876" y="375180"/>
                    <a:pt x="923636" y="387928"/>
                  </a:cubicBezTo>
                  <a:cubicBezTo>
                    <a:pt x="914400" y="397164"/>
                    <a:pt x="906795" y="408391"/>
                    <a:pt x="895927" y="415637"/>
                  </a:cubicBezTo>
                  <a:cubicBezTo>
                    <a:pt x="887977" y="420937"/>
                    <a:pt x="836199" y="432878"/>
                    <a:pt x="831273" y="434109"/>
                  </a:cubicBezTo>
                  <a:cubicBezTo>
                    <a:pt x="744118" y="499476"/>
                    <a:pt x="785968" y="478094"/>
                    <a:pt x="711200" y="508000"/>
                  </a:cubicBezTo>
                  <a:cubicBezTo>
                    <a:pt x="705042" y="517236"/>
                    <a:pt x="701395" y="528774"/>
                    <a:pt x="692727" y="535709"/>
                  </a:cubicBezTo>
                  <a:cubicBezTo>
                    <a:pt x="685124" y="541791"/>
                    <a:pt x="673726" y="540592"/>
                    <a:pt x="665018" y="544946"/>
                  </a:cubicBezTo>
                  <a:cubicBezTo>
                    <a:pt x="655089" y="549911"/>
                    <a:pt x="646947" y="557912"/>
                    <a:pt x="637309" y="563419"/>
                  </a:cubicBezTo>
                  <a:cubicBezTo>
                    <a:pt x="625355" y="570250"/>
                    <a:pt x="612679" y="575734"/>
                    <a:pt x="600364" y="581891"/>
                  </a:cubicBezTo>
                  <a:cubicBezTo>
                    <a:pt x="537096" y="645158"/>
                    <a:pt x="566682" y="622818"/>
                    <a:pt x="517236" y="655782"/>
                  </a:cubicBezTo>
                  <a:cubicBezTo>
                    <a:pt x="511079" y="665018"/>
                    <a:pt x="503272" y="673347"/>
                    <a:pt x="498764" y="683491"/>
                  </a:cubicBezTo>
                  <a:cubicBezTo>
                    <a:pt x="488920" y="705641"/>
                    <a:pt x="479819" y="754254"/>
                    <a:pt x="461818" y="775855"/>
                  </a:cubicBezTo>
                  <a:cubicBezTo>
                    <a:pt x="454712" y="784383"/>
                    <a:pt x="443345" y="788170"/>
                    <a:pt x="434109" y="794328"/>
                  </a:cubicBezTo>
                  <a:cubicBezTo>
                    <a:pt x="405275" y="880834"/>
                    <a:pt x="452510" y="752893"/>
                    <a:pt x="397164" y="849746"/>
                  </a:cubicBezTo>
                  <a:cubicBezTo>
                    <a:pt x="380422" y="879043"/>
                    <a:pt x="396208" y="915356"/>
                    <a:pt x="369455" y="942109"/>
                  </a:cubicBezTo>
                  <a:cubicBezTo>
                    <a:pt x="333896" y="977668"/>
                    <a:pt x="352614" y="962573"/>
                    <a:pt x="314036" y="988291"/>
                  </a:cubicBezTo>
                  <a:cubicBezTo>
                    <a:pt x="283249" y="1034473"/>
                    <a:pt x="304801" y="1009842"/>
                    <a:pt x="240145" y="1052946"/>
                  </a:cubicBezTo>
                  <a:lnTo>
                    <a:pt x="212436" y="1071419"/>
                  </a:lnTo>
                  <a:cubicBezTo>
                    <a:pt x="166578" y="1140208"/>
                    <a:pt x="225513" y="1055728"/>
                    <a:pt x="166255" y="1126837"/>
                  </a:cubicBezTo>
                  <a:cubicBezTo>
                    <a:pt x="159148" y="1135365"/>
                    <a:pt x="156450" y="1147611"/>
                    <a:pt x="147782" y="1154546"/>
                  </a:cubicBezTo>
                  <a:cubicBezTo>
                    <a:pt x="100225" y="1192591"/>
                    <a:pt x="149321" y="1163783"/>
                    <a:pt x="129309" y="1200728"/>
                  </a:cubicBezTo>
                  <a:close/>
                </a:path>
              </a:pathLst>
            </a:custGeom>
            <a:solidFill>
              <a:srgbClr val="F0A22E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7879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483768" y="2387354"/>
            <a:ext cx="4680520" cy="3993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 rot="19786781">
            <a:off x="3519713" y="2497743"/>
            <a:ext cx="2212588" cy="3569298"/>
          </a:xfrm>
          <a:prstGeom prst="ellipse">
            <a:avLst/>
          </a:prstGeom>
          <a:solidFill>
            <a:srgbClr val="29C7FF">
              <a:alpha val="47843"/>
            </a:srgbClr>
          </a:solidFill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שה 9"/>
          <p:cNvSpPr/>
          <p:nvPr/>
        </p:nvSpPr>
        <p:spPr>
          <a:xfrm>
            <a:off x="4842729" y="3345376"/>
            <a:ext cx="1440160" cy="1283342"/>
          </a:xfrm>
          <a:prstGeom prst="hexagon">
            <a:avLst>
              <a:gd name="adj" fmla="val 29702"/>
              <a:gd name="vf" fmla="val 115470"/>
            </a:avLst>
          </a:prstGeom>
          <a:solidFill>
            <a:srgbClr val="FD7963">
              <a:alpha val="50196"/>
            </a:srgbClr>
          </a:solidFill>
          <a:ln>
            <a:solidFill>
              <a:srgbClr val="D01F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5088013" y="3513782"/>
            <a:ext cx="9961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Y</a:t>
            </a:r>
            <a:endParaRPr lang="he-IL" sz="5400" dirty="0">
              <a:solidFill>
                <a:srgbClr val="C0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572000" y="4246388"/>
            <a:ext cx="9901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34706" y="371470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06" y="3714708"/>
                <a:ext cx="648072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339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56092" y="3969381"/>
                <a:ext cx="2581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92" y="3969381"/>
                <a:ext cx="258144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72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/>
          <p:cNvSpPr/>
          <p:nvPr/>
        </p:nvSpPr>
        <p:spPr>
          <a:xfrm flipV="1">
            <a:off x="5526805" y="3969381"/>
            <a:ext cx="72008" cy="720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4283968" y="4665910"/>
            <a:ext cx="9361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0079A4"/>
                </a:solidFill>
              </a:rPr>
              <a:t>X</a:t>
            </a:r>
            <a:endParaRPr lang="he-IL" sz="5400" dirty="0">
              <a:solidFill>
                <a:srgbClr val="0079A4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cxnSp>
        <p:nvCxnSpPr>
          <p:cNvPr id="33" name="מחבר חץ ישר 32"/>
          <p:cNvCxnSpPr>
            <a:endCxn id="4" idx="1"/>
          </p:cNvCxnSpPr>
          <p:nvPr/>
        </p:nvCxnSpPr>
        <p:spPr>
          <a:xfrm flipV="1">
            <a:off x="5220072" y="4030843"/>
            <a:ext cx="317278" cy="21554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>
            <a:endCxn id="4" idx="5"/>
          </p:cNvCxnSpPr>
          <p:nvPr/>
        </p:nvCxnSpPr>
        <p:spPr>
          <a:xfrm flipH="1">
            <a:off x="5588268" y="3592387"/>
            <a:ext cx="226319" cy="387539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אליפסה 28"/>
          <p:cNvSpPr/>
          <p:nvPr/>
        </p:nvSpPr>
        <p:spPr>
          <a:xfrm flipV="1">
            <a:off x="5154623" y="4210385"/>
            <a:ext cx="72008" cy="720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 flipV="1">
            <a:off x="5796136" y="3513782"/>
            <a:ext cx="72008" cy="720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/>
          <p:cNvSpPr/>
          <p:nvPr/>
        </p:nvSpPr>
        <p:spPr>
          <a:xfrm flipV="1">
            <a:off x="5613610" y="3062746"/>
            <a:ext cx="72008" cy="720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מחבר חץ ישר 30"/>
          <p:cNvCxnSpPr>
            <a:stCxn id="29" idx="2"/>
            <a:endCxn id="11" idx="3"/>
          </p:cNvCxnSpPr>
          <p:nvPr/>
        </p:nvCxnSpPr>
        <p:spPr>
          <a:xfrm flipH="1">
            <a:off x="4671012" y="4246388"/>
            <a:ext cx="483611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מעוקל 41"/>
          <p:cNvCxnSpPr/>
          <p:nvPr/>
        </p:nvCxnSpPr>
        <p:spPr>
          <a:xfrm flipV="1">
            <a:off x="5853100" y="3178942"/>
            <a:ext cx="447092" cy="33484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אליפסה 48"/>
          <p:cNvSpPr/>
          <p:nvPr/>
        </p:nvSpPr>
        <p:spPr>
          <a:xfrm flipV="1">
            <a:off x="4283968" y="3142938"/>
            <a:ext cx="72008" cy="720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4322562" y="3212975"/>
            <a:ext cx="303445" cy="99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מעוקל 51"/>
          <p:cNvCxnSpPr>
            <a:stCxn id="50" idx="6"/>
          </p:cNvCxnSpPr>
          <p:nvPr/>
        </p:nvCxnSpPr>
        <p:spPr>
          <a:xfrm flipV="1">
            <a:off x="5685618" y="2780928"/>
            <a:ext cx="1190638" cy="31782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50" idx="0"/>
          </p:cNvCxnSpPr>
          <p:nvPr/>
        </p:nvCxnSpPr>
        <p:spPr>
          <a:xfrm flipH="1">
            <a:off x="5537350" y="3134753"/>
            <a:ext cx="112264" cy="81078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מעוקל 19"/>
          <p:cNvCxnSpPr/>
          <p:nvPr/>
        </p:nvCxnSpPr>
        <p:spPr>
          <a:xfrm rot="16200000" flipV="1">
            <a:off x="3331157" y="2149563"/>
            <a:ext cx="504057" cy="1478754"/>
          </a:xfrm>
          <a:prstGeom prst="curvedConnector2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3588743" y="3253626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𝑟𝑎𝑛𝑠𝑜𝑚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43" y="3253626"/>
                <a:ext cx="129614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3679"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511949" y="4283804"/>
                <a:ext cx="236430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𝑙𝑜𝑐𝑎𝑙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49" y="4283804"/>
                <a:ext cx="2364307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062"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מחבר חץ ישר 64"/>
          <p:cNvCxnSpPr/>
          <p:nvPr/>
        </p:nvCxnSpPr>
        <p:spPr>
          <a:xfrm flipH="1">
            <a:off x="4716016" y="4012099"/>
            <a:ext cx="791265" cy="234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מחבר מעוקל 66"/>
          <p:cNvCxnSpPr/>
          <p:nvPr/>
        </p:nvCxnSpPr>
        <p:spPr>
          <a:xfrm rot="16200000" flipV="1">
            <a:off x="3523394" y="3254982"/>
            <a:ext cx="504057" cy="1478754"/>
          </a:xfrm>
          <a:prstGeom prst="curvedConnector2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50" grpId="0" animBg="1"/>
      <p:bldP spid="49" grpId="0" animBg="1"/>
      <p:bldP spid="55" grpId="0"/>
      <p:bldP spid="5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8136904" cy="3384376"/>
              </a:xfrm>
            </p:spPr>
            <p:txBody>
              <a:bodyPr>
                <a:normAutofit/>
              </a:bodyPr>
              <a:lstStyle/>
              <a:p>
                <a:pPr marL="457200" indent="-457200" algn="l" rtl="0"/>
                <a:r>
                  <a:rPr lang="en-US" sz="3200" b="0" dirty="0" smtClean="0"/>
                  <a:t>We get that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𝑟𝑎𝑛𝑠𝑜𝑚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𝑙𝑜𝑐𝑎𝑙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𝑜𝑝𝑡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</m:acc>
                    <m:r>
                      <a:rPr lang="en-US" sz="3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457200" indent="-457200" algn="l" rtl="0"/>
                <a:r>
                  <a:rPr lang="en-US" sz="3200" dirty="0" smtClean="0"/>
                  <a:t>Summing up this inequality over all the centers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3200" dirty="0" smtClean="0"/>
                  <a:t> implies the claim.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200" dirty="0"/>
              </a:p>
              <a:p>
                <a:pPr marL="457200" indent="-457200" algn="l" rtl="0"/>
                <a:endParaRPr lang="en-US" sz="3200" b="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8136904" cy="3384376"/>
              </a:xfrm>
              <a:blipFill rotWithShape="1">
                <a:blip r:embed="rId3"/>
                <a:stretch>
                  <a:fillRect l="-1648" t="-23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208912" cy="4392488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3400" i="1" dirty="0" smtClean="0">
                    <a:solidFill>
                      <a:schemeClr val="accent1"/>
                    </a:solidFill>
                  </a:rPr>
                  <a:t>Lemma 4.11</a:t>
                </a:r>
                <a:r>
                  <a:rPr lang="en-US" sz="3400" dirty="0" smtClean="0"/>
                  <a:t>. Let </a:t>
                </a:r>
                <a:r>
                  <a:rPr lang="en-US" sz="3400" b="1" i="1" dirty="0" smtClean="0"/>
                  <a:t>L</a:t>
                </a:r>
                <a:r>
                  <a:rPr lang="en-US" sz="3400" dirty="0" smtClean="0"/>
                  <a:t> be the set of </a:t>
                </a:r>
                <a:r>
                  <a:rPr lang="en-US" sz="3400" i="1" dirty="0" smtClean="0"/>
                  <a:t>k</a:t>
                </a:r>
                <a:r>
                  <a:rPr lang="en-US" sz="3400" dirty="0" smtClean="0"/>
                  <a:t> centers computed by the local search algorithm. We have that</a:t>
                </a:r>
              </a:p>
              <a:p>
                <a:pPr marL="0" indent="0" algn="l" rtl="0">
                  <a:buNone/>
                </a:pPr>
                <a:endParaRPr lang="en-US" sz="3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 smtClean="0"/>
              </a:p>
              <a:p>
                <a:pPr marL="0" indent="0" algn="l" rtl="0">
                  <a:buNone/>
                </a:pPr>
                <a:endParaRPr lang="en-US" sz="44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(Remember: We are still under the assumption that the solution cannot be improved by any swap).</a:t>
                </a:r>
                <a:endParaRPr lang="en-US" sz="2800" dirty="0"/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208912" cy="4392488"/>
              </a:xfrm>
              <a:blipFill rotWithShape="1">
                <a:blip r:embed="rId3"/>
                <a:stretch>
                  <a:fillRect l="-2080" t="-3056" r="-23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04864"/>
                <a:ext cx="8136904" cy="410445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sz="4500" i="1" dirty="0" smtClean="0">
                    <a:solidFill>
                      <a:schemeClr val="accent1"/>
                    </a:solidFill>
                  </a:rPr>
                  <a:t>Proof</a:t>
                </a:r>
                <a:r>
                  <a:rPr lang="en-US" sz="4500" dirty="0" smtClean="0"/>
                  <a:t>.</a:t>
                </a:r>
                <a:r>
                  <a:rPr lang="en-US" sz="4500" dirty="0"/>
                  <a:t> </a:t>
                </a:r>
                <a:r>
                  <a:rPr lang="en-US" sz="4500" dirty="0" smtClean="0"/>
                  <a:t>From the above lemmas we have that</a:t>
                </a:r>
              </a:p>
              <a:p>
                <a:pPr marL="0" indent="0" algn="l" rtl="0">
                  <a:buNone/>
                </a:pPr>
                <a:endParaRPr lang="en-US" sz="32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𝑙𝑜𝑐𝑎𝑙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𝑙𝑜𝑐𝑎𝑙</m:t>
                          </m:r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𝑙𝑜𝑐𝑎𝑙</m:t>
                          </m:r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𝒟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𝑟𝑎𝑛𝑠𝑜𝑚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𝑜𝑝𝑡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𝑟𝑎𝑛𝑠𝑜𝑚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𝑛𝑛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𝑜𝑝𝑡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𝑟𝑎𝑛𝑠𝑜𝑚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𝑜𝑝𝑡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𝑜𝑝𝑡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04864"/>
                <a:ext cx="8136904" cy="4104456"/>
              </a:xfrm>
              <a:blipFill rotWithShape="1">
                <a:blip r:embed="rId3"/>
                <a:stretch>
                  <a:fillRect l="-1498" t="-34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38884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/>
              <a:t>Well… almost finished…</a:t>
            </a:r>
          </a:p>
          <a:p>
            <a:pPr marL="0" indent="0" algn="l" rtl="0">
              <a:buNone/>
            </a:pPr>
            <a:r>
              <a:rPr lang="en-US" sz="2800" dirty="0" smtClean="0"/>
              <a:t>We have forgotten a few things along the way…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457200" indent="-457200" algn="l" rtl="0"/>
            <a:r>
              <a:rPr lang="en-US" sz="2800" dirty="0" smtClean="0"/>
              <a:t>In the above proof, </a:t>
            </a:r>
            <a:r>
              <a:rPr lang="en-US" sz="2800" dirty="0"/>
              <a:t>w</a:t>
            </a:r>
            <a:r>
              <a:rPr lang="en-US" sz="2800" dirty="0" smtClean="0"/>
              <a:t>e assumed that the current local minimum cannot be improved by a swap.</a:t>
            </a:r>
            <a:r>
              <a:rPr lang="en-US" sz="2800" dirty="0"/>
              <a:t> </a:t>
            </a:r>
            <a:r>
              <a:rPr lang="en-US" sz="2800" dirty="0" smtClean="0"/>
              <a:t>Of course, this might not hold for our algorithm, since it allows a swap only if it makes “significant” progress.</a:t>
            </a:r>
          </a:p>
        </p:txBody>
      </p:sp>
    </p:spTree>
    <p:extLst>
      <p:ext uri="{BB962C8B-B14F-4D97-AF65-F5344CB8AC3E}">
        <p14:creationId xmlns:p14="http://schemas.microsoft.com/office/powerpoint/2010/main" val="26401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In particular, the condition was that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Hence, we get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 ,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𝑜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,   −</m:t>
                      </m:r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457200" indent="-457200" algn="l" rtl="0"/>
                <a:r>
                  <a:rPr lang="en-US" sz="2800" dirty="0" smtClean="0"/>
                  <a:t>Another issue: who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?</a:t>
                </a:r>
              </a:p>
            </p:txBody>
          </p:sp>
        </mc:Choice>
        <mc:Fallback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  <a:blipFill rotWithShape="1">
                <a:blip r:embed="rId3"/>
                <a:stretch>
                  <a:fillRect l="-1560" t="-1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In order to adapt the proof to use this modified inequality, observe that the proof worked by adding up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 inequalities and getting the inequality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𝑜𝑝𝑡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Repeating the same arguments on the new inequalities yields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𝑜𝑝𝑡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208912" cy="3888432"/>
              </a:xfrm>
              <a:blipFill rotWithShape="1">
                <a:blip r:embed="rId3"/>
                <a:stretch>
                  <a:fillRect l="-1560" t="-1727" r="-15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496944" cy="3888432"/>
              </a:xfrm>
            </p:spPr>
            <p:txBody>
              <a:bodyPr>
                <a:normAutofit lnSpcReduction="10000"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This implies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𝑜𝑝𝑡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For an arbitrary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,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10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, we get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𝑜𝑝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, since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10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496944" cy="3888432"/>
              </a:xfrm>
              <a:blipFill rotWithShape="1">
                <a:blip r:embed="rId3"/>
                <a:stretch>
                  <a:fillRect l="-1506" t="-28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3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827584" y="119675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Approximation analysis</a:t>
            </a:r>
          </a:p>
          <a:p>
            <a:pPr marL="0" indent="0" algn="l" rtl="0">
              <a:buFont typeface="Wingdings" charset="2"/>
              <a:buNone/>
            </a:pP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5192" y="332656"/>
            <a:ext cx="745921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mtClean="0"/>
              <a:t>Local Search algorithm</a:t>
            </a:r>
            <a:endParaRPr lang="he-IL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2"/>
                <a:ext cx="8496944" cy="388843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i="1" dirty="0" smtClean="0">
                    <a:solidFill>
                      <a:schemeClr val="accent1"/>
                    </a:solidFill>
                  </a:rPr>
                  <a:t>Theorem 4.12</a:t>
                </a:r>
                <a:r>
                  <a:rPr lang="en-US" sz="2800" dirty="0" smtClean="0"/>
                  <a:t>. Let 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 be a set of </a:t>
                </a:r>
                <a:r>
                  <a:rPr lang="en-US" sz="2800" i="1" dirty="0" smtClean="0"/>
                  <a:t>n </a:t>
                </a:r>
                <a:r>
                  <a:rPr lang="en-US" sz="2800" dirty="0" smtClean="0"/>
                  <a:t>points in a metric space.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, one can compute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-approximation to the </a:t>
                </a:r>
                <a:r>
                  <a:rPr lang="en-US" sz="2800" i="1" dirty="0" smtClean="0"/>
                  <a:t>k</a:t>
                </a:r>
                <a:r>
                  <a:rPr lang="en-US" sz="2800" dirty="0" smtClean="0"/>
                  <a:t>-median clustering of 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. 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The running time of the algorithm is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Note that the algorithm runs in </a:t>
                </a:r>
                <a:r>
                  <a:rPr lang="en-US" sz="2800" b="1" i="1" dirty="0" smtClean="0"/>
                  <a:t>polynomial</a:t>
                </a:r>
                <a:r>
                  <a:rPr lang="en-US" sz="2800" dirty="0" smtClean="0"/>
                  <a:t> </a:t>
                </a:r>
                <a:r>
                  <a:rPr lang="en-US" sz="2800" b="1" i="1" dirty="0" smtClean="0"/>
                  <a:t>time</a:t>
                </a:r>
                <a:r>
                  <a:rPr lang="en-US" sz="28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dirty="0" smtClean="0"/>
                  <a:t> is polynomially small, namely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.</a:t>
                </a: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2"/>
                <a:ext cx="8496944" cy="3888432"/>
              </a:xfrm>
              <a:blipFill rotWithShape="1">
                <a:blip r:embed="rId3"/>
                <a:stretch>
                  <a:fillRect l="-1506" t="-1727" b="-1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00" y="332656"/>
            <a:ext cx="7315200" cy="9361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Timeline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08512"/>
          </a:xfrm>
        </p:spPr>
        <p:txBody>
          <a:bodyPr>
            <a:normAutofit/>
          </a:bodyPr>
          <a:lstStyle/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Metric spaces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lustering problem</a:t>
            </a:r>
          </a:p>
          <a:p>
            <a:pPr marL="358775" indent="-358775" algn="l" rtl="0">
              <a:spcAft>
                <a:spcPts val="600"/>
              </a:spcAft>
            </a:pPr>
            <a:r>
              <a:rPr lang="en-US" sz="2400" i="1" dirty="0" smtClean="0"/>
              <a:t>k</a:t>
            </a:r>
            <a:r>
              <a:rPr lang="en-US" sz="2400" dirty="0" smtClean="0"/>
              <a:t>-Centers </a:t>
            </a:r>
            <a:r>
              <a:rPr lang="en-US" sz="2400" dirty="0"/>
              <a:t>clustering</a:t>
            </a:r>
          </a:p>
          <a:p>
            <a:pPr marL="703262" lvl="1" indent="-342900" algn="l" rtl="0">
              <a:spcAft>
                <a:spcPts val="600"/>
              </a:spcAft>
              <a:buFont typeface="Palatino Linotype" panose="02040502050505030304" pitchFamily="18" charset="0"/>
              <a:buChar char="–"/>
            </a:pPr>
            <a:r>
              <a:rPr lang="en-US" sz="2200" dirty="0" smtClean="0"/>
              <a:t>The greedy clustering algorithm</a:t>
            </a:r>
          </a:p>
          <a:p>
            <a:pPr marL="360363" lvl="1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 smtClean="0"/>
              <a:t>k</a:t>
            </a:r>
            <a:r>
              <a:rPr lang="en-US" sz="2400" dirty="0" smtClean="0"/>
              <a:t>-Median clustering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2n-Approximation algorithm</a:t>
            </a:r>
          </a:p>
          <a:p>
            <a:pPr marL="719138" lvl="2" indent="-358775" algn="l" rtl="0">
              <a:spcAft>
                <a:spcPts val="600"/>
              </a:spcAft>
              <a:buFont typeface="Palatino Linotype" panose="02040502050505030304" pitchFamily="18" charset="0"/>
              <a:buChar char="–"/>
              <a:tabLst>
                <a:tab pos="360363" algn="l"/>
                <a:tab pos="628650" algn="l"/>
              </a:tabLst>
            </a:pPr>
            <a:r>
              <a:rPr lang="en-US" sz="2400" dirty="0" smtClean="0"/>
              <a:t>Approximation algorithm – Local search</a:t>
            </a:r>
          </a:p>
          <a:p>
            <a:pPr marL="360363" lvl="2" indent="-360363" algn="l" rtl="0">
              <a:spcAft>
                <a:spcPts val="600"/>
              </a:spcAft>
              <a:tabLst>
                <a:tab pos="360363" algn="l"/>
                <a:tab pos="628650" algn="l"/>
              </a:tabLst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-Means clustering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63538" lvl="1" indent="-363538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5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פרספקטיבה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יסודי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פרספקטיב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טרק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21499</TotalTime>
  <Words>6536</Words>
  <Application>Microsoft Office PowerPoint</Application>
  <PresentationFormat>‫הצגה על המסך (4:3)</PresentationFormat>
  <Paragraphs>647</Paragraphs>
  <Slides>102</Slides>
  <Notes>55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102</vt:i4>
      </vt:variant>
    </vt:vector>
  </HeadingPairs>
  <TitlesOfParts>
    <vt:vector size="103" baseType="lpstr">
      <vt:lpstr>פרספקטיבה</vt:lpstr>
      <vt:lpstr>Clustering</vt:lpstr>
      <vt:lpstr>Timeline</vt:lpstr>
      <vt:lpstr>Metric spaces</vt:lpstr>
      <vt:lpstr>Metric spaces</vt:lpstr>
      <vt:lpstr>Metric spaces</vt:lpstr>
      <vt:lpstr>Timeline</vt:lpstr>
      <vt:lpstr>The clustering problem</vt:lpstr>
      <vt:lpstr>The clustering problem</vt:lpstr>
      <vt:lpstr>The clustering problem</vt:lpstr>
      <vt:lpstr>The clustering problem</vt:lpstr>
      <vt:lpstr>The clustering problem</vt:lpstr>
      <vt:lpstr>The clustering problem</vt:lpstr>
      <vt:lpstr>Timeline</vt:lpstr>
      <vt:lpstr>k-Center clustering</vt:lpstr>
      <vt:lpstr>k-Center clustering</vt:lpstr>
      <vt:lpstr>k-Center clustering</vt:lpstr>
      <vt:lpstr>k-Center clustering</vt:lpstr>
      <vt:lpstr>k-Center clustering</vt:lpstr>
      <vt:lpstr>k-Center clustering</vt:lpstr>
      <vt:lpstr>Timeline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The greedy algorithm</vt:lpstr>
      <vt:lpstr>Timeline</vt:lpstr>
      <vt:lpstr>k-Median clustering</vt:lpstr>
      <vt:lpstr>k-Median clustering</vt:lpstr>
      <vt:lpstr>k-Median clustering</vt:lpstr>
      <vt:lpstr>k-Median VS. k-center</vt:lpstr>
      <vt:lpstr>k-Median clustering</vt:lpstr>
      <vt:lpstr>k-Median clustering</vt:lpstr>
      <vt:lpstr>k-Median clustering</vt:lpstr>
      <vt:lpstr>Timeline</vt:lpstr>
      <vt:lpstr>2n-Approximation</vt:lpstr>
      <vt:lpstr>2n-Approximation</vt:lpstr>
      <vt:lpstr>Timeline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Local Search algorithm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Timeline</vt:lpstr>
      <vt:lpstr>k-Means clustering</vt:lpstr>
      <vt:lpstr>k-Means clustering</vt:lpstr>
      <vt:lpstr>k-Means clustering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NADAV</dc:creator>
  <cp:lastModifiedBy>NADAV</cp:lastModifiedBy>
  <cp:revision>126</cp:revision>
  <dcterms:created xsi:type="dcterms:W3CDTF">2015-11-06T14:11:35Z</dcterms:created>
  <dcterms:modified xsi:type="dcterms:W3CDTF">2015-11-22T17:15:10Z</dcterms:modified>
</cp:coreProperties>
</file>