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51"/>
  </p:notesMasterIdLst>
  <p:sldIdLst>
    <p:sldId id="256" r:id="rId2"/>
    <p:sldId id="257" r:id="rId3"/>
    <p:sldId id="259" r:id="rId4"/>
    <p:sldId id="260" r:id="rId5"/>
    <p:sldId id="261" r:id="rId6"/>
    <p:sldId id="262" r:id="rId7"/>
    <p:sldId id="279" r:id="rId8"/>
    <p:sldId id="263" r:id="rId9"/>
    <p:sldId id="280" r:id="rId10"/>
    <p:sldId id="264" r:id="rId11"/>
    <p:sldId id="284" r:id="rId12"/>
    <p:sldId id="265" r:id="rId13"/>
    <p:sldId id="267" r:id="rId14"/>
    <p:sldId id="268" r:id="rId15"/>
    <p:sldId id="281" r:id="rId16"/>
    <p:sldId id="269" r:id="rId17"/>
    <p:sldId id="282" r:id="rId18"/>
    <p:sldId id="270" r:id="rId19"/>
    <p:sldId id="271" r:id="rId20"/>
    <p:sldId id="272" r:id="rId21"/>
    <p:sldId id="273" r:id="rId22"/>
    <p:sldId id="285" r:id="rId23"/>
    <p:sldId id="274" r:id="rId24"/>
    <p:sldId id="275" r:id="rId25"/>
    <p:sldId id="276" r:id="rId26"/>
    <p:sldId id="277" r:id="rId27"/>
    <p:sldId id="278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6" r:id="rId37"/>
    <p:sldId id="295" r:id="rId38"/>
    <p:sldId id="294" r:id="rId39"/>
    <p:sldId id="297" r:id="rId40"/>
    <p:sldId id="298" r:id="rId41"/>
    <p:sldId id="303" r:id="rId42"/>
    <p:sldId id="300" r:id="rId43"/>
    <p:sldId id="301" r:id="rId44"/>
    <p:sldId id="302" r:id="rId45"/>
    <p:sldId id="304" r:id="rId46"/>
    <p:sldId id="305" r:id="rId47"/>
    <p:sldId id="306" r:id="rId48"/>
    <p:sldId id="307" r:id="rId49"/>
    <p:sldId id="308" r:id="rId5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rit" initials="N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CC4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51CCA0A-FFCC-44CD-8885-C66402AAE00D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40E5059-F085-482C-A08D-AAEDCD43DB67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מִקְבָּץ, </a:t>
            </a:r>
            <a:r>
              <a:rPr lang="he-IL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אֹס</a:t>
            </a:r>
            <a:r>
              <a:rPr lang="he-I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ֶף, אֶשְׁכּוֹל, </a:t>
            </a:r>
            <a:r>
              <a:rPr lang="he-IL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צְבִיר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17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בולט</a:t>
            </a:r>
            <a:r>
              <a:rPr lang="he-IL" baseline="0" dirty="0" smtClean="0"/>
              <a:t> אחרון- להדגיש שתקף גם לסתם קבוצה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18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want a constant factor approximation algorithm, not one that depends on n.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20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||P</a:t>
            </a:r>
            <a:r>
              <a:rPr lang="en-US" baseline="-25000" dirty="0" smtClean="0"/>
              <a:t>L</a:t>
            </a:r>
            <a:r>
              <a:rPr lang="en-US" dirty="0" smtClean="0"/>
              <a:t>||</a:t>
            </a:r>
            <a:r>
              <a:rPr lang="en-US" baseline="-25000" dirty="0" smtClean="0"/>
              <a:t>1</a:t>
            </a:r>
            <a:r>
              <a:rPr lang="en-US" dirty="0" smtClean="0"/>
              <a:t> = 12.6</a:t>
            </a:r>
            <a:r>
              <a:rPr lang="he-IL" dirty="0" smtClean="0"/>
              <a:t>0.9</a:t>
            </a:r>
          </a:p>
          <a:p>
            <a:r>
              <a:rPr lang="he-IL" dirty="0" err="1" smtClean="0"/>
              <a:t>איטרציה</a:t>
            </a:r>
            <a:r>
              <a:rPr lang="he-IL" baseline="0" dirty="0" smtClean="0"/>
              <a:t> הבאה נקבל ש-0.9 כפול מחיר </a:t>
            </a:r>
            <a:r>
              <a:rPr lang="he-IL" baseline="0" dirty="0" err="1" smtClean="0"/>
              <a:t>הקלסטרינג</a:t>
            </a:r>
            <a:r>
              <a:rPr lang="he-IL" baseline="0" dirty="0" smtClean="0"/>
              <a:t> לפי </a:t>
            </a:r>
            <a:r>
              <a:rPr lang="en-US" baseline="0" dirty="0" smtClean="0"/>
              <a:t>L</a:t>
            </a:r>
            <a:r>
              <a:rPr lang="he-IL" baseline="0" dirty="0" smtClean="0"/>
              <a:t> החדשה (12) = 10.8, שזה פחות </a:t>
            </a:r>
            <a:r>
              <a:rPr lang="he-IL" baseline="0" dirty="0" err="1" smtClean="0"/>
              <a:t>מהאופטימלי</a:t>
            </a:r>
            <a:r>
              <a:rPr lang="he-IL" baseline="0" dirty="0" smtClean="0"/>
              <a:t> ולכן אין </a:t>
            </a:r>
            <a:r>
              <a:rPr lang="en-US" baseline="0" dirty="0" smtClean="0"/>
              <a:t>SWAP</a:t>
            </a:r>
            <a:r>
              <a:rPr lang="he-IL" baseline="0" dirty="0" smtClean="0"/>
              <a:t> מתאים והאלגוריתם יעצור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22</a:t>
            </a:fld>
            <a:endParaRPr lang="he-I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lny</a:t>
            </a:r>
            <a:r>
              <a:rPr lang="en-US" dirty="0" smtClean="0"/>
              <a:t>/epsilon&lt;log</a:t>
            </a:r>
            <a:r>
              <a:rPr lang="en-US" baseline="-25000" dirty="0" smtClean="0"/>
              <a:t>(1+t)</a:t>
            </a:r>
            <a:r>
              <a:rPr lang="en-US" baseline="0" dirty="0" smtClean="0"/>
              <a:t>y</a:t>
            </a:r>
            <a:r>
              <a:rPr lang="en-US" dirty="0" smtClean="0"/>
              <a:t>&lt;2lny/epsilon</a:t>
            </a:r>
            <a:endParaRPr lang="he-IL" dirty="0" smtClean="0"/>
          </a:p>
          <a:p>
            <a:r>
              <a:rPr lang="he-IL" dirty="0" smtClean="0"/>
              <a:t>לכל </a:t>
            </a:r>
            <a:r>
              <a:rPr lang="en-US" dirty="0" smtClean="0"/>
              <a:t>y</a:t>
            </a:r>
            <a:r>
              <a:rPr lang="he-IL" dirty="0" smtClean="0"/>
              <a:t>&gt;=1,</a:t>
            </a:r>
            <a:r>
              <a:rPr lang="he-IL" baseline="0" dirty="0" smtClean="0"/>
              <a:t> ואפסילון(=</a:t>
            </a:r>
            <a:r>
              <a:rPr lang="en-US" baseline="0" dirty="0" smtClean="0"/>
              <a:t>t</a:t>
            </a:r>
            <a:r>
              <a:rPr lang="he-IL" baseline="0" dirty="0" smtClean="0"/>
              <a:t>) בין 0 ל-1</a:t>
            </a:r>
          </a:p>
          <a:p>
            <a:r>
              <a:rPr lang="he-IL" baseline="0" dirty="0" smtClean="0"/>
              <a:t>זה נכון בגלל ש- </a:t>
            </a:r>
            <a:r>
              <a:rPr lang="en-US" baseline="0" dirty="0" smtClean="0"/>
              <a:t>log1+t(y)=</a:t>
            </a:r>
            <a:r>
              <a:rPr lang="en-US" baseline="0" dirty="0" err="1" smtClean="0"/>
              <a:t>lny</a:t>
            </a:r>
            <a:r>
              <a:rPr lang="en-US" baseline="0" dirty="0" smtClean="0"/>
              <a:t>/</a:t>
            </a:r>
            <a:r>
              <a:rPr lang="en-US" baseline="0" dirty="0" err="1" smtClean="0"/>
              <a:t>ln</a:t>
            </a:r>
            <a:r>
              <a:rPr lang="en-US" baseline="0" dirty="0" smtClean="0"/>
              <a:t>(1+t)</a:t>
            </a:r>
            <a:endParaRPr lang="he-IL" baseline="0" dirty="0" smtClean="0"/>
          </a:p>
          <a:p>
            <a:r>
              <a:rPr lang="he-IL" baseline="0" dirty="0" smtClean="0"/>
              <a:t>עבור </a:t>
            </a:r>
            <a:r>
              <a:rPr lang="en-US" baseline="0" dirty="0" smtClean="0"/>
              <a:t>t</a:t>
            </a:r>
            <a:r>
              <a:rPr lang="he-IL" baseline="0" dirty="0" smtClean="0"/>
              <a:t> קטן מספיק, </a:t>
            </a:r>
            <a:r>
              <a:rPr lang="en-US" baseline="0" dirty="0" smtClean="0"/>
              <a:t>1+t=t</a:t>
            </a:r>
            <a:r>
              <a:rPr lang="he-IL" baseline="0" dirty="0" smtClean="0"/>
              <a:t> בערך.</a:t>
            </a:r>
          </a:p>
          <a:p>
            <a:r>
              <a:rPr lang="en-US" dirty="0" smtClean="0"/>
              <a:t>2lny/epsilon</a:t>
            </a:r>
            <a:r>
              <a:rPr lang="he-IL" dirty="0" smtClean="0"/>
              <a:t> זה בעצם </a:t>
            </a:r>
            <a:r>
              <a:rPr lang="en-US" dirty="0" err="1" smtClean="0"/>
              <a:t>lny</a:t>
            </a:r>
            <a:r>
              <a:rPr lang="en-US" dirty="0" smtClean="0"/>
              <a:t>/(epsilon/2)</a:t>
            </a:r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24</a:t>
            </a:fld>
            <a:endParaRPr lang="he-I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Now, in this modified partition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many beneficial swaps (by making it into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optimal clustering). But these swaps can not be too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profitable, since then they would have been profitable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 original local solution. This would imply that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local solution can not be too expensive.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27</a:t>
            </a:fld>
            <a:endParaRPr lang="he-I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28</a:t>
            </a:fld>
            <a:endParaRPr lang="he-I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29</a:t>
            </a:fld>
            <a:endParaRPr lang="he-I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30</a:t>
            </a:fld>
            <a:endParaRPr lang="he-I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בציור הזה – </a:t>
            </a:r>
            <a:r>
              <a:rPr lang="en-US" dirty="0" smtClean="0"/>
              <a:t>C</a:t>
            </a:r>
            <a:r>
              <a:rPr lang="he-IL" dirty="0" smtClean="0"/>
              <a:t> הוא</a:t>
            </a:r>
            <a:r>
              <a:rPr lang="he-IL" baseline="0" dirty="0" smtClean="0"/>
              <a:t> </a:t>
            </a:r>
            <a:r>
              <a:rPr lang="en-US" baseline="0" dirty="0" smtClean="0"/>
              <a:t>drifter</a:t>
            </a:r>
            <a:r>
              <a:rPr lang="he-IL" baseline="0" dirty="0" smtClean="0"/>
              <a:t> (בהנחה שאין שם עוד נקודות), ו-</a:t>
            </a:r>
            <a:r>
              <a:rPr lang="en-US" baseline="0" dirty="0" smtClean="0"/>
              <a:t>C</a:t>
            </a:r>
            <a:r>
              <a:rPr lang="he-IL" baseline="0" dirty="0" smtClean="0"/>
              <a:t> גג הוא </a:t>
            </a:r>
            <a:r>
              <a:rPr lang="en-US" baseline="0" dirty="0" smtClean="0"/>
              <a:t>tyrant</a:t>
            </a:r>
            <a:r>
              <a:rPr lang="he-IL" baseline="0" dirty="0" smtClean="0"/>
              <a:t> עם דרגה 7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במאמר מניחים שאפשר לחשב את </a:t>
            </a:r>
            <a:r>
              <a:rPr lang="en-US" dirty="0" smtClean="0"/>
              <a:t>d</a:t>
            </a:r>
            <a:r>
              <a:rPr lang="he-IL" dirty="0" smtClean="0"/>
              <a:t> בזמן קבוע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32</a:t>
            </a:fld>
            <a:endParaRPr lang="he-I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33</a:t>
            </a:fld>
            <a:endParaRPr lang="he-I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moving from the local clustering of L to </a:t>
            </a:r>
            <a:r>
              <a:rPr lang="el-G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relatively cheap, we can free a drifter c from all its clients in the local partition.</a:t>
            </a:r>
            <a:endParaRPr lang="he-IL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Once this ransom is paid, c serves nobody, and can be moved with no further charge.</a:t>
            </a:r>
            <a:endParaRPr lang="he-IL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Ransom = the increase in cost of reassigning the points of cluster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L,c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when moving from local clustering of to the clustering of </a:t>
            </a:r>
            <a:r>
              <a:rPr lang="el-G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34</a:t>
            </a:fld>
            <a:endParaRPr lang="he-I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35</a:t>
            </a:fld>
            <a:endParaRPr lang="he-I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Indeed, c pays its ransom so that all the clients using it are now assigned to some other centers of L. Now, all the points of cluster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Copt,o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instead of paying local(o) are paying at most opt(o) (We might pay less for a point p in the cluster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Copt,o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if it is closer to L-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c+o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than to o).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36</a:t>
            </a:fld>
            <a:endParaRPr lang="he-I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37</a:t>
            </a:fld>
            <a:endParaRPr lang="he-I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38</a:t>
            </a:fld>
            <a:endParaRPr lang="he-I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39</a:t>
            </a:fld>
            <a:endParaRPr lang="he-I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40</a:t>
            </a:fld>
            <a:endParaRPr lang="he-I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41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he-IL" baseline="0" dirty="0" smtClean="0"/>
              <a:t> מחלק את </a:t>
            </a:r>
            <a:r>
              <a:rPr lang="en-US" baseline="0" dirty="0" smtClean="0"/>
              <a:t>P</a:t>
            </a:r>
            <a:r>
              <a:rPr lang="he-IL" baseline="0" dirty="0" smtClean="0"/>
              <a:t> </a:t>
            </a:r>
            <a:r>
              <a:rPr lang="he-IL" baseline="0" dirty="0" err="1" smtClean="0"/>
              <a:t>לקלסטרים</a:t>
            </a:r>
            <a:r>
              <a:rPr lang="he-IL" baseline="0" dirty="0" smtClean="0"/>
              <a:t>. זה נקרא </a:t>
            </a:r>
            <a:r>
              <a:rPr lang="en-US" baseline="0" dirty="0" err="1" smtClean="0"/>
              <a:t>Voronoi</a:t>
            </a:r>
            <a:r>
              <a:rPr lang="en-US" baseline="0" dirty="0" smtClean="0"/>
              <a:t> partition</a:t>
            </a:r>
          </a:p>
          <a:p>
            <a:r>
              <a:rPr lang="he-IL" baseline="0" dirty="0" smtClean="0"/>
              <a:t>הנק' </a:t>
            </a:r>
            <a:r>
              <a:rPr lang="en-US" baseline="0" dirty="0" smtClean="0"/>
              <a:t>c </a:t>
            </a:r>
            <a:r>
              <a:rPr lang="he-IL" baseline="0" dirty="0" smtClean="0"/>
              <a:t> מועמדת </a:t>
            </a:r>
            <a:r>
              <a:rPr lang="he-IL" baseline="0" dirty="0" err="1" smtClean="0"/>
              <a:t>לקלסטר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Note, that it might be that points outside X U Y get reassigned to o in the clustering induced by L-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c+o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However, such reassignment only further reduce the price of the swap.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42</a:t>
            </a:fld>
            <a:endParaRPr lang="he-I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43</a:t>
            </a:fld>
            <a:endParaRPr lang="he-I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44</a:t>
            </a:fld>
            <a:endParaRPr lang="he-I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45</a:t>
            </a:fld>
            <a:endParaRPr lang="he-I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course, this might not hold for 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algLocalSearchKMed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solution, since the algorithm allows a swap only if it makes “significant” progress.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46</a:t>
            </a:fld>
            <a:endParaRPr lang="he-I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1/(1-tk)≤1+2tk = 1+</a:t>
            </a:r>
            <a:r>
              <a:rPr lang="el-GR" dirty="0" smtClean="0"/>
              <a:t>ε</a:t>
            </a:r>
            <a:r>
              <a:rPr lang="en-US" dirty="0" smtClean="0"/>
              <a:t>/5  for t≤1/10k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47</a:t>
            </a:fld>
            <a:endParaRPr lang="he-I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48</a:t>
            </a:fld>
            <a:endParaRPr lang="he-I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49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אנחנ</a:t>
            </a:r>
            <a:r>
              <a:rPr lang="he-IL" u="none" dirty="0" smtClean="0"/>
              <a:t>ו נדבר רק על </a:t>
            </a:r>
            <a:r>
              <a:rPr lang="en-US" u="none" dirty="0" smtClean="0"/>
              <a:t>Discrete</a:t>
            </a:r>
            <a:endParaRPr lang="he-IL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כל נקודה היא במרחק לכל היותר </a:t>
            </a:r>
            <a:r>
              <a:rPr lang="en-US" dirty="0" smtClean="0"/>
              <a:t>||Pc||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15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דוג</a:t>
            </a:r>
            <a:r>
              <a:rPr lang="he-IL" dirty="0" smtClean="0"/>
              <a:t>'- הסעות,</a:t>
            </a:r>
            <a:r>
              <a:rPr lang="he-IL" baseline="0" dirty="0" smtClean="0"/>
              <a:t> להתחלק בדלק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E5059-F085-482C-A08D-AAEDCD43DB67}" type="slidenum">
              <a:rPr lang="he-IL" smtClean="0"/>
              <a:pPr/>
              <a:t>16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2C1D0D-9741-4B40-9924-92C087D3D722}" type="datetimeFigureOut">
              <a:rPr lang="he-IL" smtClean="0"/>
              <a:pPr/>
              <a:t>ל'/ניסן/תשע"א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F70BEC-4128-4F58-AABE-770B798C62AA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9.png"/><Relationship Id="rId4" Type="http://schemas.openxmlformats.org/officeDocument/2006/relationships/image" Target="../media/image26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2463335"/>
            <a:ext cx="7772400" cy="1829761"/>
          </a:xfrm>
        </p:spPr>
        <p:txBody>
          <a:bodyPr>
            <a:normAutofit/>
          </a:bodyPr>
          <a:lstStyle/>
          <a:p>
            <a:r>
              <a:rPr lang="en-US" sz="9600" dirty="0" smtClean="0">
                <a:cs typeface="Miriam" pitchFamily="34" charset="-79"/>
              </a:rPr>
              <a:t>Clustering</a:t>
            </a:r>
            <a:endParaRPr lang="he-IL" sz="9600" dirty="0">
              <a:cs typeface="Miriam" pitchFamily="34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5445224"/>
            <a:ext cx="2448272" cy="766936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chemeClr val="bg1"/>
                </a:solidFill>
                <a:latin typeface="+mj-lt"/>
                <a:cs typeface="Miriam" pitchFamily="34" charset="-79"/>
              </a:rPr>
              <a:t>Nirit</a:t>
            </a:r>
            <a:r>
              <a:rPr lang="en-US" dirty="0" smtClean="0">
                <a:solidFill>
                  <a:schemeClr val="bg1"/>
                </a:solidFill>
                <a:latin typeface="+mj-lt"/>
                <a:cs typeface="Miriam" pitchFamily="34" charset="-79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+mj-lt"/>
                <a:cs typeface="Miriam" pitchFamily="34" charset="-79"/>
              </a:rPr>
              <a:t>Gourgy</a:t>
            </a:r>
            <a:endParaRPr lang="he-IL" dirty="0">
              <a:solidFill>
                <a:schemeClr val="bg1"/>
              </a:solidFill>
              <a:latin typeface="+mj-lt"/>
              <a:cs typeface="Miriam" pitchFamily="34" charset="-79"/>
            </a:endParaRPr>
          </a:p>
        </p:txBody>
      </p:sp>
      <p:pic>
        <p:nvPicPr>
          <p:cNvPr id="4" name="Picture 3" descr="The result of a cluster analysis shown as the coloring of the squares into three clusters.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76672"/>
            <a:ext cx="3664080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018" y="1340768"/>
            <a:ext cx="8229600" cy="499715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dirty="0" smtClean="0"/>
              <a:t>GreedyKCenter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Pick arbitrary point c</a:t>
            </a:r>
            <a:r>
              <a:rPr lang="en-US" sz="2800" baseline="-25000" dirty="0" smtClean="0"/>
              <a:t>1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Set 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= {c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}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For (</a:t>
            </a:r>
            <a:r>
              <a:rPr lang="en-US" sz="2800" dirty="0" err="1" smtClean="0"/>
              <a:t>i</a:t>
            </a:r>
            <a:r>
              <a:rPr lang="en-US" sz="2800" dirty="0" smtClean="0"/>
              <a:t> = 2; </a:t>
            </a:r>
            <a:r>
              <a:rPr lang="en-US" sz="2800" dirty="0" err="1" smtClean="0"/>
              <a:t>i</a:t>
            </a:r>
            <a:r>
              <a:rPr lang="en-US" sz="2800" dirty="0" smtClean="0"/>
              <a:t> ≤ k; </a:t>
            </a:r>
            <a:r>
              <a:rPr lang="en-US" sz="2800" dirty="0" err="1" smtClean="0"/>
              <a:t>i</a:t>
            </a:r>
            <a:r>
              <a:rPr lang="en-US" sz="2800" dirty="0" smtClean="0"/>
              <a:t>++) :</a:t>
            </a:r>
          </a:p>
          <a:p>
            <a:pPr marL="914400" lvl="1" indent="-514350" algn="l" rtl="0"/>
            <a:r>
              <a:rPr lang="en-US" sz="2800" dirty="0" smtClean="0"/>
              <a:t>For every p</a:t>
            </a:r>
            <a:r>
              <a:rPr lang="he-IL" sz="2800" dirty="0" smtClean="0"/>
              <a:t>∋</a:t>
            </a:r>
            <a:r>
              <a:rPr lang="en-US" sz="2800" dirty="0" smtClean="0"/>
              <a:t>P, compute d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[p] = </a:t>
            </a:r>
          </a:p>
          <a:p>
            <a:pPr marL="914400" lvl="1" indent="-514350" algn="l" rtl="0">
              <a:buNone/>
            </a:pPr>
            <a:r>
              <a:rPr lang="en-US" sz="2800" dirty="0" smtClean="0"/>
              <a:t>(the distance of p from C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). </a:t>
            </a:r>
          </a:p>
          <a:p>
            <a:pPr marL="914400" lvl="1" indent="-514350" algn="l" rtl="0">
              <a:lnSpc>
                <a:spcPct val="150000"/>
              </a:lnSpc>
            </a:pPr>
            <a:r>
              <a:rPr lang="en-US" sz="2800" dirty="0" smtClean="0"/>
              <a:t>Compute r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 = ‖P    ∥</a:t>
            </a:r>
            <a:r>
              <a:rPr lang="en-US" sz="2800" baseline="-25000" dirty="0" smtClean="0"/>
              <a:t>∞</a:t>
            </a:r>
            <a:r>
              <a:rPr lang="en-US" sz="2800" dirty="0" smtClean="0"/>
              <a:t> =                       = </a:t>
            </a:r>
          </a:p>
          <a:p>
            <a:pPr marL="914400" lvl="1" indent="-514350" algn="l" rtl="0"/>
            <a:r>
              <a:rPr lang="en-US" sz="2800" dirty="0" smtClean="0"/>
              <a:t>c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= the point realizing r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,  C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 = C</a:t>
            </a:r>
            <a:r>
              <a:rPr lang="en-US" sz="2800" baseline="-25000" dirty="0" smtClean="0"/>
              <a:t>i-1</a:t>
            </a:r>
            <a:r>
              <a:rPr lang="en-US" sz="2800" dirty="0" smtClean="0"/>
              <a:t> U {c</a:t>
            </a:r>
            <a:r>
              <a:rPr lang="en-US" sz="2800" baseline="-25000" dirty="0" smtClean="0"/>
              <a:t>i</a:t>
            </a:r>
            <a:r>
              <a:rPr lang="en-US" sz="2800" dirty="0" smtClean="0"/>
              <a:t>}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2800" dirty="0" smtClean="0"/>
              <a:t>Return K = C</a:t>
            </a:r>
            <a:r>
              <a:rPr lang="en-US" sz="2800" baseline="-25000" dirty="0" smtClean="0"/>
              <a:t>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2-Approximation Algorithm</a:t>
            </a:r>
            <a:endParaRPr lang="he-IL" sz="54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50970" y="3284984"/>
            <a:ext cx="1962150" cy="685800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6898" y="4365104"/>
            <a:ext cx="1609725" cy="666750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61790" y="4581128"/>
            <a:ext cx="374442" cy="288032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01114" y="4365104"/>
            <a:ext cx="2152650" cy="666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Example</a:t>
            </a:r>
            <a:endParaRPr lang="he-IL" sz="5400" dirty="0"/>
          </a:p>
        </p:txBody>
      </p:sp>
      <p:cxnSp>
        <p:nvCxnSpPr>
          <p:cNvPr id="25" name="Straight Connector 24"/>
          <p:cNvCxnSpPr>
            <a:stCxn id="3" idx="7"/>
            <a:endCxn id="5" idx="7"/>
          </p:cNvCxnSpPr>
          <p:nvPr/>
        </p:nvCxnSpPr>
        <p:spPr>
          <a:xfrm rot="5400000" flipH="1" flipV="1">
            <a:off x="6714734" y="1632440"/>
            <a:ext cx="167148" cy="126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Connector 2"/>
          <p:cNvSpPr/>
          <p:nvPr/>
        </p:nvSpPr>
        <p:spPr>
          <a:xfrm>
            <a:off x="6100064" y="2334702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Flowchart: Connector 3"/>
          <p:cNvSpPr/>
          <p:nvPr/>
        </p:nvSpPr>
        <p:spPr>
          <a:xfrm>
            <a:off x="6503576" y="2762303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9" name="Straight Connector 18"/>
          <p:cNvCxnSpPr>
            <a:stCxn id="4" idx="7"/>
            <a:endCxn id="5" idx="1"/>
          </p:cNvCxnSpPr>
          <p:nvPr/>
        </p:nvCxnSpPr>
        <p:spPr>
          <a:xfrm rot="5400000" flipH="1" flipV="1">
            <a:off x="6674806" y="2075880"/>
            <a:ext cx="594749" cy="80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4"/>
            <a:endCxn id="4" idx="0"/>
          </p:cNvCxnSpPr>
          <p:nvPr/>
        </p:nvCxnSpPr>
        <p:spPr>
          <a:xfrm rot="5400000" flipH="1" flipV="1">
            <a:off x="5290259" y="2586285"/>
            <a:ext cx="1076732" cy="1428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1"/>
            <a:endCxn id="3" idx="5"/>
          </p:cNvCxnSpPr>
          <p:nvPr/>
        </p:nvCxnSpPr>
        <p:spPr>
          <a:xfrm rot="16200000" flipV="1">
            <a:off x="6157001" y="2416417"/>
            <a:ext cx="368504" cy="347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Connector 5"/>
          <p:cNvSpPr/>
          <p:nvPr/>
        </p:nvSpPr>
        <p:spPr>
          <a:xfrm>
            <a:off x="5074808" y="3755461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Flowchart: Connector 6"/>
          <p:cNvSpPr/>
          <p:nvPr/>
        </p:nvSpPr>
        <p:spPr>
          <a:xfrm>
            <a:off x="5390271" y="4089757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Flowchart: Connector 7"/>
          <p:cNvSpPr/>
          <p:nvPr/>
        </p:nvSpPr>
        <p:spPr>
          <a:xfrm>
            <a:off x="4680478" y="4089757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0" name="Straight Connector 9"/>
          <p:cNvCxnSpPr>
            <a:stCxn id="8" idx="7"/>
            <a:endCxn id="6" idx="3"/>
          </p:cNvCxnSpPr>
          <p:nvPr/>
        </p:nvCxnSpPr>
        <p:spPr>
          <a:xfrm rot="5400000" flipH="1" flipV="1">
            <a:off x="4779476" y="3795115"/>
            <a:ext cx="275200" cy="338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7" idx="0"/>
          </p:cNvCxnSpPr>
          <p:nvPr/>
        </p:nvCxnSpPr>
        <p:spPr>
          <a:xfrm>
            <a:off x="5153673" y="3839035"/>
            <a:ext cx="276031" cy="250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5"/>
            <a:endCxn id="7" idx="2"/>
          </p:cNvCxnSpPr>
          <p:nvPr/>
        </p:nvCxnSpPr>
        <p:spPr>
          <a:xfrm rot="5400000" flipH="1" flipV="1">
            <a:off x="5054258" y="3825080"/>
            <a:ext cx="29548" cy="64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32876" y="1916832"/>
            <a:ext cx="342708" cy="42865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45" name="TextBox 44"/>
          <p:cNvSpPr txBox="1"/>
          <p:nvPr/>
        </p:nvSpPr>
        <p:spPr>
          <a:xfrm>
            <a:off x="6888723" y="24182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4664582" y="36718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863467" y="317044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50" name="TextBox 49"/>
          <p:cNvSpPr txBox="1"/>
          <p:nvPr/>
        </p:nvSpPr>
        <p:spPr>
          <a:xfrm>
            <a:off x="6021198" y="24182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51" name="TextBox 50"/>
          <p:cNvSpPr txBox="1"/>
          <p:nvPr/>
        </p:nvSpPr>
        <p:spPr>
          <a:xfrm>
            <a:off x="5248436" y="36718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52" name="TextBox 51"/>
          <p:cNvSpPr txBox="1"/>
          <p:nvPr/>
        </p:nvSpPr>
        <p:spPr>
          <a:xfrm>
            <a:off x="4917076" y="408975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4427984" y="4077072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A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5815778" y="2083980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F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7380312" y="1916832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E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6399632" y="278626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4980045" y="3337591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5453241" y="400618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B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259632" y="1628800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A</a:t>
            </a:r>
          </a:p>
          <a:p>
            <a:pPr algn="l" rtl="0"/>
            <a:r>
              <a:rPr lang="en-US" sz="2400" dirty="0" smtClean="0"/>
              <a:t>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{A}</a:t>
            </a:r>
            <a:endParaRPr lang="he-IL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1259632" y="2492896"/>
            <a:ext cx="252028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(A,B) = 3</a:t>
            </a:r>
          </a:p>
          <a:p>
            <a:pPr algn="l" rtl="0"/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(A,C) = 2</a:t>
            </a:r>
          </a:p>
          <a:p>
            <a:pPr algn="l" rtl="0"/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(A,D) = 10</a:t>
            </a:r>
          </a:p>
          <a:p>
            <a:pPr algn="l" rtl="0"/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(A,E) = 14</a:t>
            </a:r>
          </a:p>
          <a:p>
            <a:pPr algn="l" rtl="0"/>
            <a:r>
              <a:rPr lang="en-US" sz="2400" dirty="0" err="1" smtClean="0"/>
              <a:t>d</a:t>
            </a:r>
            <a:r>
              <a:rPr lang="en-US" sz="2400" baseline="-25000" dirty="0" err="1" smtClean="0"/>
              <a:t>M</a:t>
            </a:r>
            <a:r>
              <a:rPr lang="en-US" sz="2400" dirty="0" smtClean="0"/>
              <a:t>(A,F) = 10.44</a:t>
            </a:r>
            <a:endParaRPr lang="he-IL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1331640" y="4509120"/>
            <a:ext cx="223224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14</a:t>
            </a:r>
          </a:p>
          <a:p>
            <a:pPr algn="l" rtl="0"/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E</a:t>
            </a:r>
          </a:p>
          <a:p>
            <a:pPr algn="l" rtl="0"/>
            <a:r>
              <a:rPr lang="en-US" sz="2400" dirty="0" smtClean="0"/>
              <a:t>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</a:t>
            </a:r>
            <a:r>
              <a:rPr lang="en-US" sz="2400" smtClean="0"/>
              <a:t>{A,E} </a:t>
            </a:r>
            <a:r>
              <a:rPr lang="en-US" sz="2400" dirty="0" smtClean="0"/>
              <a:t>= 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04048" y="4941168"/>
            <a:ext cx="21602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>
                <a:solidFill>
                  <a:srgbClr val="FF0000"/>
                </a:solidFill>
              </a:rPr>
              <a:t>‖P</a:t>
            </a:r>
            <a:r>
              <a:rPr lang="en-US" sz="3200" baseline="-25000" dirty="0" smtClean="0">
                <a:solidFill>
                  <a:srgbClr val="FF0000"/>
                </a:solidFill>
              </a:rPr>
              <a:t>K</a:t>
            </a:r>
            <a:r>
              <a:rPr lang="en-US" sz="3200" dirty="0" smtClean="0">
                <a:solidFill>
                  <a:srgbClr val="FF0000"/>
                </a:solidFill>
              </a:rPr>
              <a:t>∥</a:t>
            </a:r>
            <a:r>
              <a:rPr lang="en-US" sz="3200" baseline="-25000" dirty="0" smtClean="0">
                <a:solidFill>
                  <a:srgbClr val="FF0000"/>
                </a:solidFill>
              </a:rPr>
              <a:t>∞</a:t>
            </a:r>
            <a:r>
              <a:rPr lang="en-US" sz="3200" dirty="0" smtClean="0">
                <a:solidFill>
                  <a:srgbClr val="FF0000"/>
                </a:solidFill>
              </a:rPr>
              <a:t> = 5</a:t>
            </a:r>
            <a:endParaRPr lang="he-IL" sz="3200" dirty="0">
              <a:solidFill>
                <a:srgbClr val="FF0000"/>
              </a:solidFill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7361919" y="2167554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6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0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5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9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3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4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34" grpId="0"/>
      <p:bldP spid="34" grpId="1"/>
      <p:bldP spid="35" grpId="0"/>
      <p:bldP spid="35" grpId="1"/>
      <p:bldP spid="37" grpId="0"/>
      <p:bldP spid="3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40160"/>
            <a:ext cx="8507288" cy="4997152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Observation –                                 =</a:t>
            </a:r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If we maintain for each point </a:t>
            </a:r>
            <a:r>
              <a:rPr lang="en-US" dirty="0" err="1" smtClean="0"/>
              <a:t>p∈P</a:t>
            </a:r>
            <a:r>
              <a:rPr lang="en-US" dirty="0" smtClean="0"/>
              <a:t> a single variable d[p] with its current distance to the center set, then we get: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Space complexity = O(n)    (n = |P|)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Time complexity = O(</a:t>
            </a:r>
            <a:r>
              <a:rPr lang="en-US" dirty="0" err="1" smtClean="0"/>
              <a:t>nk</a:t>
            </a:r>
            <a:r>
              <a:rPr lang="en-US" dirty="0" smtClean="0"/>
              <a:t>)   (O(n) for each iteration)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Time and Space Complexity</a:t>
            </a:r>
            <a:endParaRPr lang="he-IL" sz="5400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64548" y="4013795"/>
            <a:ext cx="4105275" cy="466725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3310" y="1441804"/>
            <a:ext cx="2371725" cy="466725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049"/>
          <a:stretch>
            <a:fillRect/>
          </a:stretch>
        </p:blipFill>
        <p:spPr bwMode="auto">
          <a:xfrm>
            <a:off x="827584" y="2060848"/>
            <a:ext cx="3798193" cy="476250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98057" y="2060848"/>
            <a:ext cx="3762375" cy="46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256584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Reminder – we want to show ∥P</a:t>
            </a:r>
            <a:r>
              <a:rPr lang="en-US" baseline="-25000" dirty="0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∞  </a:t>
            </a:r>
            <a:r>
              <a:rPr lang="en-US" dirty="0" smtClean="0"/>
              <a:t>≤ 2opt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 (the price of the optimal clustering)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By definition,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dirty="0" smtClean="0"/>
              <a:t> = ∥P</a:t>
            </a:r>
            <a:r>
              <a:rPr lang="en-US" baseline="-25000" dirty="0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∞ </a:t>
            </a:r>
            <a:r>
              <a:rPr lang="en-US" dirty="0" smtClean="0"/>
              <a:t> and r</a:t>
            </a:r>
            <a:r>
              <a:rPr lang="en-US" baseline="-25000" dirty="0" smtClean="0"/>
              <a:t>1</a:t>
            </a:r>
            <a:r>
              <a:rPr lang="en-US" dirty="0" smtClean="0"/>
              <a:t> ≥ … ≥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endParaRPr lang="en-US" baseline="-25000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Let c</a:t>
            </a:r>
            <a:r>
              <a:rPr lang="en-US" baseline="-25000" dirty="0" smtClean="0"/>
              <a:t>k+1</a:t>
            </a:r>
            <a:r>
              <a:rPr lang="en-US" dirty="0" smtClean="0"/>
              <a:t> be the point realizing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dirty="0" smtClean="0"/>
              <a:t>, and C = K U {c</a:t>
            </a:r>
            <a:r>
              <a:rPr lang="en-US" baseline="-25000" dirty="0" smtClean="0"/>
              <a:t>k+1</a:t>
            </a:r>
            <a:r>
              <a:rPr lang="en-US" dirty="0" smtClean="0"/>
              <a:t>}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&lt; j ≤ k+1,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d</a:t>
            </a:r>
            <a:r>
              <a:rPr lang="en-US" baseline="-25000" dirty="0" smtClean="0"/>
              <a:t>M</a:t>
            </a:r>
            <a:r>
              <a:rPr lang="en-US" dirty="0" smtClean="0"/>
              <a:t>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err="1" smtClean="0"/>
              <a:t>,c</a:t>
            </a:r>
            <a:r>
              <a:rPr lang="en-US" baseline="-25000" dirty="0" err="1" smtClean="0"/>
              <a:t>j</a:t>
            </a:r>
            <a:r>
              <a:rPr lang="en-US" dirty="0" smtClean="0"/>
              <a:t>) ≥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M</a:t>
            </a:r>
            <a:r>
              <a:rPr lang="en-US" dirty="0" smtClean="0"/>
              <a:t>(c</a:t>
            </a:r>
            <a:r>
              <a:rPr lang="en-US" baseline="-25000" dirty="0" smtClean="0"/>
              <a:t>j</a:t>
            </a:r>
            <a:r>
              <a:rPr lang="en-US" dirty="0" smtClean="0"/>
              <a:t>,C</a:t>
            </a:r>
            <a:r>
              <a:rPr lang="en-US" baseline="-25000" dirty="0" smtClean="0"/>
              <a:t>j-1</a:t>
            </a:r>
            <a:r>
              <a:rPr lang="en-US" dirty="0" smtClean="0"/>
              <a:t>) = r</a:t>
            </a:r>
            <a:r>
              <a:rPr lang="en-US" baseline="-25000" dirty="0" smtClean="0"/>
              <a:t>j-1</a:t>
            </a:r>
            <a:r>
              <a:rPr lang="en-US" dirty="0" smtClean="0"/>
              <a:t> ≥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baseline="-25000" dirty="0" smtClean="0"/>
              <a:t> </a:t>
            </a:r>
            <a:r>
              <a:rPr lang="en-US" dirty="0" smtClean="0"/>
              <a:t>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=&gt; the distance between any pair of points in C is at least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endParaRPr lang="en-US" baseline="-25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Correctness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40060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Assume for the sake of contradiction that 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n-US" dirty="0" err="1" smtClean="0"/>
              <a:t>r</a:t>
            </a:r>
            <a:r>
              <a:rPr lang="en-US" baseline="-25000" dirty="0" err="1" smtClean="0"/>
              <a:t>k</a:t>
            </a:r>
            <a:r>
              <a:rPr lang="en-US" dirty="0" smtClean="0"/>
              <a:t> &gt; 2opt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Consider the optimal solution that covers P with k clusters. By the triangle inequality, any 2 points within the same cluster are in distance at most 2opt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 from each other.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Correctness – cont.</a:t>
            </a:r>
            <a:endParaRPr lang="he-IL" sz="5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5588983" y="4509120"/>
            <a:ext cx="2357137" cy="2016224"/>
            <a:chOff x="5588983" y="4509120"/>
            <a:chExt cx="2357137" cy="2016224"/>
          </a:xfrm>
        </p:grpSpPr>
        <p:sp>
          <p:nvSpPr>
            <p:cNvPr id="4" name="Oval 3"/>
            <p:cNvSpPr/>
            <p:nvPr/>
          </p:nvSpPr>
          <p:spPr>
            <a:xfrm>
              <a:off x="5609140" y="4509120"/>
              <a:ext cx="2275228" cy="2016224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Flowchart: Connector 4"/>
            <p:cNvSpPr/>
            <p:nvPr/>
          </p:nvSpPr>
          <p:spPr>
            <a:xfrm>
              <a:off x="6660232" y="5301208"/>
              <a:ext cx="144016" cy="14401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7740352" y="5733256"/>
              <a:ext cx="144016" cy="14401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5652120" y="5805264"/>
              <a:ext cx="144016" cy="144016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9" name="Straight Connector 8"/>
            <p:cNvCxnSpPr>
              <a:stCxn id="7" idx="7"/>
              <a:endCxn id="5" idx="3"/>
            </p:cNvCxnSpPr>
            <p:nvPr/>
          </p:nvCxnSpPr>
          <p:spPr>
            <a:xfrm rot="5400000" flipH="1" flipV="1">
              <a:off x="6027073" y="5172105"/>
              <a:ext cx="402222" cy="9062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6" idx="5"/>
            </p:cNvCxnSpPr>
            <p:nvPr/>
          </p:nvCxnSpPr>
          <p:spPr>
            <a:xfrm>
              <a:off x="6660232" y="5373216"/>
              <a:ext cx="1203045" cy="4829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724128" y="5805264"/>
              <a:ext cx="2016224" cy="931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rot="19869711">
              <a:off x="5588983" y="5308646"/>
              <a:ext cx="1191839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600" dirty="0" smtClean="0"/>
                <a:t>≤opt</a:t>
              </a:r>
              <a:r>
                <a:rPr lang="en-US" sz="1600" baseline="-25000" dirty="0" smtClean="0"/>
                <a:t>∞</a:t>
              </a:r>
              <a:r>
                <a:rPr lang="en-US" sz="1600" dirty="0" smtClean="0"/>
                <a:t>(</a:t>
              </a:r>
              <a:r>
                <a:rPr lang="en-US" sz="1600" dirty="0" err="1" smtClean="0"/>
                <a:t>P,k</a:t>
              </a:r>
              <a:r>
                <a:rPr lang="en-US" sz="1600" dirty="0" smtClean="0"/>
                <a:t>) </a:t>
              </a:r>
              <a:endParaRPr lang="he-IL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193514">
              <a:off x="6754281" y="5306310"/>
              <a:ext cx="1191839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1600" dirty="0" smtClean="0"/>
                <a:t>≤opt</a:t>
              </a:r>
              <a:r>
                <a:rPr lang="en-US" sz="1600" baseline="-25000" dirty="0" smtClean="0"/>
                <a:t>∞</a:t>
              </a:r>
              <a:r>
                <a:rPr lang="en-US" sz="1600" dirty="0" smtClean="0"/>
                <a:t>(</a:t>
              </a:r>
              <a:r>
                <a:rPr lang="en-US" sz="1600" dirty="0" err="1" smtClean="0"/>
                <a:t>P,k</a:t>
              </a:r>
              <a:r>
                <a:rPr lang="en-US" sz="1600" dirty="0" smtClean="0"/>
                <a:t>) </a:t>
              </a:r>
              <a:endParaRPr lang="he-IL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19256" cy="540060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Thus, no 2 points of C can be in the same cluster.</a:t>
            </a:r>
          </a:p>
          <a:p>
            <a:pPr algn="l" rtl="0">
              <a:lnSpc>
                <a:spcPct val="150000"/>
              </a:lnSpc>
              <a:buFont typeface="Symbol" pitchFamily="18" charset="2"/>
              <a:buChar char="Þ"/>
            </a:pPr>
            <a:r>
              <a:rPr lang="en-US" dirty="0" smtClean="0"/>
              <a:t>The optimal solution can not cover C (and thus P) as |C| = k+1 and there are only k clusters.	A contradiction. </a:t>
            </a:r>
            <a:r>
              <a:rPr lang="en-US" baseline="-25000" dirty="0" smtClean="0"/>
              <a:t>□</a:t>
            </a:r>
            <a:endParaRPr lang="he-IL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Correctness – cont.</a:t>
            </a:r>
            <a:endParaRPr lang="he-IL" sz="5400" dirty="0"/>
          </a:p>
        </p:txBody>
      </p:sp>
      <p:sp>
        <p:nvSpPr>
          <p:cNvPr id="5" name="Oval 4"/>
          <p:cNvSpPr/>
          <p:nvPr/>
        </p:nvSpPr>
        <p:spPr>
          <a:xfrm rot="6881063">
            <a:off x="5496291" y="3943215"/>
            <a:ext cx="2120276" cy="2283982"/>
          </a:xfrm>
          <a:prstGeom prst="ellipse">
            <a:avLst/>
          </a:prstGeom>
          <a:noFill/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Flowchart: Connector 7"/>
          <p:cNvSpPr/>
          <p:nvPr/>
        </p:nvSpPr>
        <p:spPr>
          <a:xfrm rot="6881063">
            <a:off x="7271333" y="5818732"/>
            <a:ext cx="134208" cy="16314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Flowchart: Connector 27"/>
          <p:cNvSpPr/>
          <p:nvPr/>
        </p:nvSpPr>
        <p:spPr>
          <a:xfrm rot="19329936">
            <a:off x="2722238" y="5028922"/>
            <a:ext cx="86600" cy="10286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Flowchart: Connector 32"/>
          <p:cNvSpPr/>
          <p:nvPr/>
        </p:nvSpPr>
        <p:spPr>
          <a:xfrm>
            <a:off x="4499992" y="4797152"/>
            <a:ext cx="144016" cy="14401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37" name="Straight Connector 36"/>
          <p:cNvCxnSpPr>
            <a:stCxn id="33" idx="1"/>
            <a:endCxn id="8" idx="4"/>
          </p:cNvCxnSpPr>
          <p:nvPr/>
        </p:nvCxnSpPr>
        <p:spPr>
          <a:xfrm rot="16200000" flipH="1">
            <a:off x="5368704" y="3970622"/>
            <a:ext cx="1047994" cy="274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8" idx="5"/>
            <a:endCxn id="33" idx="2"/>
          </p:cNvCxnSpPr>
          <p:nvPr/>
        </p:nvCxnSpPr>
        <p:spPr>
          <a:xfrm rot="5400000" flipH="1" flipV="1">
            <a:off x="3545440" y="4135748"/>
            <a:ext cx="221140" cy="1687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 rot="6881063">
            <a:off x="1895889" y="4015224"/>
            <a:ext cx="2120276" cy="2283982"/>
          </a:xfrm>
          <a:prstGeom prst="ellipse">
            <a:avLst/>
          </a:prstGeom>
          <a:noFill/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1" name="TextBox 40"/>
          <p:cNvSpPr txBox="1"/>
          <p:nvPr/>
        </p:nvSpPr>
        <p:spPr>
          <a:xfrm rot="1193514">
            <a:off x="5421174" y="5101794"/>
            <a:ext cx="18745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&gt;2opt</a:t>
            </a:r>
            <a:r>
              <a:rPr lang="en-US" sz="2400" baseline="-25000" dirty="0" smtClean="0"/>
              <a:t>∞</a:t>
            </a:r>
            <a:r>
              <a:rPr lang="en-US" sz="2400" dirty="0" smtClean="0"/>
              <a:t>(</a:t>
            </a:r>
            <a:r>
              <a:rPr lang="en-US" sz="2400" dirty="0" err="1" smtClean="0"/>
              <a:t>P,k</a:t>
            </a:r>
            <a:r>
              <a:rPr lang="en-US" sz="2400" dirty="0" smtClean="0"/>
              <a:t>) </a:t>
            </a:r>
            <a:endParaRPr lang="he-IL" sz="2400" dirty="0"/>
          </a:p>
        </p:txBody>
      </p:sp>
      <p:sp>
        <p:nvSpPr>
          <p:cNvPr id="42" name="TextBox 41"/>
          <p:cNvSpPr txBox="1"/>
          <p:nvPr/>
        </p:nvSpPr>
        <p:spPr>
          <a:xfrm rot="21160129">
            <a:off x="2747655" y="4526222"/>
            <a:ext cx="187455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&gt;2opt</a:t>
            </a:r>
            <a:r>
              <a:rPr lang="en-US" sz="2400" baseline="-25000" dirty="0" smtClean="0"/>
              <a:t>∞</a:t>
            </a:r>
            <a:r>
              <a:rPr lang="en-US" sz="2400" dirty="0" smtClean="0"/>
              <a:t>(</a:t>
            </a:r>
            <a:r>
              <a:rPr lang="en-US" sz="2400" dirty="0" err="1" smtClean="0"/>
              <a:t>P,k</a:t>
            </a:r>
            <a:r>
              <a:rPr lang="en-US" sz="2400" dirty="0" smtClean="0"/>
              <a:t>) </a:t>
            </a:r>
            <a:endParaRPr lang="he-I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Input – a set of points P, a parameter k.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Problem – find a set of k points, C </a:t>
            </a:r>
            <a:r>
              <a:rPr lang="he-IL" dirty="0" smtClean="0"/>
              <a:t>⊇</a:t>
            </a:r>
            <a:r>
              <a:rPr lang="en-US" dirty="0" smtClean="0"/>
              <a:t> P, such that the sum of distances of points of P to their closest points in C is minimized.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K-Median Clustering</a:t>
            </a:r>
            <a:endParaRPr lang="he-IL" sz="54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" name="Flowchart: Connector 7"/>
          <p:cNvSpPr/>
          <p:nvPr/>
        </p:nvSpPr>
        <p:spPr>
          <a:xfrm>
            <a:off x="6386714" y="4149080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Flowchart: Connector 8"/>
          <p:cNvSpPr/>
          <p:nvPr/>
        </p:nvSpPr>
        <p:spPr>
          <a:xfrm>
            <a:off x="7538842" y="4005064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0" name="Straight Connector 9"/>
          <p:cNvCxnSpPr>
            <a:stCxn id="28" idx="4"/>
            <a:endCxn id="29" idx="0"/>
          </p:cNvCxnSpPr>
          <p:nvPr/>
        </p:nvCxnSpPr>
        <p:spPr>
          <a:xfrm rot="5400000" flipH="1" flipV="1">
            <a:off x="5675018" y="4329100"/>
            <a:ext cx="927720" cy="1304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29" idx="7"/>
            <a:endCxn id="9" idx="1"/>
          </p:cNvCxnSpPr>
          <p:nvPr/>
        </p:nvCxnSpPr>
        <p:spPr>
          <a:xfrm rot="5400000" flipH="1" flipV="1">
            <a:off x="6926774" y="3905436"/>
            <a:ext cx="512440" cy="732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9" idx="1"/>
            <a:endCxn id="8" idx="5"/>
          </p:cNvCxnSpPr>
          <p:nvPr/>
        </p:nvCxnSpPr>
        <p:spPr>
          <a:xfrm rot="16200000" flipV="1">
            <a:off x="6448177" y="4210543"/>
            <a:ext cx="317506" cy="317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8" idx="7"/>
            <a:endCxn id="9" idx="7"/>
          </p:cNvCxnSpPr>
          <p:nvPr/>
        </p:nvCxnSpPr>
        <p:spPr>
          <a:xfrm rot="5400000" flipH="1" flipV="1">
            <a:off x="6952233" y="3511553"/>
            <a:ext cx="144016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Connector 13"/>
          <p:cNvSpPr/>
          <p:nvPr/>
        </p:nvSpPr>
        <p:spPr>
          <a:xfrm>
            <a:off x="5738642" y="5661248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Flowchart: Connector 14"/>
          <p:cNvSpPr/>
          <p:nvPr/>
        </p:nvSpPr>
        <p:spPr>
          <a:xfrm>
            <a:off x="5090570" y="5661248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6" name="Straight Connector 9"/>
          <p:cNvCxnSpPr>
            <a:stCxn id="15" idx="7"/>
            <a:endCxn id="28" idx="3"/>
          </p:cNvCxnSpPr>
          <p:nvPr/>
        </p:nvCxnSpPr>
        <p:spPr>
          <a:xfrm rot="5400000" flipH="1" flipV="1">
            <a:off x="5188037" y="5398675"/>
            <a:ext cx="237114" cy="30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4" idx="0"/>
          </p:cNvCxnSpPr>
          <p:nvPr/>
        </p:nvCxnSpPr>
        <p:spPr>
          <a:xfrm>
            <a:off x="5522618" y="5445224"/>
            <a:ext cx="25202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5"/>
            <a:endCxn id="14" idx="2"/>
          </p:cNvCxnSpPr>
          <p:nvPr/>
        </p:nvCxnSpPr>
        <p:spPr>
          <a:xfrm rot="5400000" flipH="1" flipV="1">
            <a:off x="5432607" y="5416677"/>
            <a:ext cx="25459" cy="586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90586" y="3789040"/>
            <a:ext cx="31290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7106794" y="422108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5076056" y="530120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6170690" y="486916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6314706" y="422108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5609140" y="530120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5306594" y="5661248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7" name="Oval 26"/>
          <p:cNvSpPr/>
          <p:nvPr/>
        </p:nvSpPr>
        <p:spPr>
          <a:xfrm rot="19663452">
            <a:off x="5230719" y="4744602"/>
            <a:ext cx="1821526" cy="458217"/>
          </a:xfrm>
          <a:prstGeom prst="ellipse">
            <a:avLst/>
          </a:prstGeom>
          <a:noFill/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Flowchart: Connector 27"/>
          <p:cNvSpPr/>
          <p:nvPr/>
        </p:nvSpPr>
        <p:spPr>
          <a:xfrm>
            <a:off x="5450610" y="5373216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Flowchart: Connector 28"/>
          <p:cNvSpPr/>
          <p:nvPr/>
        </p:nvSpPr>
        <p:spPr>
          <a:xfrm>
            <a:off x="6755138" y="4517504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TextBox 30"/>
          <p:cNvSpPr txBox="1"/>
          <p:nvPr/>
        </p:nvSpPr>
        <p:spPr>
          <a:xfrm>
            <a:off x="7092280" y="5445224"/>
            <a:ext cx="5760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FF0000"/>
                </a:solidFill>
              </a:rPr>
              <a:t>11</a:t>
            </a:r>
            <a:endParaRPr lang="he-IL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3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8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1" grpId="0"/>
      <p:bldP spid="3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The k-median clustering price of P by C –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  	       ∥P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And the k-median clustering problem –</a:t>
            </a:r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K-Median Clustering</a:t>
            </a:r>
            <a:endParaRPr lang="he-IL" sz="5400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204864"/>
            <a:ext cx="1379984" cy="922865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4221088"/>
            <a:ext cx="4229100" cy="63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4896544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err="1" smtClean="0"/>
              <a:t>GreedyKCenter</a:t>
            </a:r>
            <a:r>
              <a:rPr lang="en-US" dirty="0" smtClean="0"/>
              <a:t> algorithm gives a 2n-approximation to the k-median problem.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Proof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If C is the set for which 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)= ∥P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then 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)≤ ∥P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∞ </a:t>
            </a:r>
            <a:r>
              <a:rPr lang="en-US" dirty="0" smtClean="0"/>
              <a:t>≤ ∥P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= 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</a:t>
            </a:r>
            <a:endParaRPr lang="en-US" baseline="-25000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And if K is the set for which 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)= ∥P</a:t>
            </a:r>
            <a:r>
              <a:rPr lang="en-US" baseline="-25000" dirty="0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then 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)=∥P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≤∥P</a:t>
            </a:r>
            <a:r>
              <a:rPr lang="en-US" baseline="-25000" dirty="0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≤ </a:t>
            </a:r>
            <a:r>
              <a:rPr lang="en-US" dirty="0" err="1" smtClean="0"/>
              <a:t>n∥P</a:t>
            </a:r>
            <a:r>
              <a:rPr lang="en-US" baseline="-25000" dirty="0" err="1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=n*opt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 2n-Approximation Algorithm 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81328"/>
            <a:ext cx="8291264" cy="4525963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If L is the set returned by the algorithm,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/2n≤∥P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/2≤opt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)≤opt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)≤∥P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=&gt; 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)≤∥P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≤2n*opt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 2n-Approximation Algorithm</a:t>
            </a:r>
            <a:endParaRPr lang="he-IL" sz="5400" dirty="0"/>
          </a:p>
        </p:txBody>
      </p:sp>
      <p:cxnSp>
        <p:nvCxnSpPr>
          <p:cNvPr id="4" name="Straight Connector 3"/>
          <p:cNvCxnSpPr>
            <a:stCxn id="5" idx="7"/>
            <a:endCxn id="29" idx="7"/>
          </p:cNvCxnSpPr>
          <p:nvPr/>
        </p:nvCxnSpPr>
        <p:spPr>
          <a:xfrm rot="5400000" flipH="1" flipV="1">
            <a:off x="7362806" y="3432640"/>
            <a:ext cx="167148" cy="126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lowchart: Connector 4"/>
          <p:cNvSpPr/>
          <p:nvPr/>
        </p:nvSpPr>
        <p:spPr>
          <a:xfrm>
            <a:off x="6748136" y="4134902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Flowchart: Connector 5"/>
          <p:cNvSpPr/>
          <p:nvPr/>
        </p:nvSpPr>
        <p:spPr>
          <a:xfrm>
            <a:off x="7151648" y="4562503"/>
            <a:ext cx="78866" cy="83574"/>
          </a:xfrm>
          <a:prstGeom prst="flowChartConnector">
            <a:avLst/>
          </a:prstGeom>
          <a:solidFill>
            <a:srgbClr val="00B050"/>
          </a:solidFill>
          <a:ln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7" name="Straight Connector 6"/>
          <p:cNvCxnSpPr>
            <a:stCxn id="6" idx="7"/>
            <a:endCxn id="29" idx="1"/>
          </p:cNvCxnSpPr>
          <p:nvPr/>
        </p:nvCxnSpPr>
        <p:spPr>
          <a:xfrm rot="5400000" flipH="1" flipV="1">
            <a:off x="7322878" y="3876080"/>
            <a:ext cx="594749" cy="80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0" idx="4"/>
            <a:endCxn id="6" idx="0"/>
          </p:cNvCxnSpPr>
          <p:nvPr/>
        </p:nvCxnSpPr>
        <p:spPr>
          <a:xfrm rot="5400000" flipH="1" flipV="1">
            <a:off x="5938331" y="4386485"/>
            <a:ext cx="1076732" cy="1428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1"/>
            <a:endCxn id="5" idx="5"/>
          </p:cNvCxnSpPr>
          <p:nvPr/>
        </p:nvCxnSpPr>
        <p:spPr>
          <a:xfrm rot="16200000" flipV="1">
            <a:off x="6805073" y="4216617"/>
            <a:ext cx="368504" cy="347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Connector 9"/>
          <p:cNvSpPr/>
          <p:nvPr/>
        </p:nvSpPr>
        <p:spPr>
          <a:xfrm>
            <a:off x="5722880" y="5555661"/>
            <a:ext cx="78866" cy="83574"/>
          </a:xfrm>
          <a:prstGeom prst="flowChartConnector">
            <a:avLst/>
          </a:prstGeom>
          <a:solidFill>
            <a:srgbClr val="00B050"/>
          </a:solidFill>
          <a:ln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Flowchart: Connector 10"/>
          <p:cNvSpPr/>
          <p:nvPr/>
        </p:nvSpPr>
        <p:spPr>
          <a:xfrm>
            <a:off x="6038343" y="5889957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Flowchart: Connector 11"/>
          <p:cNvSpPr/>
          <p:nvPr/>
        </p:nvSpPr>
        <p:spPr>
          <a:xfrm>
            <a:off x="5328550" y="5889957"/>
            <a:ext cx="78866" cy="83574"/>
          </a:xfrm>
          <a:prstGeom prst="flowChartConnector">
            <a:avLst/>
          </a:prstGeom>
          <a:solidFill>
            <a:schemeClr val="accent2"/>
          </a:solidFill>
          <a:ln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3" name="Straight Connector 12"/>
          <p:cNvCxnSpPr>
            <a:stCxn id="12" idx="7"/>
            <a:endCxn id="10" idx="3"/>
          </p:cNvCxnSpPr>
          <p:nvPr/>
        </p:nvCxnSpPr>
        <p:spPr>
          <a:xfrm rot="5400000" flipH="1" flipV="1">
            <a:off x="5427548" y="5595315"/>
            <a:ext cx="275200" cy="338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1" idx="0"/>
          </p:cNvCxnSpPr>
          <p:nvPr/>
        </p:nvCxnSpPr>
        <p:spPr>
          <a:xfrm>
            <a:off x="5801745" y="5639235"/>
            <a:ext cx="276031" cy="250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2" idx="5"/>
            <a:endCxn id="11" idx="2"/>
          </p:cNvCxnSpPr>
          <p:nvPr/>
        </p:nvCxnSpPr>
        <p:spPr>
          <a:xfrm rot="5400000" flipH="1" flipV="1">
            <a:off x="5702330" y="5625280"/>
            <a:ext cx="29548" cy="64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80948" y="3717032"/>
            <a:ext cx="342708" cy="42865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7536795" y="42184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5312654" y="54720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6511539" y="497064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6669270" y="42184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5896508" y="54720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5565148" y="588995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5076056" y="5805264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A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6463850" y="3884180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F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8028384" y="3717032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E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7064848" y="4581128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5628117" y="5137791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</a:t>
            </a:r>
            <a:endParaRPr lang="he-IL" dirty="0"/>
          </a:p>
        </p:txBody>
      </p:sp>
      <p:sp>
        <p:nvSpPr>
          <p:cNvPr id="28" name="TextBox 27"/>
          <p:cNvSpPr txBox="1"/>
          <p:nvPr/>
        </p:nvSpPr>
        <p:spPr>
          <a:xfrm>
            <a:off x="6101313" y="580638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B</a:t>
            </a:r>
            <a:endParaRPr lang="he-IL" dirty="0"/>
          </a:p>
        </p:txBody>
      </p:sp>
      <p:sp>
        <p:nvSpPr>
          <p:cNvPr id="29" name="Flowchart: Connector 28"/>
          <p:cNvSpPr/>
          <p:nvPr/>
        </p:nvSpPr>
        <p:spPr>
          <a:xfrm>
            <a:off x="8009991" y="3967754"/>
            <a:ext cx="78866" cy="83574"/>
          </a:xfrm>
          <a:prstGeom prst="flowChartConnector">
            <a:avLst/>
          </a:prstGeom>
          <a:solidFill>
            <a:schemeClr val="accent2"/>
          </a:solidFill>
          <a:ln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TextBox 31"/>
          <p:cNvSpPr txBox="1"/>
          <p:nvPr/>
        </p:nvSpPr>
        <p:spPr>
          <a:xfrm>
            <a:off x="6876256" y="5229200"/>
            <a:ext cx="194421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∥P</a:t>
            </a:r>
            <a:r>
              <a:rPr lang="en-US" sz="2000" baseline="-25000" dirty="0" smtClean="0"/>
              <a:t>L</a:t>
            </a:r>
            <a:r>
              <a:rPr lang="en-US" sz="2000" dirty="0" smtClean="0"/>
              <a:t>∥</a:t>
            </a:r>
            <a:r>
              <a:rPr lang="en-US" sz="2000" baseline="-25000" dirty="0" smtClean="0"/>
              <a:t>1 </a:t>
            </a:r>
            <a:r>
              <a:rPr lang="en-US" sz="2000" dirty="0" smtClean="0"/>
              <a:t> = 14</a:t>
            </a:r>
          </a:p>
          <a:p>
            <a:pPr algn="l" rtl="0"/>
            <a:r>
              <a:rPr lang="en-US" sz="2000" dirty="0" smtClean="0"/>
              <a:t>∥P</a:t>
            </a:r>
            <a:r>
              <a:rPr lang="en-US" sz="2000" baseline="-25000" dirty="0" smtClean="0"/>
              <a:t>L</a:t>
            </a:r>
            <a:r>
              <a:rPr lang="en-US" sz="2000" dirty="0" smtClean="0"/>
              <a:t>∥</a:t>
            </a:r>
            <a:r>
              <a:rPr lang="en-US" sz="2000" baseline="-25000" dirty="0" smtClean="0"/>
              <a:t>∞</a:t>
            </a:r>
            <a:r>
              <a:rPr lang="en-US" sz="2000" dirty="0" smtClean="0"/>
              <a:t> = 5</a:t>
            </a:r>
          </a:p>
          <a:p>
            <a:pPr algn="l" rtl="0"/>
            <a:r>
              <a:rPr lang="en-US" sz="2000" dirty="0" smtClean="0"/>
              <a:t>opt</a:t>
            </a:r>
            <a:r>
              <a:rPr lang="en-US" sz="2000" baseline="-25000" dirty="0" smtClean="0"/>
              <a:t>∞</a:t>
            </a:r>
            <a:r>
              <a:rPr lang="en-US" sz="2000" dirty="0" smtClean="0"/>
              <a:t>(</a:t>
            </a:r>
            <a:r>
              <a:rPr lang="en-US" sz="2000" dirty="0" err="1" smtClean="0"/>
              <a:t>P,k</a:t>
            </a:r>
            <a:r>
              <a:rPr lang="en-US" sz="2000" dirty="0" smtClean="0"/>
              <a:t>) = 4</a:t>
            </a:r>
          </a:p>
          <a:p>
            <a:pPr algn="l" rtl="0"/>
            <a:r>
              <a:rPr lang="en-US" sz="2000" dirty="0" smtClean="0"/>
              <a:t>opt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(</a:t>
            </a:r>
            <a:r>
              <a:rPr lang="en-US" sz="2000" dirty="0" err="1" smtClean="0"/>
              <a:t>P,k</a:t>
            </a:r>
            <a:r>
              <a:rPr lang="en-US" sz="2000" dirty="0" smtClean="0"/>
              <a:t>) = 11</a:t>
            </a:r>
            <a:endParaRPr lang="he-I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sz="3000" dirty="0" smtClean="0">
                <a:ea typeface="Ebrima" pitchFamily="2" charset="0"/>
                <a:cs typeface="Miriam" pitchFamily="34" charset="-79"/>
              </a:rPr>
              <a:t>What is clustering?</a:t>
            </a:r>
          </a:p>
          <a:p>
            <a:pPr algn="l" rtl="0">
              <a:lnSpc>
                <a:spcPct val="150000"/>
              </a:lnSpc>
            </a:pPr>
            <a:r>
              <a:rPr lang="en-US" sz="3000" dirty="0" smtClean="0">
                <a:ea typeface="Ebrima" pitchFamily="2" charset="0"/>
                <a:cs typeface="Miriam" pitchFamily="34" charset="-79"/>
              </a:rPr>
              <a:t>Metric Spaces</a:t>
            </a:r>
          </a:p>
          <a:p>
            <a:pPr algn="l" rtl="0">
              <a:lnSpc>
                <a:spcPct val="150000"/>
              </a:lnSpc>
            </a:pPr>
            <a:r>
              <a:rPr lang="en-US" sz="3000" dirty="0" smtClean="0">
                <a:ea typeface="Ebrima" pitchFamily="2" charset="0"/>
                <a:cs typeface="Miriam" pitchFamily="34" charset="-79"/>
              </a:rPr>
              <a:t>K-center Clustering problem &amp; 2-approximation algorithm</a:t>
            </a:r>
          </a:p>
          <a:p>
            <a:pPr algn="l" rtl="0">
              <a:lnSpc>
                <a:spcPct val="150000"/>
              </a:lnSpc>
            </a:pPr>
            <a:r>
              <a:rPr lang="en-US" sz="3000" dirty="0" smtClean="0">
                <a:ea typeface="Ebrima" pitchFamily="2" charset="0"/>
                <a:cs typeface="Miriam" pitchFamily="34" charset="-79"/>
              </a:rPr>
              <a:t>K-median Clustering problem &amp; approximation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cs typeface="Miriam" pitchFamily="34" charset="-79"/>
              </a:rPr>
              <a:t>Outline</a:t>
            </a:r>
            <a:endParaRPr lang="he-IL" sz="6000" dirty="0">
              <a:cs typeface="Miria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80254"/>
            <a:ext cx="8229600" cy="5328592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60000"/>
              </a:lnSpc>
              <a:buNone/>
            </a:pPr>
            <a:r>
              <a:rPr lang="en-US" dirty="0" smtClean="0"/>
              <a:t>Let 0&lt;t&lt;1.</a:t>
            </a:r>
          </a:p>
          <a:p>
            <a:pPr algn="l" rtl="0">
              <a:lnSpc>
                <a:spcPct val="160000"/>
              </a:lnSpc>
              <a:buNone/>
            </a:pPr>
            <a:r>
              <a:rPr lang="en-US" dirty="0" err="1" smtClean="0"/>
              <a:t>algLocalSearchKMed</a:t>
            </a:r>
            <a:r>
              <a:rPr lang="en-US" dirty="0" smtClean="0"/>
              <a:t>:</a:t>
            </a:r>
          </a:p>
          <a:p>
            <a:pPr marL="624078" indent="-514350" algn="l" rtl="0">
              <a:lnSpc>
                <a:spcPct val="160000"/>
              </a:lnSpc>
            </a:pPr>
            <a:r>
              <a:rPr lang="en-US" dirty="0" err="1" smtClean="0"/>
              <a:t>L</a:t>
            </a:r>
            <a:r>
              <a:rPr lang="en-US" baseline="-25000" dirty="0" err="1" smtClean="0"/>
              <a:t>curr</a:t>
            </a:r>
            <a:r>
              <a:rPr lang="en-US" dirty="0" smtClean="0"/>
              <a:t> = L (the result of </a:t>
            </a:r>
            <a:r>
              <a:rPr lang="en-US" dirty="0" err="1" smtClean="0"/>
              <a:t>GreedyKCenter</a:t>
            </a:r>
            <a:r>
              <a:rPr lang="en-US" dirty="0" smtClean="0"/>
              <a:t>)</a:t>
            </a:r>
          </a:p>
          <a:p>
            <a:pPr marL="624078" indent="-514350" algn="l" rtl="0">
              <a:lnSpc>
                <a:spcPct val="160000"/>
              </a:lnSpc>
            </a:pPr>
            <a:r>
              <a:rPr lang="en-US" dirty="0" smtClean="0"/>
              <a:t>At each iteration it checks if the current solution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curr</a:t>
            </a:r>
            <a:r>
              <a:rPr lang="en-US" dirty="0" smtClean="0"/>
              <a:t> can be improved by replacing one of the centers in it by a center from the outside (a swap).</a:t>
            </a:r>
          </a:p>
          <a:p>
            <a:pPr marL="624078" indent="-514350" algn="l" rtl="0">
              <a:lnSpc>
                <a:spcPct val="160000"/>
              </a:lnSpc>
            </a:pPr>
            <a:r>
              <a:rPr lang="en-US" dirty="0" smtClean="0"/>
              <a:t>K is the set after the swap (K ← (L\{c})U{o})</a:t>
            </a:r>
          </a:p>
          <a:p>
            <a:pPr marL="624078" indent="-514350" algn="l" rtl="0">
              <a:lnSpc>
                <a:spcPct val="160000"/>
              </a:lnSpc>
            </a:pPr>
            <a:r>
              <a:rPr lang="en-US" dirty="0" smtClean="0"/>
              <a:t>If ∥P</a:t>
            </a:r>
            <a:r>
              <a:rPr lang="en-US" baseline="-25000" dirty="0" smtClean="0"/>
              <a:t>K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≤(1-t)∥P</a:t>
            </a:r>
            <a:r>
              <a:rPr lang="en-US" baseline="-25000" dirty="0" smtClean="0"/>
              <a:t>Lcurr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then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curr</a:t>
            </a:r>
            <a:r>
              <a:rPr lang="en-US" dirty="0" err="1" smtClean="0"/>
              <a:t>←K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4062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Improving the algorithm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 The algorithm continues iterating in this fashion over all possible swaps and stops if there is no swap that would improve the current solution by a factor of at least (1-t).</a:t>
            </a:r>
          </a:p>
          <a:p>
            <a:pPr algn="l" rtl="0">
              <a:lnSpc>
                <a:spcPct val="150000"/>
              </a:lnSpc>
            </a:pPr>
            <a:endParaRPr lang="en-US" sz="1000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The final content of the set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curr</a:t>
            </a:r>
            <a:r>
              <a:rPr lang="en-US" dirty="0" smtClean="0"/>
              <a:t> is the required constant factor approximation.</a:t>
            </a:r>
            <a:endParaRPr lang="he-I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Improving the algorithm – cont.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Example</a:t>
            </a:r>
            <a:endParaRPr lang="he-IL" sz="5400" dirty="0"/>
          </a:p>
        </p:txBody>
      </p:sp>
      <p:cxnSp>
        <p:nvCxnSpPr>
          <p:cNvPr id="25" name="Straight Connector 24"/>
          <p:cNvCxnSpPr>
            <a:stCxn id="3" idx="7"/>
            <a:endCxn id="5" idx="7"/>
          </p:cNvCxnSpPr>
          <p:nvPr/>
        </p:nvCxnSpPr>
        <p:spPr>
          <a:xfrm rot="5400000" flipH="1" flipV="1">
            <a:off x="6714734" y="1632440"/>
            <a:ext cx="167148" cy="1261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Connector 2"/>
          <p:cNvSpPr/>
          <p:nvPr/>
        </p:nvSpPr>
        <p:spPr>
          <a:xfrm>
            <a:off x="6100064" y="2334702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9" name="Straight Connector 18"/>
          <p:cNvCxnSpPr>
            <a:stCxn id="4" idx="7"/>
            <a:endCxn id="5" idx="1"/>
          </p:cNvCxnSpPr>
          <p:nvPr/>
        </p:nvCxnSpPr>
        <p:spPr>
          <a:xfrm rot="5400000" flipH="1" flipV="1">
            <a:off x="6674806" y="2075880"/>
            <a:ext cx="594749" cy="802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4"/>
            <a:endCxn id="4" idx="0"/>
          </p:cNvCxnSpPr>
          <p:nvPr/>
        </p:nvCxnSpPr>
        <p:spPr>
          <a:xfrm rot="5400000" flipH="1" flipV="1">
            <a:off x="5290259" y="2586285"/>
            <a:ext cx="1076732" cy="1428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1"/>
            <a:endCxn id="3" idx="5"/>
          </p:cNvCxnSpPr>
          <p:nvPr/>
        </p:nvCxnSpPr>
        <p:spPr>
          <a:xfrm rot="16200000" flipV="1">
            <a:off x="6157001" y="2416417"/>
            <a:ext cx="368504" cy="347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Connector 5"/>
          <p:cNvSpPr/>
          <p:nvPr/>
        </p:nvSpPr>
        <p:spPr>
          <a:xfrm>
            <a:off x="5074808" y="3755461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Flowchart: Connector 6"/>
          <p:cNvSpPr/>
          <p:nvPr/>
        </p:nvSpPr>
        <p:spPr>
          <a:xfrm>
            <a:off x="5390271" y="4089757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Flowchart: Connector 7"/>
          <p:cNvSpPr/>
          <p:nvPr/>
        </p:nvSpPr>
        <p:spPr>
          <a:xfrm>
            <a:off x="4680478" y="4089757"/>
            <a:ext cx="78866" cy="83574"/>
          </a:xfrm>
          <a:prstGeom prst="flowChartConnector">
            <a:avLst/>
          </a:prstGeom>
          <a:solidFill>
            <a:schemeClr val="accent2"/>
          </a:solidFill>
          <a:ln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0" name="Straight Connector 9"/>
          <p:cNvCxnSpPr>
            <a:stCxn id="8" idx="7"/>
            <a:endCxn id="6" idx="3"/>
          </p:cNvCxnSpPr>
          <p:nvPr/>
        </p:nvCxnSpPr>
        <p:spPr>
          <a:xfrm rot="5400000" flipH="1" flipV="1">
            <a:off x="4779476" y="3795115"/>
            <a:ext cx="275200" cy="338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7" idx="0"/>
          </p:cNvCxnSpPr>
          <p:nvPr/>
        </p:nvCxnSpPr>
        <p:spPr>
          <a:xfrm>
            <a:off x="5153673" y="3839035"/>
            <a:ext cx="276031" cy="250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5"/>
            <a:endCxn id="7" idx="2"/>
          </p:cNvCxnSpPr>
          <p:nvPr/>
        </p:nvCxnSpPr>
        <p:spPr>
          <a:xfrm rot="5400000" flipH="1" flipV="1">
            <a:off x="5054258" y="3825080"/>
            <a:ext cx="29548" cy="642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32876" y="1916832"/>
            <a:ext cx="342708" cy="42865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45" name="TextBox 44"/>
          <p:cNvSpPr txBox="1"/>
          <p:nvPr/>
        </p:nvSpPr>
        <p:spPr>
          <a:xfrm>
            <a:off x="6888723" y="24182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4664582" y="36718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863467" y="317044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50" name="TextBox 49"/>
          <p:cNvSpPr txBox="1"/>
          <p:nvPr/>
        </p:nvSpPr>
        <p:spPr>
          <a:xfrm>
            <a:off x="6021198" y="2418276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51" name="TextBox 50"/>
          <p:cNvSpPr txBox="1"/>
          <p:nvPr/>
        </p:nvSpPr>
        <p:spPr>
          <a:xfrm>
            <a:off x="5248436" y="367188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52" name="TextBox 51"/>
          <p:cNvSpPr txBox="1"/>
          <p:nvPr/>
        </p:nvSpPr>
        <p:spPr>
          <a:xfrm>
            <a:off x="4917076" y="4089757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6" name="TextBox 25"/>
          <p:cNvSpPr txBox="1"/>
          <p:nvPr/>
        </p:nvSpPr>
        <p:spPr>
          <a:xfrm>
            <a:off x="4427984" y="4005064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A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5815778" y="2083980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F</a:t>
            </a:r>
            <a:endParaRPr lang="he-IL" dirty="0"/>
          </a:p>
        </p:txBody>
      </p:sp>
      <p:sp>
        <p:nvSpPr>
          <p:cNvPr id="29" name="TextBox 28"/>
          <p:cNvSpPr txBox="1"/>
          <p:nvPr/>
        </p:nvSpPr>
        <p:spPr>
          <a:xfrm>
            <a:off x="7380312" y="1916832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E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6444208" y="3140968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</a:t>
            </a:r>
            <a:endParaRPr lang="he-IL" dirty="0"/>
          </a:p>
        </p:txBody>
      </p:sp>
      <p:sp>
        <p:nvSpPr>
          <p:cNvPr id="31" name="TextBox 30"/>
          <p:cNvSpPr txBox="1"/>
          <p:nvPr/>
        </p:nvSpPr>
        <p:spPr>
          <a:xfrm>
            <a:off x="4980045" y="3337591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</a:t>
            </a:r>
            <a:endParaRPr lang="he-IL" dirty="0"/>
          </a:p>
        </p:txBody>
      </p:sp>
      <p:sp>
        <p:nvSpPr>
          <p:cNvPr id="32" name="TextBox 31"/>
          <p:cNvSpPr txBox="1"/>
          <p:nvPr/>
        </p:nvSpPr>
        <p:spPr>
          <a:xfrm>
            <a:off x="5453241" y="4006183"/>
            <a:ext cx="315464" cy="428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B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611560" y="1628800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K = {A,E}</a:t>
            </a:r>
            <a:endParaRPr lang="he-IL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539552" y="2132856"/>
            <a:ext cx="38164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swap(A,B) ⟶ no change</a:t>
            </a:r>
          </a:p>
          <a:p>
            <a:pPr algn="l" rtl="0"/>
            <a:r>
              <a:rPr lang="en-US" sz="2400" dirty="0" smtClean="0"/>
              <a:t>swap(A,C) ⟶ no change</a:t>
            </a:r>
          </a:p>
          <a:p>
            <a:pPr algn="l" rtl="0"/>
            <a:r>
              <a:rPr lang="en-US" sz="2400" dirty="0" smtClean="0"/>
              <a:t>swap(A,D) ⟶ no change</a:t>
            </a:r>
          </a:p>
          <a:p>
            <a:pPr algn="l" rtl="0"/>
            <a:r>
              <a:rPr lang="en-US" sz="2400" dirty="0" smtClean="0"/>
              <a:t>swap(A,F) ⟶ no change</a:t>
            </a:r>
          </a:p>
          <a:p>
            <a:pPr algn="l" rtl="0"/>
            <a:endParaRPr lang="he-IL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39552" y="3621220"/>
            <a:ext cx="3600400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swap(E,B) ⟶ no change</a:t>
            </a:r>
          </a:p>
          <a:p>
            <a:pPr algn="l" rtl="0"/>
            <a:r>
              <a:rPr lang="en-US" sz="2400" dirty="0" smtClean="0"/>
              <a:t>swap(E,C) ⟶ no change</a:t>
            </a:r>
          </a:p>
          <a:p>
            <a:pPr algn="l" rtl="0"/>
            <a:r>
              <a:rPr lang="en-US" sz="2400" dirty="0" smtClean="0"/>
              <a:t>swap(E,F) ⟶ no change</a:t>
            </a:r>
          </a:p>
          <a:p>
            <a:pPr algn="l" rtl="0"/>
            <a:r>
              <a:rPr lang="en-US" sz="2400" dirty="0" smtClean="0"/>
              <a:t>swap(E,D) ⟶ </a:t>
            </a:r>
            <a:r>
              <a:rPr lang="en-US" sz="2400" dirty="0" err="1" smtClean="0"/>
              <a:t>L</a:t>
            </a:r>
            <a:r>
              <a:rPr lang="en-US" sz="2400" baseline="-25000" dirty="0" err="1" smtClean="0"/>
              <a:t>curr</a:t>
            </a:r>
            <a:r>
              <a:rPr lang="en-US" sz="2400" dirty="0" smtClean="0"/>
              <a:t> = (</a:t>
            </a:r>
            <a:r>
              <a:rPr lang="en-US" sz="2400" dirty="0" err="1" smtClean="0"/>
              <a:t>L</a:t>
            </a:r>
            <a:r>
              <a:rPr lang="en-US" sz="2400" baseline="-25000" dirty="0" err="1" smtClean="0"/>
              <a:t>curr</a:t>
            </a:r>
            <a:r>
              <a:rPr lang="en-US" sz="2400" dirty="0" smtClean="0"/>
              <a:t>\{E})U{D} = {A,D}</a:t>
            </a:r>
            <a:endParaRPr lang="he-IL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004048" y="4941168"/>
            <a:ext cx="27363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>
                <a:solidFill>
                  <a:srgbClr val="FF0000"/>
                </a:solidFill>
              </a:rPr>
              <a:t>‖P</a:t>
            </a:r>
            <a:r>
              <a:rPr lang="en-US" sz="3200" baseline="-25000" dirty="0" smtClean="0">
                <a:solidFill>
                  <a:srgbClr val="FF0000"/>
                </a:solidFill>
              </a:rPr>
              <a:t>Lcurr</a:t>
            </a:r>
            <a:r>
              <a:rPr lang="en-US" sz="3200" dirty="0" smtClean="0">
                <a:solidFill>
                  <a:srgbClr val="FF0000"/>
                </a:solidFill>
              </a:rPr>
              <a:t>∥</a:t>
            </a:r>
            <a:r>
              <a:rPr lang="en-US" sz="3200" baseline="-25000" dirty="0" smtClean="0">
                <a:solidFill>
                  <a:srgbClr val="FF0000"/>
                </a:solidFill>
              </a:rPr>
              <a:t>1</a:t>
            </a:r>
            <a:r>
              <a:rPr lang="en-US" sz="3200" dirty="0" smtClean="0">
                <a:solidFill>
                  <a:srgbClr val="FF0000"/>
                </a:solidFill>
              </a:rPr>
              <a:t> = 12</a:t>
            </a:r>
            <a:endParaRPr lang="he-IL" sz="3200" dirty="0">
              <a:solidFill>
                <a:srgbClr val="FF0000"/>
              </a:solidFill>
            </a:endParaRPr>
          </a:p>
        </p:txBody>
      </p:sp>
      <p:sp>
        <p:nvSpPr>
          <p:cNvPr id="5" name="Flowchart: Connector 4"/>
          <p:cNvSpPr/>
          <p:nvPr/>
        </p:nvSpPr>
        <p:spPr>
          <a:xfrm>
            <a:off x="7361919" y="2167554"/>
            <a:ext cx="78866" cy="83574"/>
          </a:xfrm>
          <a:prstGeom prst="flowChartConnector">
            <a:avLst/>
          </a:prstGeom>
          <a:solidFill>
            <a:schemeClr val="accent2"/>
          </a:solidFill>
          <a:ln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TextBox 35"/>
          <p:cNvSpPr txBox="1"/>
          <p:nvPr/>
        </p:nvSpPr>
        <p:spPr>
          <a:xfrm>
            <a:off x="7524328" y="1196752"/>
            <a:ext cx="12241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(t = 0.1)</a:t>
            </a:r>
            <a:endParaRPr lang="he-IL" dirty="0"/>
          </a:p>
        </p:txBody>
      </p:sp>
      <p:sp>
        <p:nvSpPr>
          <p:cNvPr id="4" name="Flowchart: Connector 3"/>
          <p:cNvSpPr/>
          <p:nvPr/>
        </p:nvSpPr>
        <p:spPr>
          <a:xfrm>
            <a:off x="6503576" y="2762303"/>
            <a:ext cx="78866" cy="8357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8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3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6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5" grpId="0"/>
      <p:bldP spid="35" grpId="1"/>
      <p:bldP spid="37" grpId="0"/>
      <p:bldP spid="37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Each iteration checks O(</a:t>
            </a:r>
            <a:r>
              <a:rPr lang="en-US" dirty="0" err="1" smtClean="0"/>
              <a:t>nk</a:t>
            </a:r>
            <a:r>
              <a:rPr lang="en-US" dirty="0" smtClean="0"/>
              <a:t>) swaps (n-k candidates to be swapped in, k candidates to be swapped out)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Computing each swap (computing the distance of every point to its nearest center)  – O(</a:t>
            </a:r>
            <a:r>
              <a:rPr lang="en-US" dirty="0" err="1" smtClean="0"/>
              <a:t>nk</a:t>
            </a:r>
            <a:r>
              <a:rPr lang="en-US" dirty="0" smtClean="0"/>
              <a:t>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=&gt; Each iteration takes O((</a:t>
            </a:r>
            <a:r>
              <a:rPr lang="en-US" dirty="0" err="1" smtClean="0"/>
              <a:t>nk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he-I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Running Time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81328"/>
            <a:ext cx="8352928" cy="4525963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Number of iterations – O(log</a:t>
            </a:r>
            <a:r>
              <a:rPr lang="en-US" baseline="-25000" dirty="0" smtClean="0"/>
              <a:t>1/(1-t)</a:t>
            </a:r>
            <a:r>
              <a:rPr lang="en-US" dirty="0" smtClean="0"/>
              <a:t>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/opt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(because in each iteration we reduce the clustering price by a factor of at least 1-t and we stop when we can’t improve anymore)</a:t>
            </a:r>
          </a:p>
          <a:p>
            <a:pPr algn="l" rtl="0">
              <a:lnSpc>
                <a:spcPct val="150000"/>
              </a:lnSpc>
              <a:buNone/>
            </a:pPr>
            <a:endParaRPr lang="en-US" sz="1000" dirty="0" smtClean="0"/>
          </a:p>
          <a:p>
            <a:pPr algn="l" rtl="0">
              <a:lnSpc>
                <a:spcPct val="150000"/>
              </a:lnSpc>
              <a:buFont typeface="Symbol" pitchFamily="18" charset="2"/>
              <a:buChar char="Þ"/>
            </a:pPr>
            <a:r>
              <a:rPr lang="en-US" dirty="0" smtClean="0"/>
              <a:t>Running time of the algorithm is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O((</a:t>
            </a:r>
            <a:r>
              <a:rPr lang="en-US" dirty="0" err="1" smtClean="0"/>
              <a:t>nk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log</a:t>
            </a:r>
            <a:r>
              <a:rPr lang="en-US" baseline="-25000" dirty="0" smtClean="0"/>
              <a:t>1/(1-t)</a:t>
            </a:r>
            <a:r>
              <a:rPr lang="en-US" dirty="0" smtClean="0"/>
              <a:t>∥P</a:t>
            </a:r>
            <a:r>
              <a:rPr lang="en-US" baseline="-25000" dirty="0" smtClean="0"/>
              <a:t>L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/opt</a:t>
            </a:r>
            <a:r>
              <a:rPr lang="en-US" baseline="-25000" dirty="0" smtClean="0"/>
              <a:t>1</a:t>
            </a:r>
            <a:r>
              <a:rPr lang="en-US" dirty="0" smtClean="0"/>
              <a:t>) = O((</a:t>
            </a:r>
            <a:r>
              <a:rPr lang="en-US" dirty="0" err="1" smtClean="0"/>
              <a:t>nk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log</a:t>
            </a:r>
            <a:r>
              <a:rPr lang="en-US" baseline="-25000" dirty="0" smtClean="0"/>
              <a:t>(1+t)</a:t>
            </a:r>
            <a:r>
              <a:rPr lang="en-US" dirty="0" smtClean="0"/>
              <a:t>2n) = O((</a:t>
            </a:r>
            <a:r>
              <a:rPr lang="en-US" dirty="0" err="1" smtClean="0"/>
              <a:t>nk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(</a:t>
            </a:r>
            <a:r>
              <a:rPr lang="en-US" dirty="0" err="1" smtClean="0"/>
              <a:t>logn</a:t>
            </a:r>
            <a:r>
              <a:rPr lang="en-US" dirty="0" smtClean="0"/>
              <a:t>)/t)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Running Time – cont.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Intuitively, since the local search got stuck in a locally optimal solution (we couldn’t improve the solution by over 1-t with a swap), it can not be too far from the true optimal solution.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of quality of approximation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27992"/>
          </a:xfrm>
        </p:spPr>
        <p:txBody>
          <a:bodyPr>
            <a:normAutofit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For simplicity, lets assume that the solution returned by the algorithm can not be improved (at all) by any swap.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  ∀</a:t>
            </a:r>
            <a:r>
              <a:rPr lang="en-US" dirty="0" err="1" smtClean="0"/>
              <a:t>c∈L,o∈P</a:t>
            </a:r>
            <a:r>
              <a:rPr lang="en-US" dirty="0" smtClean="0"/>
              <a:t>\L	 0≤∆(</a:t>
            </a:r>
            <a:r>
              <a:rPr lang="en-US" dirty="0" err="1" smtClean="0"/>
              <a:t>c,o</a:t>
            </a:r>
            <a:r>
              <a:rPr lang="en-US" dirty="0" smtClean="0"/>
              <a:t>)=‖P</a:t>
            </a:r>
            <a:r>
              <a:rPr lang="en-US" baseline="-25000" dirty="0" smtClean="0"/>
              <a:t>L-c+o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-‖P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endParaRPr lang="he-IL" baseline="-25000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In addition, we will modify the assignment of points to clusters in L, such that every cluster in the optimal clustering would be contained in a single cluster of the modified local solution.</a:t>
            </a:r>
            <a:endParaRPr lang="he-I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In particular, now an optimal cluster would intersect only a single cluster in the modified local solution </a:t>
            </a:r>
            <a:r>
              <a:rPr lang="el-GR" dirty="0" smtClean="0"/>
              <a:t>Π</a:t>
            </a:r>
            <a:r>
              <a:rPr lang="en-US" dirty="0" smtClean="0"/>
              <a:t>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Building </a:t>
            </a:r>
            <a:r>
              <a:rPr lang="el-GR" u="sng" dirty="0" smtClean="0"/>
              <a:t>Π</a:t>
            </a:r>
            <a:r>
              <a:rPr lang="el-GR" dirty="0" smtClean="0"/>
              <a:t> </a:t>
            </a:r>
            <a:r>
              <a:rPr lang="en-US" dirty="0" smtClean="0"/>
              <a:t>- For a point </a:t>
            </a:r>
            <a:r>
              <a:rPr lang="en-US" dirty="0" err="1" smtClean="0"/>
              <a:t>p∈P</a:t>
            </a:r>
            <a:r>
              <a:rPr lang="en-US" dirty="0" smtClean="0"/>
              <a:t>, let ō = 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p,C</a:t>
            </a:r>
            <a:r>
              <a:rPr lang="en-US" baseline="-25000" dirty="0" err="1" smtClean="0"/>
              <a:t>opt</a:t>
            </a:r>
            <a:r>
              <a:rPr lang="en-US" dirty="0" smtClean="0"/>
              <a:t>) be its optimal center, and let ɑ(p) = 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ō,L</a:t>
            </a:r>
            <a:r>
              <a:rPr lang="en-US" dirty="0" smtClean="0"/>
              <a:t>) be the center p should use, if p follows its optimal center’s assignment.  Construct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el-GR" dirty="0" smtClean="0"/>
              <a:t>Π</a:t>
            </a:r>
            <a:r>
              <a:rPr lang="en-US" dirty="0" smtClean="0"/>
              <a:t> according to ɑ.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1588" y="4725144"/>
            <a:ext cx="2392660" cy="179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725144"/>
            <a:ext cx="178483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Let </a:t>
            </a:r>
            <a:r>
              <a:rPr lang="el-GR" dirty="0" smtClean="0"/>
              <a:t>δ</a:t>
            </a:r>
            <a:r>
              <a:rPr lang="en-US" baseline="-25000" dirty="0" smtClean="0"/>
              <a:t>p</a:t>
            </a:r>
            <a:r>
              <a:rPr lang="en-US" dirty="0" smtClean="0"/>
              <a:t> denote the price of this reassignment for the point p, that is </a:t>
            </a:r>
            <a:r>
              <a:rPr lang="el-GR" dirty="0" smtClean="0"/>
              <a:t>δ</a:t>
            </a:r>
            <a:r>
              <a:rPr lang="en-US" baseline="-25000" dirty="0" smtClean="0"/>
              <a:t>p</a:t>
            </a:r>
            <a:r>
              <a:rPr lang="en-US" dirty="0" smtClean="0"/>
              <a:t> =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M</a:t>
            </a:r>
            <a:r>
              <a:rPr lang="en-US" dirty="0" smtClean="0"/>
              <a:t>(</a:t>
            </a:r>
            <a:r>
              <a:rPr lang="en-US" dirty="0" err="1" smtClean="0"/>
              <a:t>p,ɑ</a:t>
            </a:r>
            <a:r>
              <a:rPr lang="en-US" dirty="0" smtClean="0"/>
              <a:t>(p)) - d(</a:t>
            </a:r>
            <a:r>
              <a:rPr lang="en-US" dirty="0" err="1" smtClean="0"/>
              <a:t>p,L</a:t>
            </a:r>
            <a:r>
              <a:rPr lang="en-US" dirty="0" smtClean="0"/>
              <a:t>).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If p does not get reassigned, </a:t>
            </a:r>
            <a:r>
              <a:rPr lang="el-GR" dirty="0" smtClean="0"/>
              <a:t>δ</a:t>
            </a:r>
            <a:r>
              <a:rPr lang="en-US" baseline="-25000" dirty="0" smtClean="0"/>
              <a:t>p</a:t>
            </a:r>
            <a:r>
              <a:rPr lang="en-US" dirty="0" smtClean="0"/>
              <a:t> = 0.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Otherwise, </a:t>
            </a:r>
            <a:r>
              <a:rPr lang="el-GR" dirty="0" smtClean="0"/>
              <a:t>δ</a:t>
            </a:r>
            <a:r>
              <a:rPr lang="en-US" baseline="-25000" dirty="0" smtClean="0"/>
              <a:t>p </a:t>
            </a:r>
            <a:r>
              <a:rPr lang="en-US" dirty="0" smtClean="0"/>
              <a:t>≥ 0, because ɑ(p)∈L and d(</a:t>
            </a:r>
            <a:r>
              <a:rPr lang="en-US" dirty="0" err="1" smtClean="0"/>
              <a:t>p,L</a:t>
            </a:r>
            <a:r>
              <a:rPr lang="en-US" dirty="0" smtClean="0"/>
              <a:t>) is the minimal distance from p to a point in 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985792"/>
            <a:ext cx="1784838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6228184" y="4941168"/>
            <a:ext cx="1296144" cy="792088"/>
          </a:xfrm>
          <a:prstGeom prst="ellipse">
            <a:avLst/>
          </a:prstGeom>
          <a:noFill/>
          <a:ln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6444208" y="5219908"/>
            <a:ext cx="2160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p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6890324" y="5089960"/>
            <a:ext cx="2160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c</a:t>
            </a:r>
            <a:endParaRPr lang="he-IL" dirty="0"/>
          </a:p>
        </p:txBody>
      </p:sp>
      <p:cxnSp>
        <p:nvCxnSpPr>
          <p:cNvPr id="12" name="Straight Connector 11"/>
          <p:cNvCxnSpPr>
            <a:endCxn id="7" idx="2"/>
          </p:cNvCxnSpPr>
          <p:nvPr/>
        </p:nvCxnSpPr>
        <p:spPr>
          <a:xfrm flipV="1">
            <a:off x="5724128" y="5494373"/>
            <a:ext cx="648072" cy="310891"/>
          </a:xfrm>
          <a:prstGeom prst="line">
            <a:avLst/>
          </a:prstGeom>
          <a:ln w="158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0"/>
            <a:endCxn id="9" idx="2"/>
          </p:cNvCxnSpPr>
          <p:nvPr/>
        </p:nvCxnSpPr>
        <p:spPr>
          <a:xfrm rot="5400000" flipH="1" flipV="1">
            <a:off x="6539076" y="5180053"/>
            <a:ext cx="147445" cy="43547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372200" y="5471513"/>
            <a:ext cx="45719" cy="4571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Oval 8"/>
          <p:cNvSpPr/>
          <p:nvPr/>
        </p:nvSpPr>
        <p:spPr>
          <a:xfrm>
            <a:off x="6830537" y="5301208"/>
            <a:ext cx="45719" cy="4571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1</a:t>
            </a:r>
            <a:r>
              <a:rPr lang="en-US" dirty="0" smtClean="0"/>
              <a:t>: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The increase in cost from moving from the clustering induced by L to the clustering of </a:t>
            </a:r>
            <a:r>
              <a:rPr lang="el-GR" dirty="0" smtClean="0"/>
              <a:t>Π</a:t>
            </a:r>
            <a:r>
              <a:rPr lang="en-US" dirty="0" smtClean="0"/>
              <a:t> is bounded by 2∥P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. 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That is       </a:t>
            </a:r>
            <a:r>
              <a:rPr lang="el-GR" dirty="0" smtClean="0"/>
              <a:t>δ</a:t>
            </a:r>
            <a:r>
              <a:rPr lang="en-US" baseline="-25000" dirty="0" smtClean="0"/>
              <a:t>p</a:t>
            </a:r>
            <a:r>
              <a:rPr lang="en-US" dirty="0" smtClean="0"/>
              <a:t> ≤ 2∥P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4005064"/>
            <a:ext cx="720080" cy="8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lustering.gif"/>
          <p:cNvPicPr>
            <a:picLocks noChangeAspect="1"/>
          </p:cNvPicPr>
          <p:nvPr/>
        </p:nvPicPr>
        <p:blipFill>
          <a:blip r:embed="rId2" cstate="print"/>
          <a:srcRect t="5625" b="7141"/>
          <a:stretch>
            <a:fillRect/>
          </a:stretch>
        </p:blipFill>
        <p:spPr>
          <a:xfrm>
            <a:off x="3779912" y="4264068"/>
            <a:ext cx="5282952" cy="23042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What is clustering?</a:t>
            </a:r>
            <a:endParaRPr lang="he-IL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4525963"/>
          </a:xfrm>
        </p:spPr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Informally - “Given data, find interesting structure in the data”.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A clustering problem is usually defined by a set of items, and a distance function defined between them.</a:t>
            </a:r>
            <a:endParaRPr lang="en-US" dirty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For example, R</a:t>
            </a:r>
            <a:r>
              <a:rPr lang="en-US" baseline="30000" dirty="0" smtClean="0"/>
              <a:t>d</a:t>
            </a:r>
            <a:r>
              <a:rPr lang="en-US" dirty="0" smtClean="0"/>
              <a:t> and the regular Euclidean distance.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5580112" y="101598"/>
            <a:ext cx="3520908" cy="2510383"/>
            <a:chOff x="5508104" y="4005064"/>
            <a:chExt cx="3520908" cy="2510383"/>
          </a:xfrm>
        </p:grpSpPr>
        <p:grpSp>
          <p:nvGrpSpPr>
            <p:cNvPr id="15" name="Group 14"/>
            <p:cNvGrpSpPr/>
            <p:nvPr/>
          </p:nvGrpSpPr>
          <p:grpSpPr>
            <a:xfrm>
              <a:off x="5508104" y="4005064"/>
              <a:ext cx="3034941" cy="2510383"/>
              <a:chOff x="5508104" y="4005064"/>
              <a:chExt cx="3034941" cy="2510383"/>
            </a:xfrm>
          </p:grpSpPr>
          <p:pic>
            <p:nvPicPr>
              <p:cNvPr id="6145" name="Picture 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508104" y="4005064"/>
                <a:ext cx="3034941" cy="2510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" name="Rectangle 12"/>
              <p:cNvSpPr/>
              <p:nvPr/>
            </p:nvSpPr>
            <p:spPr>
              <a:xfrm>
                <a:off x="6991244" y="6078782"/>
                <a:ext cx="216024" cy="144016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8417452" y="5085184"/>
              <a:ext cx="611560" cy="49244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 rtl="0"/>
              <a:r>
                <a:rPr lang="en-US" sz="2600" dirty="0" smtClean="0">
                  <a:solidFill>
                    <a:srgbClr val="0000FF"/>
                  </a:solidFill>
                </a:rPr>
                <a:t>=c</a:t>
              </a:r>
              <a:endParaRPr lang="he-IL" sz="2600" dirty="0">
                <a:solidFill>
                  <a:srgbClr val="0000FF"/>
                </a:solidFill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8791444" y="5243714"/>
              <a:ext cx="101036" cy="0"/>
            </a:xfrm>
            <a:prstGeom prst="line">
              <a:avLst/>
            </a:prstGeom>
            <a:ln cmpd="sng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340768"/>
            <a:ext cx="8686800" cy="5184576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Proof of lemma 1</a:t>
            </a:r>
            <a:r>
              <a:rPr lang="en-US" dirty="0" smtClean="0"/>
              <a:t>:</a:t>
            </a:r>
          </a:p>
          <a:p>
            <a:pPr lvl="1" algn="l" rtl="0">
              <a:lnSpc>
                <a:spcPct val="150000"/>
              </a:lnSpc>
            </a:pP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ō,ɑ</a:t>
            </a:r>
            <a:r>
              <a:rPr lang="en-US" sz="2600" dirty="0" smtClean="0"/>
              <a:t>(p)) =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ō,nn</a:t>
            </a:r>
            <a:r>
              <a:rPr lang="en-US" sz="2600" dirty="0" smtClean="0"/>
              <a:t>(</a:t>
            </a:r>
            <a:r>
              <a:rPr lang="en-US" sz="2600" dirty="0" err="1" smtClean="0"/>
              <a:t>ō,L</a:t>
            </a:r>
            <a:r>
              <a:rPr lang="en-US" sz="2600" dirty="0" smtClean="0"/>
              <a:t>)) ≤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ō,c</a:t>
            </a:r>
            <a:r>
              <a:rPr lang="en-US" sz="2600" dirty="0" smtClean="0"/>
              <a:t>)</a:t>
            </a:r>
          </a:p>
          <a:p>
            <a:pPr lvl="1" algn="l" rtl="0">
              <a:lnSpc>
                <a:spcPct val="150000"/>
              </a:lnSpc>
            </a:pP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p,ɑ</a:t>
            </a:r>
            <a:r>
              <a:rPr lang="en-US" sz="2600" dirty="0" smtClean="0"/>
              <a:t>(p)) ≤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+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ō,ɑ</a:t>
            </a:r>
            <a:r>
              <a:rPr lang="en-US" sz="2600" dirty="0" smtClean="0"/>
              <a:t>(p)) ≤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+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ō,c</a:t>
            </a:r>
            <a:r>
              <a:rPr lang="en-US" sz="2600" dirty="0" smtClean="0"/>
              <a:t>) ≤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+ (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ō,p</a:t>
            </a:r>
            <a:r>
              <a:rPr lang="en-US" sz="2600" dirty="0" smtClean="0"/>
              <a:t>) +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p,c</a:t>
            </a:r>
            <a:r>
              <a:rPr lang="en-US" sz="2600" dirty="0" smtClean="0"/>
              <a:t>)) ≤ 2d</a:t>
            </a:r>
            <a:r>
              <a:rPr lang="en-US" sz="2600" baseline="-25000" dirty="0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+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p,c</a:t>
            </a:r>
            <a:r>
              <a:rPr lang="en-US" sz="2600" dirty="0" smtClean="0"/>
              <a:t>)</a:t>
            </a:r>
          </a:p>
          <a:p>
            <a:pPr lvl="1" algn="l" rtl="0">
              <a:lnSpc>
                <a:spcPct val="150000"/>
              </a:lnSpc>
            </a:pPr>
            <a:r>
              <a:rPr lang="en-US" sz="2600" dirty="0" err="1" smtClean="0"/>
              <a:t>δ</a:t>
            </a:r>
            <a:r>
              <a:rPr lang="en-US" sz="2600" baseline="-25000" dirty="0" err="1" smtClean="0"/>
              <a:t>p</a:t>
            </a:r>
            <a:r>
              <a:rPr lang="en-US" sz="2600" dirty="0" smtClean="0"/>
              <a:t> =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p,ɑ</a:t>
            </a:r>
            <a:r>
              <a:rPr lang="en-US" sz="2600" dirty="0" smtClean="0"/>
              <a:t>(p)) – d(</a:t>
            </a:r>
            <a:r>
              <a:rPr lang="en-US" sz="2600" dirty="0" err="1" smtClean="0"/>
              <a:t>p,L</a:t>
            </a:r>
            <a:r>
              <a:rPr lang="en-US" sz="2600" dirty="0" smtClean="0"/>
              <a:t>) ≤ 2d</a:t>
            </a:r>
            <a:r>
              <a:rPr lang="en-US" sz="2600" baseline="-25000" dirty="0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+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p,c</a:t>
            </a:r>
            <a:r>
              <a:rPr lang="en-US" sz="2600" dirty="0" smtClean="0"/>
              <a:t>) - </a:t>
            </a:r>
            <a:r>
              <a:rPr lang="en-US" sz="2600" dirty="0" err="1" smtClean="0"/>
              <a:t>d</a:t>
            </a:r>
            <a:r>
              <a:rPr lang="en-US" sz="2600" baseline="-25000" dirty="0" err="1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p,c</a:t>
            </a:r>
            <a:r>
              <a:rPr lang="en-US" sz="2600" dirty="0" smtClean="0"/>
              <a:t>)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600" dirty="0" smtClean="0"/>
              <a:t>= 2d</a:t>
            </a:r>
            <a:r>
              <a:rPr lang="en-US" sz="2600" baseline="-25000" dirty="0" smtClean="0"/>
              <a:t>M</a:t>
            </a:r>
            <a:r>
              <a:rPr lang="en-US" sz="2600" dirty="0" smtClean="0"/>
              <a:t>(</a:t>
            </a:r>
            <a:r>
              <a:rPr lang="en-US" sz="2600" dirty="0" err="1" smtClean="0"/>
              <a:t>p,ō</a:t>
            </a:r>
            <a:r>
              <a:rPr lang="en-US" sz="2600" dirty="0" smtClean="0"/>
              <a:t>) = 2d(</a:t>
            </a:r>
            <a:r>
              <a:rPr lang="en-US" sz="2600" dirty="0" err="1" smtClean="0"/>
              <a:t>p,C</a:t>
            </a:r>
            <a:r>
              <a:rPr lang="en-US" sz="2600" baseline="-25000" dirty="0" err="1" smtClean="0"/>
              <a:t>opt</a:t>
            </a:r>
            <a:r>
              <a:rPr lang="en-US" sz="2600" dirty="0" smtClean="0"/>
              <a:t>)</a:t>
            </a:r>
          </a:p>
          <a:p>
            <a:pPr lvl="1" algn="l" rtl="0">
              <a:lnSpc>
                <a:spcPct val="150000"/>
              </a:lnSpc>
              <a:buNone/>
            </a:pPr>
            <a:r>
              <a:rPr lang="en-US" sz="2600" dirty="0" smtClean="0"/>
              <a:t>			⟹     </a:t>
            </a:r>
            <a:r>
              <a:rPr lang="el-GR" sz="2600" dirty="0" smtClean="0"/>
              <a:t>δ</a:t>
            </a:r>
            <a:r>
              <a:rPr lang="en-US" sz="2600" baseline="-25000" dirty="0" smtClean="0"/>
              <a:t>p</a:t>
            </a:r>
            <a:r>
              <a:rPr lang="en-US" sz="2600" dirty="0" smtClean="0"/>
              <a:t> ≤     2d(</a:t>
            </a:r>
            <a:r>
              <a:rPr lang="en-US" sz="2600" dirty="0" err="1" smtClean="0"/>
              <a:t>p,C</a:t>
            </a:r>
            <a:r>
              <a:rPr lang="en-US" sz="2600" baseline="-25000" dirty="0" err="1" smtClean="0"/>
              <a:t>opt</a:t>
            </a:r>
            <a:r>
              <a:rPr lang="en-US" sz="2600" dirty="0" smtClean="0"/>
              <a:t>) = </a:t>
            </a:r>
            <a:r>
              <a:rPr lang="en-US" sz="2800" dirty="0" smtClean="0"/>
              <a:t>2∥P</a:t>
            </a:r>
            <a:r>
              <a:rPr lang="en-US" sz="2800" baseline="-25000" dirty="0" smtClean="0"/>
              <a:t>Copt</a:t>
            </a:r>
            <a:r>
              <a:rPr lang="en-US" sz="2800" dirty="0" smtClean="0"/>
              <a:t>∥</a:t>
            </a:r>
            <a:r>
              <a:rPr lang="en-US" sz="2800" baseline="-25000" dirty="0" smtClean="0"/>
              <a:t>1</a:t>
            </a:r>
            <a:endParaRPr lang="en-US" sz="26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84242" y="5229200"/>
            <a:ext cx="720080" cy="865714"/>
          </a:xfrm>
          <a:prstGeom prst="rect">
            <a:avLst/>
          </a:prstGeom>
          <a:noFill/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326" y="5229200"/>
            <a:ext cx="720080" cy="86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6300192" y="4896544"/>
            <a:ext cx="2664296" cy="1916832"/>
            <a:chOff x="6084168" y="5184576"/>
            <a:chExt cx="2664296" cy="1916832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84168" y="5229200"/>
              <a:ext cx="1784838" cy="1872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Oval 5"/>
            <p:cNvSpPr/>
            <p:nvPr/>
          </p:nvSpPr>
          <p:spPr>
            <a:xfrm>
              <a:off x="7452320" y="5184576"/>
              <a:ext cx="1296144" cy="792088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68344" y="5463316"/>
              <a:ext cx="21602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p</a:t>
              </a:r>
              <a:endParaRPr lang="he-IL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114460" y="5333368"/>
              <a:ext cx="21602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c</a:t>
              </a:r>
              <a:endParaRPr lang="he-IL" dirty="0"/>
            </a:p>
          </p:txBody>
        </p:sp>
        <p:cxnSp>
          <p:nvCxnSpPr>
            <p:cNvPr id="12" name="Straight Connector 11"/>
            <p:cNvCxnSpPr>
              <a:endCxn id="7" idx="2"/>
            </p:cNvCxnSpPr>
            <p:nvPr/>
          </p:nvCxnSpPr>
          <p:spPr>
            <a:xfrm flipV="1">
              <a:off x="6948264" y="5737781"/>
              <a:ext cx="648072" cy="310891"/>
            </a:xfrm>
            <a:prstGeom prst="line">
              <a:avLst/>
            </a:prstGeom>
            <a:ln w="15875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7" idx="0"/>
              <a:endCxn id="9" idx="2"/>
            </p:cNvCxnSpPr>
            <p:nvPr/>
          </p:nvCxnSpPr>
          <p:spPr>
            <a:xfrm rot="5400000" flipH="1" flipV="1">
              <a:off x="7763212" y="5423461"/>
              <a:ext cx="147445" cy="435477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7596336" y="5714921"/>
              <a:ext cx="45719" cy="45719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Oval 8"/>
            <p:cNvSpPr/>
            <p:nvPr/>
          </p:nvSpPr>
          <p:spPr>
            <a:xfrm>
              <a:off x="8054673" y="5544616"/>
              <a:ext cx="45719" cy="45719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124744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Degree of a center </a:t>
            </a:r>
            <a:r>
              <a:rPr lang="en-US" u="sng" dirty="0" err="1" smtClean="0"/>
              <a:t>c∈L</a:t>
            </a:r>
            <a:r>
              <a:rPr lang="en-US" dirty="0" smtClean="0"/>
              <a:t> – The number of points of C</a:t>
            </a:r>
            <a:r>
              <a:rPr lang="en-US" baseline="-25000" dirty="0" smtClean="0"/>
              <a:t>opt</a:t>
            </a:r>
            <a:r>
              <a:rPr lang="en-US" dirty="0" smtClean="0"/>
              <a:t> mapped to it by the nearest neighbor mapping.</a:t>
            </a:r>
            <a:endParaRPr lang="en-US" u="sng" dirty="0" smtClean="0"/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Drifter</a:t>
            </a:r>
            <a:r>
              <a:rPr lang="en-US" dirty="0" smtClean="0"/>
              <a:t> – A center of L that does not serve any center of C</a:t>
            </a:r>
            <a:r>
              <a:rPr lang="en-US" baseline="-25000" dirty="0" smtClean="0"/>
              <a:t>opt</a:t>
            </a:r>
            <a:r>
              <a:rPr lang="en-US" dirty="0" smtClean="0"/>
              <a:t> (deg(c) = 0 and </a:t>
            </a:r>
            <a:r>
              <a:rPr lang="el-GR" dirty="0" smtClean="0"/>
              <a:t>Π</a:t>
            </a:r>
            <a:r>
              <a:rPr lang="en-US" dirty="0" smtClean="0"/>
              <a:t>(c) = ∅).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Anchor</a:t>
            </a:r>
            <a:r>
              <a:rPr lang="en-US" dirty="0" smtClean="0"/>
              <a:t> – A center of L for which deg(c) = 1.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Tyrant</a:t>
            </a:r>
            <a:r>
              <a:rPr lang="en-US" dirty="0" smtClean="0"/>
              <a:t> - A center of L for which deg(c) &gt; 1.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Notice that centers that are tyrants are bad candidates for swaps.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For example,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c = 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ō,L</a:t>
            </a:r>
            <a:r>
              <a:rPr lang="en-US" dirty="0" smtClean="0"/>
              <a:t>) = 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ō’,L</a:t>
            </a:r>
            <a:r>
              <a:rPr lang="en-US" dirty="0" smtClean="0"/>
              <a:t>)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If we swap </a:t>
            </a:r>
            <a:r>
              <a:rPr lang="en-US" dirty="0" err="1" smtClean="0"/>
              <a:t>c⟶ō</a:t>
            </a:r>
            <a:r>
              <a:rPr lang="en-US" dirty="0" smtClean="0"/>
              <a:t>, then the points in the cluster of ō’ might be far from any center in L-</a:t>
            </a:r>
            <a:r>
              <a:rPr lang="en-US" dirty="0" err="1" smtClean="0"/>
              <a:t>c+ō</a:t>
            </a:r>
            <a:r>
              <a:rPr lang="en-US" dirty="0" smtClean="0"/>
              <a:t>, and vice versa.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5652120" y="2492896"/>
            <a:ext cx="3003794" cy="1245096"/>
            <a:chOff x="5652120" y="2492896"/>
            <a:chExt cx="3003794" cy="1245096"/>
          </a:xfrm>
        </p:grpSpPr>
        <p:grpSp>
          <p:nvGrpSpPr>
            <p:cNvPr id="15" name="Group 14"/>
            <p:cNvGrpSpPr/>
            <p:nvPr/>
          </p:nvGrpSpPr>
          <p:grpSpPr>
            <a:xfrm>
              <a:off x="5652120" y="2492896"/>
              <a:ext cx="3003794" cy="1245096"/>
              <a:chOff x="5652120" y="2492896"/>
              <a:chExt cx="3003794" cy="1245096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652120" y="2492896"/>
                <a:ext cx="3003794" cy="12450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" name="Rectangle 12"/>
              <p:cNvSpPr/>
              <p:nvPr/>
            </p:nvSpPr>
            <p:spPr>
              <a:xfrm flipV="1">
                <a:off x="7006320" y="3517699"/>
                <a:ext cx="186996" cy="45719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16" name="Rectangle 15"/>
            <p:cNvSpPr/>
            <p:nvPr/>
          </p:nvSpPr>
          <p:spPr>
            <a:xfrm>
              <a:off x="8042898" y="2896478"/>
              <a:ext cx="144016" cy="4571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cmpd="sng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On the other hand, a drifter in the partition </a:t>
            </a:r>
            <a:r>
              <a:rPr lang="el-GR" dirty="0" smtClean="0"/>
              <a:t>Π</a:t>
            </a:r>
            <a:r>
              <a:rPr lang="en-US" dirty="0" smtClean="0"/>
              <a:t> is not being used by the clustering, and we can reassign it so that it decreases the price of the clustering.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Ransom of </a:t>
            </a:r>
            <a:r>
              <a:rPr lang="en-US" u="sng" dirty="0" err="1" smtClean="0"/>
              <a:t>c∈L</a:t>
            </a:r>
            <a:r>
              <a:rPr lang="en-US" dirty="0" smtClean="0"/>
              <a:t> – The price of reassigning all the points that are currently served by the center c to the center in L that serves their optimal center.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    ransom(c) =       </a:t>
            </a:r>
            <a:r>
              <a:rPr lang="el-GR" dirty="0" smtClean="0"/>
              <a:t>δ</a:t>
            </a:r>
            <a:r>
              <a:rPr lang="en-US" baseline="-25000" dirty="0" smtClean="0"/>
              <a:t>p</a:t>
            </a:r>
          </a:p>
          <a:p>
            <a:pPr algn="l" rtl="0">
              <a:lnSpc>
                <a:spcPct val="150000"/>
              </a:lnSpc>
              <a:buNone/>
            </a:pPr>
            <a:endParaRPr lang="en-US" sz="1100" dirty="0" smtClean="0"/>
          </a:p>
          <a:p>
            <a:pPr algn="l" rtl="0">
              <a:lnSpc>
                <a:spcPct val="150000"/>
              </a:lnSpc>
            </a:pPr>
            <a:r>
              <a:rPr lang="en-US" dirty="0" smtClean="0"/>
              <a:t>According to lemma 1: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                           ≤ 2∥P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grpSp>
        <p:nvGrpSpPr>
          <p:cNvPr id="4" name="Group 11"/>
          <p:cNvGrpSpPr/>
          <p:nvPr/>
        </p:nvGrpSpPr>
        <p:grpSpPr>
          <a:xfrm>
            <a:off x="5364088" y="3789040"/>
            <a:ext cx="2664296" cy="1916832"/>
            <a:chOff x="6084168" y="5184576"/>
            <a:chExt cx="2664296" cy="1916832"/>
          </a:xfrm>
        </p:grpSpPr>
        <p:pic>
          <p:nvPicPr>
            <p:cNvPr id="14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84168" y="5229200"/>
              <a:ext cx="1784838" cy="1872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Oval 14"/>
            <p:cNvSpPr/>
            <p:nvPr/>
          </p:nvSpPr>
          <p:spPr>
            <a:xfrm>
              <a:off x="7452320" y="5184576"/>
              <a:ext cx="1296144" cy="792088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68344" y="5463316"/>
              <a:ext cx="21602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p</a:t>
              </a:r>
              <a:endParaRPr lang="he-IL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114460" y="5333368"/>
              <a:ext cx="21602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c</a:t>
              </a:r>
              <a:endParaRPr lang="he-IL" dirty="0"/>
            </a:p>
          </p:txBody>
        </p:sp>
        <p:cxnSp>
          <p:nvCxnSpPr>
            <p:cNvPr id="19" name="Straight Connector 18"/>
            <p:cNvCxnSpPr>
              <a:endCxn id="21" idx="2"/>
            </p:cNvCxnSpPr>
            <p:nvPr/>
          </p:nvCxnSpPr>
          <p:spPr>
            <a:xfrm flipV="1">
              <a:off x="6948264" y="5737781"/>
              <a:ext cx="648072" cy="310891"/>
            </a:xfrm>
            <a:prstGeom prst="line">
              <a:avLst/>
            </a:prstGeom>
            <a:ln w="15875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21" idx="0"/>
              <a:endCxn id="22" idx="2"/>
            </p:cNvCxnSpPr>
            <p:nvPr/>
          </p:nvCxnSpPr>
          <p:spPr>
            <a:xfrm rot="5400000" flipH="1" flipV="1">
              <a:off x="7763212" y="5423461"/>
              <a:ext cx="147445" cy="435477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596336" y="5714921"/>
              <a:ext cx="45719" cy="45719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Oval 21"/>
            <p:cNvSpPr/>
            <p:nvPr/>
          </p:nvSpPr>
          <p:spPr>
            <a:xfrm>
              <a:off x="8054673" y="5544616"/>
              <a:ext cx="45719" cy="45719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8740" y="3322121"/>
            <a:ext cx="2503137" cy="941947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941168"/>
            <a:ext cx="2057400" cy="97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For a center </a:t>
            </a:r>
            <a:r>
              <a:rPr lang="en-US" dirty="0" err="1" smtClean="0"/>
              <a:t>o∈C</a:t>
            </a:r>
            <a:r>
              <a:rPr lang="en-US" baseline="-25000" dirty="0" err="1" smtClean="0"/>
              <a:t>opt</a:t>
            </a:r>
            <a:r>
              <a:rPr lang="en-US" dirty="0" smtClean="0"/>
              <a:t>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the </a:t>
            </a:r>
            <a:r>
              <a:rPr lang="en-US" u="sng" dirty="0" smtClean="0"/>
              <a:t>optimal price</a:t>
            </a:r>
            <a:r>
              <a:rPr lang="en-US" dirty="0" smtClean="0"/>
              <a:t> of cluster(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opt</a:t>
            </a:r>
            <a:r>
              <a:rPr lang="en-US" dirty="0" err="1" smtClean="0"/>
              <a:t>,o</a:t>
            </a:r>
            <a:r>
              <a:rPr lang="en-US" dirty="0" smtClean="0"/>
              <a:t>): </a:t>
            </a:r>
            <a:r>
              <a:rPr lang="en-US" u="sng" dirty="0" smtClean="0">
                <a:solidFill>
                  <a:srgbClr val="00B050"/>
                </a:solidFill>
              </a:rPr>
              <a:t>opt(o)</a:t>
            </a:r>
            <a:r>
              <a:rPr lang="en-US" dirty="0" smtClean="0"/>
              <a:t> =    d(</a:t>
            </a:r>
            <a:r>
              <a:rPr lang="en-US" dirty="0" err="1" smtClean="0"/>
              <a:t>p,C</a:t>
            </a:r>
            <a:r>
              <a:rPr lang="en-US" baseline="-25000" dirty="0" err="1" smtClean="0"/>
              <a:t>opt</a:t>
            </a:r>
            <a:r>
              <a:rPr lang="en-US" dirty="0" smtClean="0"/>
              <a:t>)</a:t>
            </a:r>
          </a:p>
          <a:p>
            <a:pPr algn="l" rtl="0">
              <a:lnSpc>
                <a:spcPct val="150000"/>
              </a:lnSpc>
              <a:buNone/>
            </a:pPr>
            <a:endParaRPr lang="en-US" sz="12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and the </a:t>
            </a:r>
            <a:r>
              <a:rPr lang="en-US" u="sng" dirty="0" smtClean="0"/>
              <a:t>local price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chemeClr val="accent2"/>
                </a:solidFill>
              </a:rPr>
              <a:t>local(o)</a:t>
            </a:r>
            <a:r>
              <a:rPr lang="en-US" dirty="0" smtClean="0"/>
              <a:t> =     d(</a:t>
            </a:r>
            <a:r>
              <a:rPr lang="en-US" dirty="0" err="1" smtClean="0"/>
              <a:t>p,L</a:t>
            </a:r>
            <a:r>
              <a:rPr lang="en-US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5678" y="2101641"/>
            <a:ext cx="2275228" cy="923777"/>
          </a:xfrm>
          <a:prstGeom prst="rect">
            <a:avLst/>
          </a:prstGeom>
          <a:noFill/>
        </p:spPr>
      </p:pic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40988" y="3081287"/>
            <a:ext cx="2275228" cy="923777"/>
          </a:xfrm>
          <a:prstGeom prst="rect">
            <a:avLst/>
          </a:prstGeom>
          <a:noFill/>
        </p:spPr>
      </p:pic>
      <p:grpSp>
        <p:nvGrpSpPr>
          <p:cNvPr id="138" name="Group 137"/>
          <p:cNvGrpSpPr/>
          <p:nvPr/>
        </p:nvGrpSpPr>
        <p:grpSpPr>
          <a:xfrm>
            <a:off x="4932039" y="4242219"/>
            <a:ext cx="3528392" cy="2211118"/>
            <a:chOff x="5237734" y="4525479"/>
            <a:chExt cx="2862658" cy="1711833"/>
          </a:xfrm>
        </p:grpSpPr>
        <p:grpSp>
          <p:nvGrpSpPr>
            <p:cNvPr id="129" name="Group 128"/>
            <p:cNvGrpSpPr/>
            <p:nvPr/>
          </p:nvGrpSpPr>
          <p:grpSpPr>
            <a:xfrm>
              <a:off x="5237734" y="4525479"/>
              <a:ext cx="2862658" cy="1711833"/>
              <a:chOff x="5237734" y="4525479"/>
              <a:chExt cx="2862658" cy="1711833"/>
            </a:xfrm>
          </p:grpSpPr>
          <p:sp>
            <p:nvSpPr>
              <p:cNvPr id="96" name="Oval 95"/>
              <p:cNvSpPr/>
              <p:nvPr/>
            </p:nvSpPr>
            <p:spPr>
              <a:xfrm>
                <a:off x="6481494" y="4525479"/>
                <a:ext cx="1618898" cy="1711833"/>
              </a:xfrm>
              <a:prstGeom prst="ellipse">
                <a:avLst/>
              </a:prstGeom>
              <a:noFill/>
              <a:ln cmpd="sng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5237734" y="4676364"/>
                <a:ext cx="1233220" cy="1200907"/>
              </a:xfrm>
              <a:prstGeom prst="ellipse">
                <a:avLst/>
              </a:prstGeom>
              <a:noFill/>
              <a:ln cmpd="sng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6018332" y="4837156"/>
                <a:ext cx="1176816" cy="1000111"/>
              </a:xfrm>
              <a:prstGeom prst="ellipse">
                <a:avLst/>
              </a:prstGeom>
              <a:noFill/>
              <a:ln cmpd="sng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6470954" y="5301208"/>
                <a:ext cx="40530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o</a:t>
                </a:r>
                <a:endParaRPr lang="he-IL" sz="2000" dirty="0"/>
              </a:p>
            </p:txBody>
          </p:sp>
          <p:cxnSp>
            <p:nvCxnSpPr>
              <p:cNvPr id="104" name="Straight Connector 103"/>
              <p:cNvCxnSpPr>
                <a:stCxn id="100" idx="1"/>
                <a:endCxn id="99" idx="7"/>
              </p:cNvCxnSpPr>
              <p:nvPr/>
            </p:nvCxnSpPr>
            <p:spPr>
              <a:xfrm rot="16200000" flipH="1">
                <a:off x="6329524" y="4982944"/>
                <a:ext cx="192334" cy="42610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stCxn id="99" idx="1"/>
                <a:endCxn id="101" idx="3"/>
              </p:cNvCxnSpPr>
              <p:nvPr/>
            </p:nvCxnSpPr>
            <p:spPr>
              <a:xfrm rot="5400000" flipH="1" flipV="1">
                <a:off x="6647289" y="4967916"/>
                <a:ext cx="251694" cy="39680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>
                <a:stCxn id="94" idx="7"/>
                <a:endCxn id="100" idx="2"/>
              </p:cNvCxnSpPr>
              <p:nvPr/>
            </p:nvCxnSpPr>
            <p:spPr>
              <a:xfrm rot="5400000" flipH="1" flipV="1">
                <a:off x="6014780" y="5019628"/>
                <a:ext cx="69039" cy="300164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/>
              <p:cNvCxnSpPr>
                <a:stCxn id="101" idx="4"/>
              </p:cNvCxnSpPr>
              <p:nvPr/>
            </p:nvCxnSpPr>
            <p:spPr>
              <a:xfrm rot="16200000" flipH="1">
                <a:off x="6960802" y="5097855"/>
                <a:ext cx="409401" cy="323919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Flowchart: Connector 100"/>
              <p:cNvSpPr/>
              <p:nvPr/>
            </p:nvSpPr>
            <p:spPr>
              <a:xfrm>
                <a:off x="6958280" y="4955104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94" name="Flowchart: Connector 93"/>
              <p:cNvSpPr/>
              <p:nvPr/>
            </p:nvSpPr>
            <p:spPr>
              <a:xfrm>
                <a:off x="5821951" y="5189582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100" name="Flowchart: Connector 99"/>
              <p:cNvSpPr/>
              <p:nvPr/>
            </p:nvSpPr>
            <p:spPr>
              <a:xfrm>
                <a:off x="6199381" y="5085184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cxnSp>
            <p:nvCxnSpPr>
              <p:cNvPr id="118" name="Straight Connector 117"/>
              <p:cNvCxnSpPr>
                <a:stCxn id="99" idx="1"/>
              </p:cNvCxnSpPr>
              <p:nvPr/>
            </p:nvCxnSpPr>
            <p:spPr>
              <a:xfrm rot="16200000" flipH="1">
                <a:off x="6898526" y="4968372"/>
                <a:ext cx="85985" cy="733569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/>
              <p:cNvSpPr txBox="1"/>
              <p:nvPr/>
            </p:nvSpPr>
            <p:spPr>
              <a:xfrm>
                <a:off x="7308304" y="5366247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dirty="0" smtClean="0"/>
                  <a:t>C’</a:t>
                </a:r>
                <a:endParaRPr lang="he-IL" dirty="0"/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5508104" y="5178098"/>
                <a:ext cx="475253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dirty="0" smtClean="0"/>
                  <a:t>C</a:t>
                </a:r>
                <a:endParaRPr lang="he-IL" dirty="0"/>
              </a:p>
            </p:txBody>
          </p:sp>
          <p:sp>
            <p:nvSpPr>
              <p:cNvPr id="95" name="Flowchart: Connector 94"/>
              <p:cNvSpPr/>
              <p:nvPr/>
            </p:nvSpPr>
            <p:spPr>
              <a:xfrm>
                <a:off x="7285673" y="5337212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99" name="Flowchart: Connector 98"/>
              <p:cNvSpPr/>
              <p:nvPr/>
            </p:nvSpPr>
            <p:spPr>
              <a:xfrm>
                <a:off x="6561478" y="5277518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5821951" y="4899356"/>
              <a:ext cx="262217" cy="28593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</a:t>
              </a:r>
              <a:endParaRPr lang="he-IL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012160" y="5122349"/>
              <a:ext cx="50405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1.5</a:t>
              </a:r>
              <a:endParaRPr lang="he-IL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6588224" y="4869160"/>
              <a:ext cx="2880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2</a:t>
              </a:r>
              <a:endParaRPr lang="he-IL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6873539" y="5003659"/>
              <a:ext cx="589650" cy="28593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1.5</a:t>
              </a:r>
              <a:endParaRPr lang="he-IL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6804248" y="5291916"/>
              <a:ext cx="2880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2</a:t>
              </a:r>
              <a:endParaRPr lang="he-IL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2:</a:t>
            </a:r>
            <a:r>
              <a:rPr lang="en-US" dirty="0" smtClean="0"/>
              <a:t>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If </a:t>
            </a:r>
            <a:r>
              <a:rPr lang="en-US" dirty="0" err="1" smtClean="0"/>
              <a:t>c∈L</a:t>
            </a:r>
            <a:r>
              <a:rPr lang="en-US" dirty="0" smtClean="0"/>
              <a:t> is a drifter and o is any center of C</a:t>
            </a:r>
            <a:r>
              <a:rPr lang="en-US" baseline="-25000" dirty="0" smtClean="0"/>
              <a:t>opt</a:t>
            </a:r>
            <a:r>
              <a:rPr lang="en-US" dirty="0" smtClean="0"/>
              <a:t>, then local(o) ≤ ransom(c)+opt(o)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Proof: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We swap c and o.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0 ≤ ∆(</a:t>
            </a:r>
            <a:r>
              <a:rPr lang="en-US" dirty="0" err="1" smtClean="0"/>
              <a:t>c,o</a:t>
            </a:r>
            <a:r>
              <a:rPr lang="en-US" dirty="0" smtClean="0"/>
              <a:t>) ≤ ransom(c)-local(c)+opt(o)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pSp>
        <p:nvGrpSpPr>
          <p:cNvPr id="137" name="Group 136"/>
          <p:cNvGrpSpPr/>
          <p:nvPr/>
        </p:nvGrpSpPr>
        <p:grpSpPr>
          <a:xfrm>
            <a:off x="5436096" y="2874066"/>
            <a:ext cx="3528392" cy="2211118"/>
            <a:chOff x="5436096" y="2874066"/>
            <a:chExt cx="3528392" cy="2211118"/>
          </a:xfrm>
        </p:grpSpPr>
        <p:sp>
          <p:nvSpPr>
            <p:cNvPr id="31" name="TextBox 30"/>
            <p:cNvSpPr txBox="1"/>
            <p:nvPr/>
          </p:nvSpPr>
          <p:spPr>
            <a:xfrm>
              <a:off x="7452320" y="3581400"/>
              <a:ext cx="2880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3</a:t>
              </a:r>
              <a:endParaRPr lang="he-IL" dirty="0"/>
            </a:p>
          </p:txBody>
        </p:sp>
        <p:grpSp>
          <p:nvGrpSpPr>
            <p:cNvPr id="33" name="Group 128"/>
            <p:cNvGrpSpPr/>
            <p:nvPr/>
          </p:nvGrpSpPr>
          <p:grpSpPr>
            <a:xfrm>
              <a:off x="5436096" y="2874066"/>
              <a:ext cx="3528392" cy="2211118"/>
              <a:chOff x="5237734" y="4525479"/>
              <a:chExt cx="2862658" cy="1711833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6481494" y="4525479"/>
                <a:ext cx="1618898" cy="1711833"/>
              </a:xfrm>
              <a:prstGeom prst="ellipse">
                <a:avLst/>
              </a:prstGeom>
              <a:noFill/>
              <a:ln cmpd="sng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5237734" y="4676364"/>
                <a:ext cx="1233220" cy="1200907"/>
              </a:xfrm>
              <a:prstGeom prst="ellipse">
                <a:avLst/>
              </a:prstGeom>
              <a:noFill/>
              <a:ln cmpd="sng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018332" y="4837156"/>
                <a:ext cx="1176816" cy="1000111"/>
              </a:xfrm>
              <a:prstGeom prst="ellipse">
                <a:avLst/>
              </a:prstGeom>
              <a:noFill/>
              <a:ln cmpd="sng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470954" y="5301208"/>
                <a:ext cx="405302" cy="4001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sz="2000" dirty="0" smtClean="0"/>
                  <a:t>o</a:t>
                </a:r>
                <a:endParaRPr lang="he-IL" sz="2000" dirty="0"/>
              </a:p>
            </p:txBody>
          </p:sp>
          <p:cxnSp>
            <p:nvCxnSpPr>
              <p:cNvPr id="43" name="Straight Connector 42"/>
              <p:cNvCxnSpPr>
                <a:stCxn id="49" idx="1"/>
                <a:endCxn id="54" idx="7"/>
              </p:cNvCxnSpPr>
              <p:nvPr/>
            </p:nvCxnSpPr>
            <p:spPr>
              <a:xfrm rot="16200000" flipH="1">
                <a:off x="6329524" y="4982944"/>
                <a:ext cx="192334" cy="42610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54" idx="1"/>
                <a:endCxn id="47" idx="3"/>
              </p:cNvCxnSpPr>
              <p:nvPr/>
            </p:nvCxnSpPr>
            <p:spPr>
              <a:xfrm rot="5400000" flipH="1" flipV="1">
                <a:off x="6647289" y="4967916"/>
                <a:ext cx="251694" cy="39680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48" idx="7"/>
                <a:endCxn id="49" idx="2"/>
              </p:cNvCxnSpPr>
              <p:nvPr/>
            </p:nvCxnSpPr>
            <p:spPr>
              <a:xfrm rot="5400000" flipH="1" flipV="1">
                <a:off x="6014780" y="5019628"/>
                <a:ext cx="69039" cy="300164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16200000" flipH="1">
                <a:off x="6960802" y="5053595"/>
                <a:ext cx="409401" cy="323919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Flowchart: Connector 46"/>
              <p:cNvSpPr/>
              <p:nvPr/>
            </p:nvSpPr>
            <p:spPr>
              <a:xfrm>
                <a:off x="6958280" y="4955104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48" name="Flowchart: Connector 47"/>
              <p:cNvSpPr/>
              <p:nvPr/>
            </p:nvSpPr>
            <p:spPr>
              <a:xfrm>
                <a:off x="5821951" y="5189582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cxnSp>
            <p:nvCxnSpPr>
              <p:cNvPr id="50" name="Straight Connector 49"/>
              <p:cNvCxnSpPr>
                <a:stCxn id="54" idx="1"/>
              </p:cNvCxnSpPr>
              <p:nvPr/>
            </p:nvCxnSpPr>
            <p:spPr>
              <a:xfrm rot="16200000" flipH="1">
                <a:off x="6898526" y="4968372"/>
                <a:ext cx="85985" cy="733569"/>
              </a:xfrm>
              <a:prstGeom prst="line">
                <a:avLst/>
              </a:prstGeom>
              <a:ln w="19050" cmpd="sng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7308304" y="5366247"/>
                <a:ext cx="432048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dirty="0" smtClean="0"/>
                  <a:t>C’</a:t>
                </a:r>
                <a:endParaRPr lang="he-IL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508104" y="5178098"/>
                <a:ext cx="475253" cy="36933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 rtl="0"/>
                <a:r>
                  <a:rPr lang="en-US" dirty="0" smtClean="0"/>
                  <a:t>C</a:t>
                </a:r>
                <a:endParaRPr lang="he-IL" dirty="0"/>
              </a:p>
            </p:txBody>
          </p:sp>
          <p:sp>
            <p:nvSpPr>
              <p:cNvPr id="54" name="Flowchart: Connector 53"/>
              <p:cNvSpPr/>
              <p:nvPr/>
            </p:nvSpPr>
            <p:spPr>
              <a:xfrm>
                <a:off x="6561478" y="5277518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53" name="Flowchart: Connector 52"/>
              <p:cNvSpPr/>
              <p:nvPr/>
            </p:nvSpPr>
            <p:spPr>
              <a:xfrm>
                <a:off x="7285673" y="5337212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  <p:sp>
            <p:nvSpPr>
              <p:cNvPr id="49" name="Flowchart: Connector 48"/>
              <p:cNvSpPr/>
              <p:nvPr/>
            </p:nvSpPr>
            <p:spPr>
              <a:xfrm>
                <a:off x="6199381" y="5085184"/>
                <a:ext cx="90524" cy="100011"/>
              </a:xfrm>
              <a:prstGeom prst="flowChartConnector">
                <a:avLst/>
              </a:prstGeom>
              <a:solidFill>
                <a:schemeClr val="tx1"/>
              </a:solidFill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>
                <a:defPPr>
                  <a:defRPr lang="he-IL"/>
                </a:defPPr>
                <a:lvl1pPr marL="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he-IL"/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6156177" y="3356991"/>
              <a:ext cx="323198" cy="369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</a:t>
              </a:r>
              <a:endParaRPr lang="he-IL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90621" y="3645023"/>
              <a:ext cx="621278" cy="4770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1.5</a:t>
              </a:r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7" y="3317987"/>
              <a:ext cx="291380" cy="369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2</a:t>
              </a:r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668344" y="3429000"/>
              <a:ext cx="582763" cy="369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1.5</a:t>
              </a:r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366915" y="3864047"/>
              <a:ext cx="355016" cy="4770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2</a:t>
              </a:r>
              <a:endParaRPr lang="he-IL" dirty="0"/>
            </a:p>
          </p:txBody>
        </p:sp>
        <p:cxnSp>
          <p:nvCxnSpPr>
            <p:cNvPr id="30" name="Straight Connector 29"/>
            <p:cNvCxnSpPr>
              <a:stCxn id="35" idx="0"/>
              <a:endCxn id="53" idx="1"/>
            </p:cNvCxnSpPr>
            <p:nvPr/>
          </p:nvCxnSpPr>
          <p:spPr>
            <a:xfrm rot="16200000" flipH="1">
              <a:off x="7190725" y="3155558"/>
              <a:ext cx="296450" cy="12753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196752"/>
            <a:ext cx="8938320" cy="5040560"/>
          </a:xfrm>
        </p:spPr>
        <p:txBody>
          <a:bodyPr>
            <a:normAutofit fontScale="92500" lnSpcReduction="20000"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3</a:t>
            </a:r>
            <a:r>
              <a:rPr lang="en-US" dirty="0" smtClean="0"/>
              <a:t>: If there are many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tyrants then there are many drifters.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u="sng" dirty="0" smtClean="0"/>
              <a:t>Proof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Let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=set of centers of C</a:t>
            </a:r>
            <a:r>
              <a:rPr lang="en-US" baseline="-25000" dirty="0" smtClean="0"/>
              <a:t>opt</a:t>
            </a:r>
            <a:r>
              <a:rPr lang="en-US" dirty="0" smtClean="0"/>
              <a:t> that are assigned to tyrants,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opt</a:t>
            </a:r>
            <a:r>
              <a:rPr lang="en-US" dirty="0" smtClean="0"/>
              <a:t> = set of centers of C</a:t>
            </a:r>
            <a:r>
              <a:rPr lang="en-US" baseline="-25000" dirty="0" smtClean="0"/>
              <a:t>opt</a:t>
            </a:r>
            <a:r>
              <a:rPr lang="en-US" dirty="0" smtClean="0"/>
              <a:t> that are assigned to anchors, D = the set of drifters.</a:t>
            </a:r>
          </a:p>
          <a:p>
            <a:pPr algn="l" rtl="0">
              <a:lnSpc>
                <a:spcPct val="150000"/>
              </a:lnSpc>
            </a:pP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baseline="-25000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opt</a:t>
            </a:r>
            <a:r>
              <a:rPr lang="en-US" dirty="0" smtClean="0"/>
              <a:t>=C</a:t>
            </a:r>
            <a:r>
              <a:rPr lang="en-US" baseline="-25000" dirty="0" smtClean="0"/>
              <a:t>opt</a:t>
            </a:r>
            <a:r>
              <a:rPr lang="en-US" dirty="0" smtClean="0"/>
              <a:t>. 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≥ 2#tyrants (because every tyrant has at least two followers).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grpSp>
        <p:nvGrpSpPr>
          <p:cNvPr id="48" name="Group 47"/>
          <p:cNvGrpSpPr/>
          <p:nvPr/>
        </p:nvGrpSpPr>
        <p:grpSpPr>
          <a:xfrm>
            <a:off x="5940152" y="476672"/>
            <a:ext cx="2376264" cy="1994520"/>
            <a:chOff x="6156176" y="714400"/>
            <a:chExt cx="2032992" cy="1723256"/>
          </a:xfrm>
        </p:grpSpPr>
        <p:sp>
          <p:nvSpPr>
            <p:cNvPr id="7" name="Oval 6"/>
            <p:cNvSpPr/>
            <p:nvPr/>
          </p:nvSpPr>
          <p:spPr>
            <a:xfrm>
              <a:off x="6897960" y="7144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" name="Oval 7"/>
            <p:cNvSpPr/>
            <p:nvPr/>
          </p:nvSpPr>
          <p:spPr>
            <a:xfrm>
              <a:off x="7050360" y="8668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Oval 8"/>
            <p:cNvSpPr/>
            <p:nvPr/>
          </p:nvSpPr>
          <p:spPr>
            <a:xfrm>
              <a:off x="7202760" y="10192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" name="Oval 9"/>
            <p:cNvSpPr/>
            <p:nvPr/>
          </p:nvSpPr>
          <p:spPr>
            <a:xfrm>
              <a:off x="7355160" y="11716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Oval 10"/>
            <p:cNvSpPr/>
            <p:nvPr/>
          </p:nvSpPr>
          <p:spPr>
            <a:xfrm>
              <a:off x="7507560" y="13240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Oval 11"/>
            <p:cNvSpPr/>
            <p:nvPr/>
          </p:nvSpPr>
          <p:spPr>
            <a:xfrm>
              <a:off x="7659960" y="14764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Oval 12"/>
            <p:cNvSpPr/>
            <p:nvPr/>
          </p:nvSpPr>
          <p:spPr>
            <a:xfrm>
              <a:off x="7812360" y="16288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Oval 13"/>
            <p:cNvSpPr/>
            <p:nvPr/>
          </p:nvSpPr>
          <p:spPr>
            <a:xfrm>
              <a:off x="6156176" y="11464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5" name="Oval 14"/>
            <p:cNvSpPr/>
            <p:nvPr/>
          </p:nvSpPr>
          <p:spPr>
            <a:xfrm>
              <a:off x="6308576" y="12988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6" name="Oval 15"/>
            <p:cNvSpPr/>
            <p:nvPr/>
          </p:nvSpPr>
          <p:spPr>
            <a:xfrm>
              <a:off x="6460976" y="14512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Oval 16"/>
            <p:cNvSpPr/>
            <p:nvPr/>
          </p:nvSpPr>
          <p:spPr>
            <a:xfrm>
              <a:off x="6613376" y="16036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Oval 17"/>
            <p:cNvSpPr/>
            <p:nvPr/>
          </p:nvSpPr>
          <p:spPr>
            <a:xfrm>
              <a:off x="6765776" y="17560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Oval 18"/>
            <p:cNvSpPr/>
            <p:nvPr/>
          </p:nvSpPr>
          <p:spPr>
            <a:xfrm>
              <a:off x="6918176" y="19084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Oval 19"/>
            <p:cNvSpPr/>
            <p:nvPr/>
          </p:nvSpPr>
          <p:spPr>
            <a:xfrm>
              <a:off x="7070576" y="20608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24" name="Straight Connector 23"/>
            <p:cNvCxnSpPr>
              <a:stCxn id="7" idx="2"/>
              <a:endCxn id="14" idx="0"/>
            </p:cNvCxnSpPr>
            <p:nvPr/>
          </p:nvCxnSpPr>
          <p:spPr>
            <a:xfrm rot="10800000" flipV="1">
              <a:off x="6192180" y="750404"/>
              <a:ext cx="705780" cy="3960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14" idx="2"/>
            </p:cNvCxnSpPr>
            <p:nvPr/>
          </p:nvCxnSpPr>
          <p:spPr>
            <a:xfrm rot="10800000" flipV="1">
              <a:off x="6156176" y="902804"/>
              <a:ext cx="894184" cy="2796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4" idx="5"/>
            </p:cNvCxnSpPr>
            <p:nvPr/>
          </p:nvCxnSpPr>
          <p:spPr>
            <a:xfrm rot="10800000" flipV="1">
              <a:off x="6217640" y="1055203"/>
              <a:ext cx="985121" cy="15270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0800000" flipV="1">
              <a:off x="6649380" y="1207604"/>
              <a:ext cx="705780" cy="3960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17" idx="6"/>
            </p:cNvCxnSpPr>
            <p:nvPr/>
          </p:nvCxnSpPr>
          <p:spPr>
            <a:xfrm rot="10800000" flipV="1">
              <a:off x="6685384" y="1360004"/>
              <a:ext cx="822176" cy="2796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19" idx="1"/>
            </p:cNvCxnSpPr>
            <p:nvPr/>
          </p:nvCxnSpPr>
          <p:spPr>
            <a:xfrm rot="10800000" flipV="1">
              <a:off x="6928722" y="1512403"/>
              <a:ext cx="731239" cy="406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19" idx="7"/>
            </p:cNvCxnSpPr>
            <p:nvPr/>
          </p:nvCxnSpPr>
          <p:spPr>
            <a:xfrm rot="10800000" flipV="1">
              <a:off x="6979640" y="1664803"/>
              <a:ext cx="832723" cy="254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7964760" y="17812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0" name="Oval 39"/>
            <p:cNvSpPr/>
            <p:nvPr/>
          </p:nvSpPr>
          <p:spPr>
            <a:xfrm>
              <a:off x="8117160" y="1933600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Oval 40"/>
            <p:cNvSpPr/>
            <p:nvPr/>
          </p:nvSpPr>
          <p:spPr>
            <a:xfrm>
              <a:off x="7222976" y="22132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Oval 41"/>
            <p:cNvSpPr/>
            <p:nvPr/>
          </p:nvSpPr>
          <p:spPr>
            <a:xfrm>
              <a:off x="7375376" y="2365648"/>
              <a:ext cx="7200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cxnSp>
          <p:nvCxnSpPr>
            <p:cNvPr id="43" name="Straight Connector 42"/>
            <p:cNvCxnSpPr/>
            <p:nvPr/>
          </p:nvCxnSpPr>
          <p:spPr>
            <a:xfrm rot="10800000" flipV="1">
              <a:off x="7426647" y="1985833"/>
              <a:ext cx="731239" cy="4065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42" idx="0"/>
            </p:cNvCxnSpPr>
            <p:nvPr/>
          </p:nvCxnSpPr>
          <p:spPr>
            <a:xfrm rot="10800000" flipV="1">
              <a:off x="7411380" y="1817202"/>
              <a:ext cx="553382" cy="5484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7668344" y="673532"/>
            <a:ext cx="86409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C</a:t>
            </a:r>
            <a:r>
              <a:rPr lang="en-US" sz="2800" baseline="-25000" dirty="0" smtClean="0"/>
              <a:t>opt</a:t>
            </a:r>
            <a:endParaRPr lang="he-IL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6084168" y="1628800"/>
            <a:ext cx="5040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L</a:t>
            </a:r>
            <a:endParaRPr lang="he-I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k = |C</a:t>
            </a:r>
            <a:r>
              <a:rPr lang="en-US" baseline="-25000" dirty="0" smtClean="0"/>
              <a:t>opt</a:t>
            </a:r>
            <a:r>
              <a:rPr lang="en-US" dirty="0" smtClean="0"/>
              <a:t>| = |L|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#anchors = |</a:t>
            </a:r>
            <a:r>
              <a:rPr lang="en-US" dirty="0" err="1" smtClean="0"/>
              <a:t>A</a:t>
            </a:r>
            <a:r>
              <a:rPr lang="en-US" baseline="-25000" dirty="0" err="1" smtClean="0"/>
              <a:t>opt</a:t>
            </a:r>
            <a:r>
              <a:rPr lang="en-US" dirty="0" smtClean="0"/>
              <a:t>|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#tyrants + #anchors + #drifters = |L| = |C</a:t>
            </a:r>
            <a:r>
              <a:rPr lang="en-US" baseline="-25000" dirty="0" smtClean="0"/>
              <a:t>opt</a:t>
            </a:r>
            <a:r>
              <a:rPr lang="en-US" dirty="0" smtClean="0"/>
              <a:t>| = 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+ |</a:t>
            </a:r>
            <a:r>
              <a:rPr lang="en-US" dirty="0" err="1" smtClean="0"/>
              <a:t>A</a:t>
            </a:r>
            <a:r>
              <a:rPr lang="en-US" baseline="-25000" dirty="0" err="1" smtClean="0"/>
              <a:t>opt</a:t>
            </a:r>
            <a:r>
              <a:rPr lang="en-US" dirty="0" smtClean="0"/>
              <a:t>|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⟹ #drifters =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+ |</a:t>
            </a:r>
            <a:r>
              <a:rPr lang="en-US" dirty="0" err="1" smtClean="0"/>
              <a:t>A</a:t>
            </a:r>
            <a:r>
              <a:rPr lang="en-US" baseline="-25000" dirty="0" err="1" smtClean="0"/>
              <a:t>opt</a:t>
            </a:r>
            <a:r>
              <a:rPr lang="en-US" dirty="0" smtClean="0"/>
              <a:t>| - #tyrants - #anchors  =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- #tyrants ≥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/ 2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⟹ 2|D| ≥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84784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4</a:t>
            </a:r>
            <a:r>
              <a:rPr lang="en-US" dirty="0" smtClean="0"/>
              <a:t>:       local(o) ≤ 2                             +     opt(o)</a:t>
            </a:r>
          </a:p>
          <a:p>
            <a:pPr algn="l" rtl="0">
              <a:lnSpc>
                <a:spcPct val="150000"/>
              </a:lnSpc>
            </a:pPr>
            <a:endParaRPr lang="en-US" sz="1400" dirty="0" smtClean="0"/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Proof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If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= 0 the statement holds trivially.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So assume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smtClean="0"/>
              <a:t>| &gt; 0 and c is the drifter with the lowest ransom (                            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4072" y="1556792"/>
            <a:ext cx="1209675" cy="1028700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0640" y="1521690"/>
            <a:ext cx="1209675" cy="1028700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4601" y="1528326"/>
            <a:ext cx="2085975" cy="971550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4653136"/>
            <a:ext cx="2171700" cy="600075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lnSpc>
                <a:spcPct val="150000"/>
              </a:lnSpc>
            </a:pPr>
            <a:r>
              <a:rPr lang="en-US" sz="2800" dirty="0">
                <a:cs typeface="Arial" pitchFamily="34" charset="0"/>
              </a:rPr>
              <a:t>A metric space is a pair </a:t>
            </a:r>
            <a:r>
              <a:rPr lang="en-US" sz="2800" dirty="0" smtClean="0">
                <a:cs typeface="Arial" pitchFamily="34" charset="0"/>
              </a:rPr>
              <a:t>(S, </a:t>
            </a:r>
            <a:r>
              <a:rPr lang="en-US" sz="2800" dirty="0">
                <a:cs typeface="Arial" pitchFamily="34" charset="0"/>
              </a:rPr>
              <a:t>d) where </a:t>
            </a:r>
            <a:r>
              <a:rPr lang="en-US" sz="2800" dirty="0" smtClean="0">
                <a:cs typeface="Arial" pitchFamily="34" charset="0"/>
              </a:rPr>
              <a:t>S </a:t>
            </a:r>
            <a:r>
              <a:rPr lang="en-US" sz="2800" dirty="0">
                <a:cs typeface="Arial" pitchFamily="34" charset="0"/>
              </a:rPr>
              <a:t>is a set and </a:t>
            </a:r>
            <a:r>
              <a:rPr lang="en-US" sz="2800" dirty="0" smtClean="0">
                <a:cs typeface="Arial" pitchFamily="34" charset="0"/>
              </a:rPr>
              <a:t> d </a:t>
            </a:r>
            <a:r>
              <a:rPr lang="en-US" sz="2800" dirty="0">
                <a:cs typeface="Arial" pitchFamily="34" charset="0"/>
              </a:rPr>
              <a:t>: </a:t>
            </a:r>
            <a:r>
              <a:rPr lang="en-US" sz="2800" dirty="0" smtClean="0">
                <a:cs typeface="Arial" pitchFamily="34" charset="0"/>
              </a:rPr>
              <a:t>S x </a:t>
            </a:r>
            <a:r>
              <a:rPr lang="en-US" sz="2800" dirty="0">
                <a:cs typeface="Arial" pitchFamily="34" charset="0"/>
              </a:rPr>
              <a:t>S</a:t>
            </a:r>
            <a:r>
              <a:rPr lang="en-US" sz="2800" dirty="0" smtClean="0">
                <a:cs typeface="Arial" pitchFamily="34" charset="0"/>
              </a:rPr>
              <a:t> -&gt; </a:t>
            </a:r>
            <a:r>
              <a:rPr lang="en-US" sz="2800" dirty="0">
                <a:cs typeface="Arial" pitchFamily="34" charset="0"/>
              </a:rPr>
              <a:t>[</a:t>
            </a:r>
            <a:r>
              <a:rPr lang="en-US" sz="2800" dirty="0" smtClean="0">
                <a:cs typeface="Arial" pitchFamily="34" charset="0"/>
              </a:rPr>
              <a:t>0,∞)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smtClean="0">
                <a:cs typeface="Arial" pitchFamily="34" charset="0"/>
              </a:rPr>
              <a:t>is </a:t>
            </a:r>
            <a:r>
              <a:rPr lang="en-US" sz="2800" dirty="0">
                <a:cs typeface="Arial" pitchFamily="34" charset="0"/>
              </a:rPr>
              <a:t>a metric, satisfying the following axioms</a:t>
            </a:r>
            <a:r>
              <a:rPr lang="en-US" sz="2800" dirty="0" smtClean="0">
                <a:cs typeface="Arial" pitchFamily="34" charset="0"/>
              </a:rPr>
              <a:t>:</a:t>
            </a:r>
          </a:p>
          <a:p>
            <a:pPr marL="971550" lvl="1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x,y</a:t>
            </a:r>
            <a:r>
              <a:rPr lang="en-US" sz="2800" dirty="0" smtClean="0">
                <a:cs typeface="Arial" pitchFamily="34" charset="0"/>
              </a:rPr>
              <a:t>) = 0 if and only if x = y</a:t>
            </a:r>
          </a:p>
          <a:p>
            <a:pPr marL="971550" lvl="1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x,y</a:t>
            </a:r>
            <a:r>
              <a:rPr lang="en-US" sz="2800" dirty="0" smtClean="0">
                <a:cs typeface="Arial" pitchFamily="34" charset="0"/>
              </a:rPr>
              <a:t>) = </a:t>
            </a: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y,x</a:t>
            </a:r>
            <a:r>
              <a:rPr lang="en-US" sz="2800" dirty="0" smtClean="0">
                <a:cs typeface="Arial" pitchFamily="34" charset="0"/>
              </a:rPr>
              <a:t>)</a:t>
            </a:r>
          </a:p>
          <a:p>
            <a:pPr marL="971550" lvl="1" indent="-514350" algn="l" rtl="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x,y</a:t>
            </a:r>
            <a:r>
              <a:rPr lang="en-US" sz="2800" dirty="0" smtClean="0">
                <a:cs typeface="Arial" pitchFamily="34" charset="0"/>
              </a:rPr>
              <a:t>) + </a:t>
            </a: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y,z</a:t>
            </a:r>
            <a:r>
              <a:rPr lang="en-US" sz="2800" dirty="0" smtClean="0">
                <a:cs typeface="Arial" pitchFamily="34" charset="0"/>
              </a:rPr>
              <a:t>) ≥ </a:t>
            </a:r>
            <a:r>
              <a:rPr lang="en-US" sz="2800" dirty="0" err="1" smtClean="0">
                <a:cs typeface="Arial" pitchFamily="34" charset="0"/>
              </a:rPr>
              <a:t>d</a:t>
            </a:r>
            <a:r>
              <a:rPr lang="en-US" sz="2800" baseline="-25000" dirty="0" err="1" smtClean="0">
                <a:cs typeface="Arial" pitchFamily="34" charset="0"/>
              </a:rPr>
              <a:t>M</a:t>
            </a:r>
            <a:r>
              <a:rPr lang="en-US" sz="2800" dirty="0" smtClean="0">
                <a:cs typeface="Arial" pitchFamily="34" charset="0"/>
              </a:rPr>
              <a:t>(</a:t>
            </a:r>
            <a:r>
              <a:rPr lang="en-US" sz="2800" dirty="0" err="1" smtClean="0">
                <a:cs typeface="Arial" pitchFamily="34" charset="0"/>
              </a:rPr>
              <a:t>x,z</a:t>
            </a:r>
            <a:r>
              <a:rPr lang="en-US" sz="2800" dirty="0" smtClean="0">
                <a:cs typeface="Arial" pitchFamily="34" charset="0"/>
              </a:rPr>
              <a:t>) (triangle inequality)</a:t>
            </a:r>
            <a:endParaRPr lang="he-IL" sz="2800" dirty="0"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Vijaya" pitchFamily="34" charset="0"/>
                <a:cs typeface="Vijaya" pitchFamily="34" charset="0"/>
              </a:rPr>
              <a:t>Metric Spaces</a:t>
            </a:r>
            <a:endParaRPr lang="he-IL" sz="5400" dirty="0">
              <a:latin typeface="Vijay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According to lemma 2 and lemma 3,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       local(o) ≤ |</a:t>
            </a:r>
            <a:r>
              <a:rPr lang="en-US" dirty="0" err="1" smtClean="0"/>
              <a:t>S</a:t>
            </a:r>
            <a:r>
              <a:rPr lang="en-US" baseline="-25000" dirty="0" err="1" smtClean="0"/>
              <a:t>opt</a:t>
            </a:r>
            <a:r>
              <a:rPr lang="en-US" dirty="0" err="1" smtClean="0"/>
              <a:t>|ransom</a:t>
            </a:r>
            <a:r>
              <a:rPr lang="en-US" dirty="0" smtClean="0"/>
              <a:t>(c) +      opt(o) ≤ </a:t>
            </a:r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2|D|ransom(c) +      opt(o) ≤</a:t>
            </a:r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2                            +      opt(o)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3094" y="2031820"/>
            <a:ext cx="1209675" cy="1028700"/>
          </a:xfrm>
          <a:prstGeom prst="rect">
            <a:avLst/>
          </a:prstGeom>
          <a:noFill/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2060848"/>
            <a:ext cx="1209675" cy="1028700"/>
          </a:xfrm>
          <a:prstGeom prst="rect">
            <a:avLst/>
          </a:prstGeom>
          <a:noFill/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4346" y="4719070"/>
            <a:ext cx="1209675" cy="1028700"/>
          </a:xfrm>
          <a:prstGeom prst="rect">
            <a:avLst/>
          </a:prstGeom>
          <a:noFill/>
        </p:spPr>
      </p:pic>
      <p:pic>
        <p:nvPicPr>
          <p:cNvPr id="9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4725706"/>
            <a:ext cx="2085975" cy="971550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 rot="5400000">
            <a:off x="2411363" y="2709317"/>
            <a:ext cx="28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6804248" y="27089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1720" y="2780928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Lemma 2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6444208" y="2780928"/>
            <a:ext cx="11521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Lemma 3</a:t>
            </a:r>
            <a:endParaRPr lang="he-IL" dirty="0"/>
          </a:p>
        </p:txBody>
      </p:sp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3408412"/>
            <a:ext cx="1209675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13184" y="1484784"/>
            <a:ext cx="8651304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5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     local(o) ≤ 2      ransom(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o,L</a:t>
            </a:r>
            <a:r>
              <a:rPr lang="en-US" dirty="0" smtClean="0"/>
              <a:t>))  +     opt(o)</a:t>
            </a:r>
          </a:p>
          <a:p>
            <a:pPr algn="l" rtl="0">
              <a:lnSpc>
                <a:spcPct val="150000"/>
              </a:lnSpc>
            </a:pPr>
            <a:endParaRPr lang="en-US" sz="1400" dirty="0" smtClean="0"/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Proof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We swap a center </a:t>
            </a:r>
            <a:r>
              <a:rPr lang="en-US" dirty="0" err="1" smtClean="0"/>
              <a:t>o∈A</a:t>
            </a:r>
            <a:r>
              <a:rPr lang="en-US" baseline="-25000" dirty="0" err="1" smtClean="0"/>
              <a:t>opt</a:t>
            </a:r>
            <a:r>
              <a:rPr lang="en-US" dirty="0" smtClean="0"/>
              <a:t> with it’s anchor c(=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o,L</a:t>
            </a:r>
            <a:r>
              <a:rPr lang="en-US" dirty="0" smtClean="0"/>
              <a:t>)).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The points that their clustering price might increase by the swap are in the set cluster(</a:t>
            </a:r>
            <a:r>
              <a:rPr lang="en-US" dirty="0" err="1" smtClean="0"/>
              <a:t>L,c</a:t>
            </a:r>
            <a:r>
              <a:rPr lang="en-US" dirty="0" smtClean="0"/>
              <a:t>) U cluster(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opt</a:t>
            </a:r>
            <a:r>
              <a:rPr lang="en-US" dirty="0" err="1" smtClean="0"/>
              <a:t>,o</a:t>
            </a:r>
            <a:r>
              <a:rPr lang="en-US" dirty="0" smtClean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2532" y="2184276"/>
            <a:ext cx="1247775" cy="1028700"/>
          </a:xfrm>
          <a:prstGeom prst="rect">
            <a:avLst/>
          </a:prstGeom>
          <a:noFill/>
        </p:spPr>
      </p:pic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2175836"/>
            <a:ext cx="1247775" cy="1028700"/>
          </a:xfrm>
          <a:prstGeom prst="rect">
            <a:avLst/>
          </a:prstGeom>
          <a:noFill/>
        </p:spPr>
      </p:pic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2175836"/>
            <a:ext cx="1247775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184576"/>
          </a:xfrm>
        </p:spPr>
        <p:txBody>
          <a:bodyPr>
            <a:normAutofit fontScale="92500"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Let X = cluster(</a:t>
            </a:r>
            <a:r>
              <a:rPr lang="en-US" dirty="0" err="1" smtClean="0"/>
              <a:t>L,c</a:t>
            </a:r>
            <a:r>
              <a:rPr lang="en-US" dirty="0" smtClean="0"/>
              <a:t>) </a:t>
            </a:r>
            <a:r>
              <a:rPr lang="en-US" dirty="0" smtClean="0"/>
              <a:t>\ </a:t>
            </a:r>
            <a:r>
              <a:rPr lang="en-US" dirty="0" smtClean="0"/>
              <a:t>cluster(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opt</a:t>
            </a:r>
            <a:r>
              <a:rPr lang="en-US" dirty="0" err="1" smtClean="0"/>
              <a:t>,o</a:t>
            </a:r>
            <a:r>
              <a:rPr lang="en-US" dirty="0" smtClean="0"/>
              <a:t>), Y = cluster(</a:t>
            </a:r>
            <a:r>
              <a:rPr lang="en-US" dirty="0" err="1" smtClean="0"/>
              <a:t>C</a:t>
            </a:r>
            <a:r>
              <a:rPr lang="en-US" baseline="-25000" dirty="0" err="1" smtClean="0"/>
              <a:t>opt</a:t>
            </a:r>
            <a:r>
              <a:rPr lang="en-US" dirty="0" err="1" smtClean="0"/>
              <a:t>,o</a:t>
            </a:r>
            <a:r>
              <a:rPr lang="en-US" dirty="0" smtClean="0"/>
              <a:t>).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The increase in price by reassigning the points of X to some other center in L is exactly the ransom of c.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The points of Y might get reassigned to o, and the change in price can be bounded by -local(o) + opt(o) (as in lemma 2).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⟹ 0 ≤ ∆(</a:t>
            </a:r>
            <a:r>
              <a:rPr lang="en-US" dirty="0" err="1" smtClean="0"/>
              <a:t>c,o</a:t>
            </a:r>
            <a:r>
              <a:rPr lang="en-US" dirty="0" smtClean="0"/>
              <a:t>) ≤ ransom(c)-local(c)+opt(o)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⟹ local(o) ≤ ransom(c)+opt(o)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	         ⟹      local(o)≤     ransom(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o,L</a:t>
            </a:r>
            <a:r>
              <a:rPr lang="en-US" dirty="0" smtClean="0"/>
              <a:t>))+     opt(o)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5611632"/>
            <a:ext cx="1247775" cy="1028700"/>
          </a:xfrm>
          <a:prstGeom prst="rect">
            <a:avLst/>
          </a:prstGeom>
          <a:noFill/>
        </p:spPr>
      </p:pic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618268"/>
            <a:ext cx="1247775" cy="1028700"/>
          </a:xfrm>
          <a:prstGeom prst="rect">
            <a:avLst/>
          </a:prstGeom>
          <a:noFill/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5626146"/>
            <a:ext cx="1247775" cy="1028700"/>
          </a:xfrm>
          <a:prstGeom prst="rect">
            <a:avLst/>
          </a:prstGeom>
          <a:noFill/>
        </p:spPr>
      </p:pic>
      <p:grpSp>
        <p:nvGrpSpPr>
          <p:cNvPr id="22" name="Group 21"/>
          <p:cNvGrpSpPr/>
          <p:nvPr/>
        </p:nvGrpSpPr>
        <p:grpSpPr>
          <a:xfrm>
            <a:off x="6516216" y="188640"/>
            <a:ext cx="2160240" cy="1224136"/>
            <a:chOff x="4860032" y="188640"/>
            <a:chExt cx="2160240" cy="1224136"/>
          </a:xfrm>
        </p:grpSpPr>
        <p:sp>
          <p:nvSpPr>
            <p:cNvPr id="9" name="Oval 8"/>
            <p:cNvSpPr/>
            <p:nvPr/>
          </p:nvSpPr>
          <p:spPr>
            <a:xfrm>
              <a:off x="5364088" y="188640"/>
              <a:ext cx="1512168" cy="1224136"/>
            </a:xfrm>
            <a:prstGeom prst="ellipse">
              <a:avLst/>
            </a:prstGeom>
            <a:noFill/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" name="Hexagon 9"/>
            <p:cNvSpPr/>
            <p:nvPr/>
          </p:nvSpPr>
          <p:spPr>
            <a:xfrm>
              <a:off x="4860032" y="548680"/>
              <a:ext cx="792088" cy="576064"/>
            </a:xfrm>
            <a:prstGeom prst="hexagon">
              <a:avLst>
                <a:gd name="adj" fmla="val 45157"/>
                <a:gd name="vf" fmla="val 115470"/>
              </a:avLst>
            </a:prstGeom>
            <a:noFill/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Hexagon 10"/>
            <p:cNvSpPr/>
            <p:nvPr/>
          </p:nvSpPr>
          <p:spPr>
            <a:xfrm>
              <a:off x="6228184" y="332656"/>
              <a:ext cx="792088" cy="576064"/>
            </a:xfrm>
            <a:prstGeom prst="hexagon">
              <a:avLst>
                <a:gd name="adj" fmla="val 40117"/>
                <a:gd name="vf" fmla="val 115470"/>
              </a:avLst>
            </a:prstGeom>
            <a:noFill/>
            <a:ln cmpd="sng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Flowchart: Connector 11"/>
            <p:cNvSpPr/>
            <p:nvPr/>
          </p:nvSpPr>
          <p:spPr>
            <a:xfrm>
              <a:off x="5220072" y="779218"/>
              <a:ext cx="72008" cy="72008"/>
            </a:xfrm>
            <a:prstGeom prst="flowChartConnector">
              <a:avLst/>
            </a:prstGeom>
            <a:solidFill>
              <a:schemeClr val="tx1"/>
            </a:soli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e-IL"/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6602738" y="591660"/>
              <a:ext cx="72008" cy="72008"/>
            </a:xfrm>
            <a:prstGeom prst="flowChartConnector">
              <a:avLst/>
            </a:prstGeom>
            <a:solidFill>
              <a:schemeClr val="tx1"/>
            </a:soli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e-IL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6084168" y="764704"/>
              <a:ext cx="72008" cy="72008"/>
            </a:xfrm>
            <a:prstGeom prst="flowChartConnector">
              <a:avLst/>
            </a:prstGeom>
            <a:solidFill>
              <a:schemeClr val="tx1"/>
            </a:solidFill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e-IL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63614" y="649716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X</a:t>
              </a:r>
              <a:endParaRPr lang="he-IL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28184" y="404664"/>
              <a:ext cx="36004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Y</a:t>
              </a:r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588224" y="548680"/>
              <a:ext cx="2880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o</a:t>
              </a:r>
              <a:endParaRPr lang="he-IL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40152" y="764704"/>
              <a:ext cx="28803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dirty="0" smtClean="0"/>
                <a:t>c</a:t>
              </a:r>
              <a:endParaRPr lang="he-IL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Lemma 6</a:t>
            </a:r>
            <a:r>
              <a:rPr lang="en-US" dirty="0" smtClean="0"/>
              <a:t>: 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 ≤ 5opt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Proof</a:t>
            </a:r>
            <a:r>
              <a:rPr lang="en-US" dirty="0" smtClean="0"/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According to lemma 4 and lemma 5,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 =      local(o) =      local(o) +      local(o)</a:t>
            </a:r>
          </a:p>
          <a:p>
            <a:pPr algn="l" rtl="0">
              <a:lnSpc>
                <a:spcPct val="150000"/>
              </a:lnSpc>
              <a:buNone/>
            </a:pPr>
            <a:endParaRPr lang="en-US" sz="14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≤ 2                            +      opt(o) +      ransom(</a:t>
            </a:r>
            <a:r>
              <a:rPr lang="en-US" dirty="0" err="1" smtClean="0"/>
              <a:t>nn</a:t>
            </a:r>
            <a:r>
              <a:rPr lang="en-US" dirty="0" smtClean="0"/>
              <a:t>(</a:t>
            </a:r>
            <a:r>
              <a:rPr lang="en-US" dirty="0" err="1" smtClean="0"/>
              <a:t>o,L</a:t>
            </a:r>
            <a:r>
              <a:rPr lang="en-US" dirty="0" smtClean="0"/>
              <a:t>))</a:t>
            </a:r>
          </a:p>
          <a:p>
            <a:pPr algn="l" rtl="0">
              <a:lnSpc>
                <a:spcPct val="150000"/>
              </a:lnSpc>
              <a:buNone/>
            </a:pPr>
            <a:endParaRPr lang="en-US" sz="1800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                                                          +     opt(o)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908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51246" y="3385458"/>
            <a:ext cx="1228725" cy="1028700"/>
          </a:xfrm>
          <a:prstGeom prst="rect">
            <a:avLst/>
          </a:prstGeom>
          <a:noFill/>
        </p:spPr>
      </p:pic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6381" y="3386020"/>
            <a:ext cx="1209675" cy="1028700"/>
          </a:xfrm>
          <a:prstGeom prst="rect">
            <a:avLst/>
          </a:prstGeom>
          <a:noFill/>
        </p:spPr>
      </p:pic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909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72497" y="3385458"/>
            <a:ext cx="1247775" cy="1028700"/>
          </a:xfrm>
          <a:prstGeom prst="rect">
            <a:avLst/>
          </a:prstGeom>
          <a:noFill/>
        </p:spPr>
      </p:pic>
      <p:pic>
        <p:nvPicPr>
          <p:cNvPr id="20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1977" y="4430132"/>
            <a:ext cx="2085975" cy="971550"/>
          </a:xfrm>
          <a:prstGeom prst="rect">
            <a:avLst/>
          </a:prstGeom>
          <a:noFill/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62325" y="4431038"/>
            <a:ext cx="1209675" cy="1028700"/>
          </a:xfrm>
          <a:prstGeom prst="rect">
            <a:avLst/>
          </a:prstGeom>
          <a:noFill/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4431038"/>
            <a:ext cx="1247775" cy="1028700"/>
          </a:xfrm>
          <a:prstGeom prst="rect">
            <a:avLst/>
          </a:prstGeom>
          <a:noFill/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5568652"/>
            <a:ext cx="1247775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≤ 2      ransom(c) +       opt(o) ≤ 4∥P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+ 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endParaRPr lang="en-US" dirty="0" smtClean="0"/>
          </a:p>
          <a:p>
            <a:pPr algn="l" rtl="0">
              <a:lnSpc>
                <a:spcPct val="150000"/>
              </a:lnSpc>
              <a:buNone/>
            </a:pPr>
            <a:endParaRPr lang="en-US" dirty="0" smtClean="0"/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= 5∥P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= 5opt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870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58596" y="2104390"/>
            <a:ext cx="828675" cy="971550"/>
          </a:xfrm>
          <a:prstGeom prst="rect">
            <a:avLst/>
          </a:prstGeom>
          <a:noFill/>
        </p:spPr>
      </p:pic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3275" y="2097754"/>
            <a:ext cx="1228725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0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We have proven that the final content of the set </a:t>
            </a:r>
            <a:r>
              <a:rPr lang="en-US" dirty="0" err="1" smtClean="0"/>
              <a:t>L</a:t>
            </a:r>
            <a:r>
              <a:rPr lang="en-US" baseline="-25000" dirty="0" err="1" smtClean="0"/>
              <a:t>curr</a:t>
            </a:r>
            <a:r>
              <a:rPr lang="en-US" dirty="0" smtClean="0"/>
              <a:t> (the result of the algorithm) is a constant factor approximation to the k-median problem under the assumption that the current local minimum can not be improved by a swap (0≤∆(</a:t>
            </a:r>
            <a:r>
              <a:rPr lang="en-US" dirty="0" err="1" smtClean="0"/>
              <a:t>c,o</a:t>
            </a:r>
            <a:r>
              <a:rPr lang="en-US" dirty="0" smtClean="0"/>
              <a:t>)).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But in the proof we only used this assumption for the inequality-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∀</a:t>
            </a:r>
            <a:r>
              <a:rPr lang="en-US" dirty="0" err="1" smtClean="0"/>
              <a:t>c∈L,o∈P</a:t>
            </a:r>
            <a:r>
              <a:rPr lang="en-US" dirty="0" smtClean="0"/>
              <a:t>\L 	0≤∆(</a:t>
            </a:r>
            <a:r>
              <a:rPr lang="en-US" dirty="0" err="1" smtClean="0"/>
              <a:t>c,o</a:t>
            </a:r>
            <a:r>
              <a:rPr lang="en-US" dirty="0" smtClean="0"/>
              <a:t>)=‖P</a:t>
            </a:r>
            <a:r>
              <a:rPr lang="en-US" baseline="-25000" dirty="0" smtClean="0"/>
              <a:t>L-c+o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-‖P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The modified inequality is-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∀</a:t>
            </a:r>
            <a:r>
              <a:rPr lang="en-US" dirty="0" err="1" smtClean="0"/>
              <a:t>c∈L,o∈P</a:t>
            </a:r>
            <a:r>
              <a:rPr lang="en-US" dirty="0" smtClean="0"/>
              <a:t>\L 	-t‖P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 </a:t>
            </a:r>
            <a:r>
              <a:rPr lang="en-US" dirty="0" smtClean="0"/>
              <a:t>≤∆(</a:t>
            </a:r>
            <a:r>
              <a:rPr lang="en-US" dirty="0" err="1" smtClean="0"/>
              <a:t>c,o</a:t>
            </a:r>
            <a:r>
              <a:rPr lang="en-US" dirty="0" smtClean="0"/>
              <a:t>)=‖P</a:t>
            </a:r>
            <a:r>
              <a:rPr lang="en-US" baseline="-25000" dirty="0" smtClean="0"/>
              <a:t>L-c+o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-‖P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Repeating the proof with the modified inequality yields: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-t*k*‖P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  <a:r>
              <a:rPr lang="en-US" dirty="0" smtClean="0"/>
              <a:t> ≤ 5∥P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- 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This implies 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 </a:t>
            </a:r>
            <a:r>
              <a:rPr lang="en-US" dirty="0" smtClean="0"/>
              <a:t>≤ 5∥P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/ (1-t*k)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For an arbitrary 0&lt;</a:t>
            </a:r>
            <a:r>
              <a:rPr lang="el-GR" dirty="0" smtClean="0"/>
              <a:t>ε</a:t>
            </a:r>
            <a:r>
              <a:rPr lang="en-US" dirty="0" smtClean="0"/>
              <a:t>&lt; 1, setting t = </a:t>
            </a:r>
            <a:r>
              <a:rPr lang="el-GR" dirty="0" smtClean="0"/>
              <a:t>ε</a:t>
            </a:r>
            <a:r>
              <a:rPr lang="en-US" dirty="0" smtClean="0"/>
              <a:t>/10k we get-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‖P</a:t>
            </a:r>
            <a:r>
              <a:rPr lang="en-US" baseline="-25000" dirty="0" smtClean="0"/>
              <a:t>L</a:t>
            </a:r>
            <a:r>
              <a:rPr lang="en-US" dirty="0" smtClean="0"/>
              <a:t>‖</a:t>
            </a:r>
            <a:r>
              <a:rPr lang="en-US" baseline="-25000" dirty="0" smtClean="0"/>
              <a:t>1 </a:t>
            </a:r>
            <a:r>
              <a:rPr lang="en-US" dirty="0" smtClean="0"/>
              <a:t>≤ 5(1+</a:t>
            </a:r>
            <a:r>
              <a:rPr lang="el-GR" dirty="0" smtClean="0"/>
              <a:t>ε</a:t>
            </a:r>
            <a:r>
              <a:rPr lang="en-US" dirty="0" smtClean="0"/>
              <a:t>/5)∥P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r>
              <a:rPr lang="en-US" dirty="0" smtClean="0"/>
              <a:t> = (5+</a:t>
            </a:r>
            <a:r>
              <a:rPr lang="el-GR" dirty="0" smtClean="0"/>
              <a:t>ε</a:t>
            </a:r>
            <a:r>
              <a:rPr lang="en-US" dirty="0" smtClean="0"/>
              <a:t>)∥P</a:t>
            </a:r>
            <a:r>
              <a:rPr lang="en-US" baseline="-25000" dirty="0" smtClean="0"/>
              <a:t>Copt</a:t>
            </a:r>
            <a:r>
              <a:rPr lang="en-US" dirty="0" smtClean="0"/>
              <a:t>∥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040560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Summing up: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Let P be a set of n points in a metric space. For   0&lt;</a:t>
            </a:r>
            <a:r>
              <a:rPr lang="el-GR" dirty="0" smtClean="0"/>
              <a:t>ε</a:t>
            </a:r>
            <a:r>
              <a:rPr lang="en-US" dirty="0" smtClean="0"/>
              <a:t>&lt; 1, it’s possible to compute a (5+</a:t>
            </a:r>
            <a:r>
              <a:rPr lang="el-GR" dirty="0" smtClean="0"/>
              <a:t>ε</a:t>
            </a:r>
            <a:r>
              <a:rPr lang="en-US" dirty="0" smtClean="0"/>
              <a:t>)-approximation to the optimal k-median clustering     of P.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The running time of the algorithm- O(n</a:t>
            </a:r>
            <a:r>
              <a:rPr lang="en-US" baseline="30000" dirty="0" smtClean="0"/>
              <a:t>2</a:t>
            </a:r>
            <a:r>
              <a:rPr lang="en-US" dirty="0" smtClean="0"/>
              <a:t>k</a:t>
            </a:r>
            <a:r>
              <a:rPr lang="en-US" baseline="30000" dirty="0" smtClean="0"/>
              <a:t>3</a:t>
            </a:r>
            <a:r>
              <a:rPr lang="en-US" dirty="0" smtClean="0"/>
              <a:t>logn/</a:t>
            </a:r>
            <a:r>
              <a:rPr lang="el-GR" dirty="0" smtClean="0"/>
              <a:t>ε</a:t>
            </a:r>
            <a:r>
              <a:rPr lang="en-US" dirty="0" smtClean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Proof - cont.</a:t>
            </a:r>
            <a:endParaRPr lang="he-IL" sz="54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61456" y="2430016"/>
            <a:ext cx="4330824" cy="1143000"/>
          </a:xfrm>
        </p:spPr>
        <p:txBody>
          <a:bodyPr>
            <a:noAutofit/>
          </a:bodyPr>
          <a:lstStyle/>
          <a:p>
            <a:r>
              <a:rPr lang="en-US" sz="9600" dirty="0" smtClean="0"/>
              <a:t>The end</a:t>
            </a:r>
            <a:endParaRPr lang="he-IL" sz="9600" dirty="0"/>
          </a:p>
        </p:txBody>
      </p:sp>
      <p:sp>
        <p:nvSpPr>
          <p:cNvPr id="9" name="TextBox 8"/>
          <p:cNvSpPr txBox="1"/>
          <p:nvPr/>
        </p:nvSpPr>
        <p:spPr>
          <a:xfrm>
            <a:off x="2483768" y="3861048"/>
            <a:ext cx="518457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 smtClean="0"/>
              <a:t>Thank you for listening!</a:t>
            </a:r>
            <a:endParaRPr lang="he-IL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There is a metric space (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S,d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and the input is a set of n points P</a:t>
            </a:r>
            <a:r>
              <a:rPr lang="he-IL" dirty="0" smtClean="0">
                <a:latin typeface="Cambria Math" pitchFamily="18" charset="0"/>
                <a:ea typeface="Cambria Math" pitchFamily="18" charset="0"/>
              </a:rPr>
              <a:t> ⊇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S. 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Given a set of centers C, every point of P is assigned to its nearest neighbor in C.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>
                <a:latin typeface="Cambria Math" pitchFamily="18" charset="0"/>
                <a:ea typeface="Cambria Math" pitchFamily="18" charset="0"/>
              </a:rPr>
              <a:t>Distance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of point p to set C  (cost of assigning) –   d(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p,C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Clustering Problem </a:t>
            </a:r>
            <a:endParaRPr lang="he-IL" sz="5400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869160"/>
            <a:ext cx="1752600" cy="600075"/>
          </a:xfrm>
          <a:prstGeom prst="rect">
            <a:avLst/>
          </a:prstGeom>
          <a:noFill/>
        </p:spPr>
      </p:pic>
      <p:pic>
        <p:nvPicPr>
          <p:cNvPr id="19" name="Picture 18" descr="clustering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8786" y="4811666"/>
            <a:ext cx="4867300" cy="17383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Cluster of c</a:t>
            </a:r>
            <a:r>
              <a:rPr lang="en-US" dirty="0" smtClean="0"/>
              <a:t>- All the points of P that are assigned to a center c.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cluster(</a:t>
            </a:r>
            <a:r>
              <a:rPr lang="en-US" dirty="0" err="1" smtClean="0"/>
              <a:t>C,c</a:t>
            </a:r>
            <a:r>
              <a:rPr lang="en-US" dirty="0" smtClean="0"/>
              <a:t>) = {</a:t>
            </a:r>
            <a:r>
              <a:rPr lang="en-US" dirty="0" err="1" smtClean="0"/>
              <a:t>p∈P</a:t>
            </a:r>
            <a:r>
              <a:rPr lang="en-US" dirty="0" smtClean="0"/>
              <a:t> |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M</a:t>
            </a:r>
            <a:r>
              <a:rPr lang="en-US" dirty="0" smtClean="0"/>
              <a:t>(</a:t>
            </a:r>
            <a:r>
              <a:rPr lang="en-US" dirty="0" err="1" smtClean="0"/>
              <a:t>p,c</a:t>
            </a:r>
            <a:r>
              <a:rPr lang="en-US" dirty="0" smtClean="0"/>
              <a:t>) = d(</a:t>
            </a:r>
            <a:r>
              <a:rPr lang="en-US" dirty="0" err="1" smtClean="0"/>
              <a:t>p,C</a:t>
            </a:r>
            <a:r>
              <a:rPr lang="en-US" dirty="0" smtClean="0"/>
              <a:t>)}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Distances to set C–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P</a:t>
            </a:r>
            <a:r>
              <a:rPr lang="en-US" baseline="-25000" dirty="0" smtClean="0"/>
              <a:t>C</a:t>
            </a:r>
            <a:r>
              <a:rPr lang="en-US" dirty="0" smtClean="0"/>
              <a:t> = ( d(p</a:t>
            </a:r>
            <a:r>
              <a:rPr lang="en-US" baseline="-25000" dirty="0" smtClean="0"/>
              <a:t>1</a:t>
            </a:r>
            <a:r>
              <a:rPr lang="en-US" dirty="0" smtClean="0"/>
              <a:t>,C), d(p</a:t>
            </a:r>
            <a:r>
              <a:rPr lang="en-US" baseline="-25000" dirty="0" smtClean="0"/>
              <a:t>2</a:t>
            </a:r>
            <a:r>
              <a:rPr lang="en-US" dirty="0" smtClean="0"/>
              <a:t>,C), … , d(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err="1" smtClean="0"/>
              <a:t>,C</a:t>
            </a:r>
            <a:r>
              <a:rPr lang="en-US" dirty="0" smtClean="0"/>
              <a:t>) )</a:t>
            </a:r>
          </a:p>
          <a:p>
            <a:pPr algn="l" rtl="0">
              <a:lnSpc>
                <a:spcPct val="150000"/>
              </a:lnSpc>
            </a:pPr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Clustering Problem</a:t>
            </a:r>
            <a:endParaRPr lang="he-IL" sz="5400" dirty="0"/>
          </a:p>
        </p:txBody>
      </p:sp>
      <p:pic>
        <p:nvPicPr>
          <p:cNvPr id="4" name="Picture 3" descr="clustering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98786" y="4811666"/>
            <a:ext cx="4867300" cy="17383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u="sng" dirty="0" smtClean="0"/>
              <a:t>Discrete clustering</a:t>
            </a:r>
            <a:r>
              <a:rPr lang="en-US" dirty="0" smtClean="0"/>
              <a:t> – 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 The centers are restricted to the input points          (C </a:t>
            </a:r>
            <a:r>
              <a:rPr lang="he-IL" dirty="0" smtClean="0"/>
              <a:t>⊇</a:t>
            </a:r>
            <a:r>
              <a:rPr lang="en-US" dirty="0" smtClean="0"/>
              <a:t> P).</a:t>
            </a:r>
          </a:p>
          <a:p>
            <a:pPr algn="l" rtl="0">
              <a:lnSpc>
                <a:spcPct val="150000"/>
              </a:lnSpc>
            </a:pPr>
            <a:r>
              <a:rPr lang="en-US" u="sng" dirty="0" smtClean="0"/>
              <a:t>Continuous clustering</a:t>
            </a:r>
            <a:r>
              <a:rPr lang="en-US" dirty="0" smtClean="0"/>
              <a:t> –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The centers might be placed anywhere in the given metric space.</a:t>
            </a:r>
          </a:p>
          <a:p>
            <a:pPr algn="l" rtl="0">
              <a:lnSpc>
                <a:spcPct val="150000"/>
              </a:lnSpc>
            </a:pPr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Clustering Problem</a:t>
            </a:r>
            <a:endParaRPr lang="he-IL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827992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Input – a set of points P, a parameter k.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Problem – find a set of k points, C </a:t>
            </a:r>
            <a:r>
              <a:rPr lang="he-IL" dirty="0" smtClean="0"/>
              <a:t>⊇</a:t>
            </a:r>
            <a:r>
              <a:rPr lang="en-US" dirty="0" smtClean="0"/>
              <a:t> P, such that the maximum distance of a point in P to its closest point in C is minimized.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K-Center Clustering Problem</a:t>
            </a:r>
            <a:endParaRPr lang="he-IL" sz="54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6890770" y="4077072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Flowchart: Connector 12"/>
          <p:cNvSpPr/>
          <p:nvPr/>
        </p:nvSpPr>
        <p:spPr>
          <a:xfrm>
            <a:off x="8042898" y="3933056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14" name="Straight Connector 13"/>
          <p:cNvCxnSpPr>
            <a:stCxn id="26" idx="4"/>
            <a:endCxn id="12" idx="0"/>
          </p:cNvCxnSpPr>
          <p:nvPr/>
        </p:nvCxnSpPr>
        <p:spPr>
          <a:xfrm rot="5400000" flipH="1" flipV="1">
            <a:off x="6179074" y="4257092"/>
            <a:ext cx="927720" cy="1304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2" idx="7"/>
            <a:endCxn id="13" idx="1"/>
          </p:cNvCxnSpPr>
          <p:nvPr/>
        </p:nvCxnSpPr>
        <p:spPr>
          <a:xfrm rot="5400000" flipH="1" flipV="1">
            <a:off x="7430830" y="3833428"/>
            <a:ext cx="512440" cy="732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11" idx="5"/>
          </p:cNvCxnSpPr>
          <p:nvPr/>
        </p:nvCxnSpPr>
        <p:spPr>
          <a:xfrm rot="16200000" flipV="1">
            <a:off x="6952233" y="4138535"/>
            <a:ext cx="317506" cy="317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7"/>
            <a:endCxn id="13" idx="7"/>
          </p:cNvCxnSpPr>
          <p:nvPr/>
        </p:nvCxnSpPr>
        <p:spPr>
          <a:xfrm rot="5400000" flipH="1" flipV="1">
            <a:off x="7456289" y="3439545"/>
            <a:ext cx="144016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lowchart: Connector 26"/>
          <p:cNvSpPr/>
          <p:nvPr/>
        </p:nvSpPr>
        <p:spPr>
          <a:xfrm>
            <a:off x="6242698" y="5589240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8" name="Flowchart: Connector 27"/>
          <p:cNvSpPr/>
          <p:nvPr/>
        </p:nvSpPr>
        <p:spPr>
          <a:xfrm>
            <a:off x="5594626" y="5589240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9" name="Straight Connector 9"/>
          <p:cNvCxnSpPr>
            <a:stCxn id="28" idx="7"/>
            <a:endCxn id="26" idx="3"/>
          </p:cNvCxnSpPr>
          <p:nvPr/>
        </p:nvCxnSpPr>
        <p:spPr>
          <a:xfrm rot="5400000" flipH="1" flipV="1">
            <a:off x="5692093" y="5326667"/>
            <a:ext cx="237114" cy="30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7" idx="0"/>
          </p:cNvCxnSpPr>
          <p:nvPr/>
        </p:nvCxnSpPr>
        <p:spPr>
          <a:xfrm>
            <a:off x="6026674" y="5373216"/>
            <a:ext cx="252028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8" idx="5"/>
            <a:endCxn id="27" idx="2"/>
          </p:cNvCxnSpPr>
          <p:nvPr/>
        </p:nvCxnSpPr>
        <p:spPr>
          <a:xfrm rot="5400000" flipH="1" flipV="1">
            <a:off x="5936663" y="5344669"/>
            <a:ext cx="25459" cy="586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194642" y="3717032"/>
            <a:ext cx="31290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 smtClean="0"/>
              <a:t>5</a:t>
            </a:r>
            <a:endParaRPr lang="he-IL" dirty="0"/>
          </a:p>
        </p:txBody>
      </p:sp>
      <p:sp>
        <p:nvSpPr>
          <p:cNvPr id="20" name="TextBox 19"/>
          <p:cNvSpPr txBox="1"/>
          <p:nvPr/>
        </p:nvSpPr>
        <p:spPr>
          <a:xfrm>
            <a:off x="7610850" y="414908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endParaRPr lang="he-IL" dirty="0"/>
          </a:p>
        </p:txBody>
      </p:sp>
      <p:sp>
        <p:nvSpPr>
          <p:cNvPr id="21" name="TextBox 20"/>
          <p:cNvSpPr txBox="1"/>
          <p:nvPr/>
        </p:nvSpPr>
        <p:spPr>
          <a:xfrm>
            <a:off x="5580112" y="522920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22" name="TextBox 21"/>
          <p:cNvSpPr txBox="1"/>
          <p:nvPr/>
        </p:nvSpPr>
        <p:spPr>
          <a:xfrm>
            <a:off x="6674746" y="4797152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8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6818762" y="414908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6113196" y="522920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2</a:t>
            </a:r>
            <a:endParaRPr lang="he-IL" dirty="0"/>
          </a:p>
        </p:txBody>
      </p:sp>
      <p:sp>
        <p:nvSpPr>
          <p:cNvPr id="25" name="TextBox 24"/>
          <p:cNvSpPr txBox="1"/>
          <p:nvPr/>
        </p:nvSpPr>
        <p:spPr>
          <a:xfrm>
            <a:off x="5810650" y="5589240"/>
            <a:ext cx="2880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3</a:t>
            </a:r>
            <a:endParaRPr lang="he-IL" dirty="0"/>
          </a:p>
        </p:txBody>
      </p:sp>
      <p:sp>
        <p:nvSpPr>
          <p:cNvPr id="55" name="Oval 54"/>
          <p:cNvSpPr/>
          <p:nvPr/>
        </p:nvSpPr>
        <p:spPr>
          <a:xfrm>
            <a:off x="6660232" y="3573016"/>
            <a:ext cx="1656184" cy="1152128"/>
          </a:xfrm>
          <a:prstGeom prst="ellipse">
            <a:avLst/>
          </a:prstGeom>
          <a:noFill/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Oval 55"/>
          <p:cNvSpPr/>
          <p:nvPr/>
        </p:nvSpPr>
        <p:spPr>
          <a:xfrm>
            <a:off x="5076056" y="4941168"/>
            <a:ext cx="1656184" cy="1152128"/>
          </a:xfrm>
          <a:prstGeom prst="ellipse">
            <a:avLst/>
          </a:prstGeom>
          <a:noFill/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Flowchart: Connector 25"/>
          <p:cNvSpPr/>
          <p:nvPr/>
        </p:nvSpPr>
        <p:spPr>
          <a:xfrm>
            <a:off x="5954666" y="5301208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Flowchart: Connector 11"/>
          <p:cNvSpPr/>
          <p:nvPr/>
        </p:nvSpPr>
        <p:spPr>
          <a:xfrm>
            <a:off x="7259194" y="4445496"/>
            <a:ext cx="72008" cy="7200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1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4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9" dur="indefinite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1" animBg="1"/>
      <p:bldP spid="5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827992"/>
          </a:xfrm>
        </p:spPr>
        <p:txBody>
          <a:bodyPr>
            <a:normAutofit/>
          </a:bodyPr>
          <a:lstStyle/>
          <a:p>
            <a:pPr algn="l" rtl="0">
              <a:lnSpc>
                <a:spcPct val="150000"/>
              </a:lnSpc>
            </a:pPr>
            <a:r>
              <a:rPr lang="en-US" dirty="0" smtClean="0"/>
              <a:t>Formally, we want to find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	opt</a:t>
            </a:r>
            <a:r>
              <a:rPr lang="en-US" baseline="-25000" dirty="0" smtClean="0"/>
              <a:t>∞</a:t>
            </a:r>
            <a:r>
              <a:rPr lang="en-US" dirty="0" smtClean="0"/>
              <a:t>(</a:t>
            </a:r>
            <a:r>
              <a:rPr lang="en-US" dirty="0" err="1" smtClean="0"/>
              <a:t>P,k</a:t>
            </a:r>
            <a:r>
              <a:rPr lang="en-US" dirty="0" smtClean="0"/>
              <a:t>)  =                ‖P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 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Where ‖P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 is the k-center clustering price of P by C –</a:t>
            </a:r>
          </a:p>
          <a:p>
            <a:pPr algn="l" rtl="0">
              <a:lnSpc>
                <a:spcPct val="150000"/>
              </a:lnSpc>
              <a:buNone/>
            </a:pPr>
            <a:r>
              <a:rPr lang="en-US" dirty="0" smtClean="0"/>
              <a:t>			 ‖P</a:t>
            </a:r>
            <a:r>
              <a:rPr lang="en-US" baseline="-25000" dirty="0" smtClean="0"/>
              <a:t>C</a:t>
            </a:r>
            <a:r>
              <a:rPr lang="en-US" dirty="0" smtClean="0"/>
              <a:t>∥</a:t>
            </a:r>
            <a:r>
              <a:rPr lang="en-US" baseline="-25000" dirty="0" smtClean="0"/>
              <a:t>∞</a:t>
            </a:r>
            <a:r>
              <a:rPr lang="en-US" dirty="0" smtClean="0"/>
              <a:t>  =</a:t>
            </a:r>
          </a:p>
          <a:p>
            <a:pPr algn="l" rtl="0">
              <a:lnSpc>
                <a:spcPct val="150000"/>
              </a:lnSpc>
            </a:pPr>
            <a:r>
              <a:rPr lang="en-US" dirty="0" smtClean="0"/>
              <a:t>Motivation – we would like to build k hospitals</a:t>
            </a:r>
            <a:endParaRPr lang="he-I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K-Center Clustering Problem</a:t>
            </a:r>
            <a:endParaRPr lang="he-IL" sz="54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4308172"/>
            <a:ext cx="1581150" cy="600075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348880"/>
            <a:ext cx="1524000" cy="638175"/>
          </a:xfrm>
          <a:prstGeom prst="rect">
            <a:avLst/>
          </a:prstGeom>
          <a:noFill/>
        </p:spPr>
      </p:pic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2">
      <a:majorFont>
        <a:latin typeface="Vijaya"/>
        <a:ea typeface=""/>
        <a:cs typeface="Arial"/>
      </a:majorFont>
      <a:minorFont>
        <a:latin typeface="Cambria Math"/>
        <a:ea typeface=""/>
        <a:cs typeface="Arial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2975</TotalTime>
  <Words>2496</Words>
  <Application>Microsoft Office PowerPoint</Application>
  <PresentationFormat>On-screen Show (4:3)</PresentationFormat>
  <Paragraphs>421</Paragraphs>
  <Slides>49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Concourse</vt:lpstr>
      <vt:lpstr>Clustering</vt:lpstr>
      <vt:lpstr>Outline</vt:lpstr>
      <vt:lpstr>What is clustering?</vt:lpstr>
      <vt:lpstr>Metric Spaces</vt:lpstr>
      <vt:lpstr>The Clustering Problem </vt:lpstr>
      <vt:lpstr>The Clustering Problem</vt:lpstr>
      <vt:lpstr>The Clustering Problem</vt:lpstr>
      <vt:lpstr>K-Center Clustering Problem</vt:lpstr>
      <vt:lpstr>K-Center Clustering Problem</vt:lpstr>
      <vt:lpstr>2-Approximation Algorithm</vt:lpstr>
      <vt:lpstr>Example</vt:lpstr>
      <vt:lpstr>Time and Space Complexity</vt:lpstr>
      <vt:lpstr>Correctness</vt:lpstr>
      <vt:lpstr>Correctness – cont.</vt:lpstr>
      <vt:lpstr>Correctness – cont.</vt:lpstr>
      <vt:lpstr>K-Median Clustering</vt:lpstr>
      <vt:lpstr>K-Median Clustering</vt:lpstr>
      <vt:lpstr>A 2n-Approximation Algorithm </vt:lpstr>
      <vt:lpstr>A 2n-Approximation Algorithm</vt:lpstr>
      <vt:lpstr>Improving the algorithm</vt:lpstr>
      <vt:lpstr>Improving the algorithm – cont.</vt:lpstr>
      <vt:lpstr>Example</vt:lpstr>
      <vt:lpstr>Running Time</vt:lpstr>
      <vt:lpstr>Running Time – cont.</vt:lpstr>
      <vt:lpstr>Proof of quality of approximation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Proof - cont.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Nirit</dc:creator>
  <cp:lastModifiedBy>Nirit</cp:lastModifiedBy>
  <cp:revision>449</cp:revision>
  <dcterms:created xsi:type="dcterms:W3CDTF">2011-03-28T14:15:31Z</dcterms:created>
  <dcterms:modified xsi:type="dcterms:W3CDTF">2011-05-03T22:02:10Z</dcterms:modified>
</cp:coreProperties>
</file>