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42"/>
  </p:notesMasterIdLst>
  <p:sldIdLst>
    <p:sldId id="256" r:id="rId2"/>
    <p:sldId id="270" r:id="rId3"/>
    <p:sldId id="274" r:id="rId4"/>
    <p:sldId id="294" r:id="rId5"/>
    <p:sldId id="257" r:id="rId6"/>
    <p:sldId id="258" r:id="rId7"/>
    <p:sldId id="259" r:id="rId8"/>
    <p:sldId id="295" r:id="rId9"/>
    <p:sldId id="260" r:id="rId10"/>
    <p:sldId id="271" r:id="rId11"/>
    <p:sldId id="261" r:id="rId12"/>
    <p:sldId id="262" r:id="rId13"/>
    <p:sldId id="263" r:id="rId14"/>
    <p:sldId id="264" r:id="rId15"/>
    <p:sldId id="297" r:id="rId16"/>
    <p:sldId id="265" r:id="rId17"/>
    <p:sldId id="267" r:id="rId18"/>
    <p:sldId id="268" r:id="rId19"/>
    <p:sldId id="269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6" r:id="rId34"/>
    <p:sldId id="288" r:id="rId35"/>
    <p:sldId id="287" r:id="rId36"/>
    <p:sldId id="289" r:id="rId37"/>
    <p:sldId id="290" r:id="rId38"/>
    <p:sldId id="291" r:id="rId39"/>
    <p:sldId id="292" r:id="rId40"/>
    <p:sldId id="293" r:id="rId4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65413" autoAdjust="0"/>
    <p:restoredTop sz="94713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50.wmf"/><Relationship Id="rId7" Type="http://schemas.openxmlformats.org/officeDocument/2006/relationships/image" Target="../media/image74.wmf"/><Relationship Id="rId2" Type="http://schemas.openxmlformats.org/officeDocument/2006/relationships/image" Target="../media/image52.wmf"/><Relationship Id="rId1" Type="http://schemas.openxmlformats.org/officeDocument/2006/relationships/image" Target="../media/image4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8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0.wmf"/><Relationship Id="rId5" Type="http://schemas.openxmlformats.org/officeDocument/2006/relationships/image" Target="../media/image12.wmf"/><Relationship Id="rId4" Type="http://schemas.openxmlformats.org/officeDocument/2006/relationships/image" Target="../media/image8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4" Type="http://schemas.openxmlformats.org/officeDocument/2006/relationships/image" Target="../media/image10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4" Type="http://schemas.openxmlformats.org/officeDocument/2006/relationships/image" Target="../media/image10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7" Type="http://schemas.openxmlformats.org/officeDocument/2006/relationships/image" Target="../media/image113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image" Target="../media/image116.wmf"/><Relationship Id="rId7" Type="http://schemas.openxmlformats.org/officeDocument/2006/relationships/image" Target="../media/image120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5" Type="http://schemas.openxmlformats.org/officeDocument/2006/relationships/image" Target="../media/image106.wmf"/><Relationship Id="rId4" Type="http://schemas.openxmlformats.org/officeDocument/2006/relationships/image" Target="../media/image12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4" Type="http://schemas.openxmlformats.org/officeDocument/2006/relationships/image" Target="../media/image130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6" Type="http://schemas.openxmlformats.org/officeDocument/2006/relationships/image" Target="../media/image139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6" Type="http://schemas.openxmlformats.org/officeDocument/2006/relationships/image" Target="../media/image147.wmf"/><Relationship Id="rId5" Type="http://schemas.openxmlformats.org/officeDocument/2006/relationships/image" Target="../media/image146.wmf"/><Relationship Id="rId4" Type="http://schemas.openxmlformats.org/officeDocument/2006/relationships/image" Target="../media/image14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5" Type="http://schemas.openxmlformats.org/officeDocument/2006/relationships/image" Target="../media/image152.wmf"/><Relationship Id="rId4" Type="http://schemas.openxmlformats.org/officeDocument/2006/relationships/image" Target="../media/image15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C333556-72B6-4D09-B8DB-7F6B6BEF4CDA}" type="datetimeFigureOut">
              <a:rPr lang="he-IL" smtClean="0"/>
              <a:pPr/>
              <a:t>כ"ה/כסלו/תשע"ו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7175DFC-4A8C-4627-896A-9CE26AFD407E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75DFC-4A8C-4627-896A-9CE26AFD407E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F20CD99-AC59-4B8D-9175-6D60F3B82248}" type="datetimeFigureOut">
              <a:rPr lang="he-IL" smtClean="0"/>
              <a:pPr/>
              <a:t>כ"ה/כסלו/תשע"ו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e-IL"/>
          </a:p>
        </p:txBody>
      </p:sp>
      <p:sp>
        <p:nvSpPr>
          <p:cNvPr id="10" name="מלבן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לבן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מלבן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מלבן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מחבר ישר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מחבר ישר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מלבן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אליפסה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אליפסה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אליפסה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אליפסה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אליפסה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5A6C83A-8937-43DE-BD9C-0E66CC6F571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CD99-AC59-4B8D-9175-6D60F3B82248}" type="datetimeFigureOut">
              <a:rPr lang="he-IL" smtClean="0"/>
              <a:pPr/>
              <a:t>כ"ה/כסלו/תשע"ו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C83A-8937-43DE-BD9C-0E66CC6F571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CD99-AC59-4B8D-9175-6D60F3B82248}" type="datetimeFigureOut">
              <a:rPr lang="he-IL" smtClean="0"/>
              <a:pPr/>
              <a:t>כ"ה/כסלו/תשע"ו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C83A-8937-43DE-BD9C-0E66CC6F571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20CD99-AC59-4B8D-9175-6D60F3B82248}" type="datetimeFigureOut">
              <a:rPr lang="he-IL" smtClean="0"/>
              <a:pPr/>
              <a:t>כ"ה/כסלו/תשע"ו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5A6C83A-8937-43DE-BD9C-0E66CC6F5713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F20CD99-AC59-4B8D-9175-6D60F3B82248}" type="datetimeFigureOut">
              <a:rPr lang="he-IL" smtClean="0"/>
              <a:pPr/>
              <a:t>כ"ה/כסלו/תשע"ו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e-IL"/>
          </a:p>
        </p:txBody>
      </p:sp>
      <p:sp>
        <p:nvSpPr>
          <p:cNvPr id="9" name="מלבן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מלבן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לבן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לבן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מחבר ישר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מחבר ישר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מחבר ישר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מלבן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אליפסה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אליפסה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אליפסה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אליפסה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אליפסה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מחבר ישר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5A6C83A-8937-43DE-BD9C-0E66CC6F571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CD99-AC59-4B8D-9175-6D60F3B82248}" type="datetimeFigureOut">
              <a:rPr lang="he-IL" smtClean="0"/>
              <a:pPr/>
              <a:t>כ"ה/כסלו/תשע"ו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C83A-8937-43DE-BD9C-0E66CC6F5713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CD99-AC59-4B8D-9175-6D60F3B82248}" type="datetimeFigureOut">
              <a:rPr lang="he-IL" smtClean="0"/>
              <a:pPr/>
              <a:t>כ"ה/כסלו/תשע"ו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C83A-8937-43DE-BD9C-0E66CC6F5713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20CD99-AC59-4B8D-9175-6D60F3B82248}" type="datetimeFigureOut">
              <a:rPr lang="he-IL" smtClean="0"/>
              <a:pPr/>
              <a:t>כ"ה/כסלו/תשע"ו</a:t>
            </a:fld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A6C83A-8937-43DE-BD9C-0E66CC6F5713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0CD99-AC59-4B8D-9175-6D60F3B82248}" type="datetimeFigureOut">
              <a:rPr lang="he-IL" smtClean="0"/>
              <a:pPr/>
              <a:t>כ"ה/כסלו/תשע"ו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C83A-8937-43DE-BD9C-0E66CC6F571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מלבן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מחבר ישר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אליפסה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מציין מיקום תוכן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20CD99-AC59-4B8D-9175-6D60F3B82248}" type="datetimeFigureOut">
              <a:rPr lang="he-IL" smtClean="0"/>
              <a:pPr/>
              <a:t>כ"ה/כסלו/תשע"ו</a:t>
            </a:fld>
            <a:endParaRPr lang="he-IL"/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5A6C83A-8937-43DE-BD9C-0E66CC6F5713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3" name="מציין מיקום של כותרת תחתונה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אליפסה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0" name="מחבר ישר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מלבן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מחבר ישר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מחבר ישר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מציין מיקום של תאריך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20CD99-AC59-4B8D-9175-6D60F3B82248}" type="datetimeFigureOut">
              <a:rPr lang="he-IL" smtClean="0"/>
              <a:pPr/>
              <a:t>כ"ה/כסלו/תשע"ו</a:t>
            </a:fld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A6C83A-8937-43DE-BD9C-0E66CC6F5713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חבר ישר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20CD99-AC59-4B8D-9175-6D60F3B82248}" type="datetimeFigureOut">
              <a:rPr lang="he-IL" smtClean="0"/>
              <a:pPr/>
              <a:t>כ"ה/כסלו/תשע"ו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מלבן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אליפסה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5A6C83A-8937-43DE-BD9C-0E66CC6F5713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oleObject" Target="../embeddings/oleObject50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4.bin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3.bin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2.bin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1.bin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7.bin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6.bin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5.bin"/><Relationship Id="rId9" Type="http://schemas.openxmlformats.org/officeDocument/2006/relationships/oleObject" Target="../embeddings/oleObject7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6.bin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2.bin"/><Relationship Id="rId5" Type="http://schemas.openxmlformats.org/officeDocument/2006/relationships/oleObject" Target="../embeddings/oleObject81.bin"/><Relationship Id="rId4" Type="http://schemas.openxmlformats.org/officeDocument/2006/relationships/oleObject" Target="../embeddings/oleObject80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6.bin"/><Relationship Id="rId5" Type="http://schemas.openxmlformats.org/officeDocument/2006/relationships/oleObject" Target="../embeddings/oleObject85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2.bin"/><Relationship Id="rId5" Type="http://schemas.openxmlformats.org/officeDocument/2006/relationships/oleObject" Target="../embeddings/oleObject91.bin"/><Relationship Id="rId4" Type="http://schemas.openxmlformats.org/officeDocument/2006/relationships/oleObject" Target="../embeddings/oleObject9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6.bin"/><Relationship Id="rId5" Type="http://schemas.openxmlformats.org/officeDocument/2006/relationships/oleObject" Target="../embeddings/oleObject95.bin"/><Relationship Id="rId4" Type="http://schemas.openxmlformats.org/officeDocument/2006/relationships/oleObject" Target="../embeddings/oleObject94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01.bin"/><Relationship Id="rId5" Type="http://schemas.openxmlformats.org/officeDocument/2006/relationships/oleObject" Target="../embeddings/oleObject100.bin"/><Relationship Id="rId4" Type="http://schemas.openxmlformats.org/officeDocument/2006/relationships/oleObject" Target="../embeddings/oleObject99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5.bin"/><Relationship Id="rId5" Type="http://schemas.openxmlformats.org/officeDocument/2006/relationships/oleObject" Target="../embeddings/oleObject104.bin"/><Relationship Id="rId4" Type="http://schemas.openxmlformats.org/officeDocument/2006/relationships/oleObject" Target="../embeddings/oleObject103.bin"/><Relationship Id="rId9" Type="http://schemas.openxmlformats.org/officeDocument/2006/relationships/oleObject" Target="../embeddings/oleObject10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3" Type="http://schemas.openxmlformats.org/officeDocument/2006/relationships/image" Target="../media/image122.png"/><Relationship Id="rId7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11.bin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0.bin"/><Relationship Id="rId10" Type="http://schemas.openxmlformats.org/officeDocument/2006/relationships/oleObject" Target="../embeddings/oleObject115.bin"/><Relationship Id="rId4" Type="http://schemas.openxmlformats.org/officeDocument/2006/relationships/oleObject" Target="../embeddings/oleObject109.bin"/><Relationship Id="rId9" Type="http://schemas.openxmlformats.org/officeDocument/2006/relationships/oleObject" Target="../embeddings/oleObject11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20.bin"/><Relationship Id="rId5" Type="http://schemas.openxmlformats.org/officeDocument/2006/relationships/oleObject" Target="../embeddings/oleObject119.bin"/><Relationship Id="rId4" Type="http://schemas.openxmlformats.org/officeDocument/2006/relationships/oleObject" Target="../embeddings/oleObject118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3" Type="http://schemas.openxmlformats.org/officeDocument/2006/relationships/image" Target="../media/image131.png"/><Relationship Id="rId7" Type="http://schemas.openxmlformats.org/officeDocument/2006/relationships/oleObject" Target="../embeddings/oleObject1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33.png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132.png"/><Relationship Id="rId9" Type="http://schemas.openxmlformats.org/officeDocument/2006/relationships/oleObject" Target="../embeddings/oleObject125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3" Type="http://schemas.openxmlformats.org/officeDocument/2006/relationships/image" Target="../media/image140.png"/><Relationship Id="rId7" Type="http://schemas.openxmlformats.org/officeDocument/2006/relationships/oleObject" Target="../embeddings/oleObject1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28.bin"/><Relationship Id="rId5" Type="http://schemas.openxmlformats.org/officeDocument/2006/relationships/oleObject" Target="../embeddings/oleObject127.bin"/><Relationship Id="rId4" Type="http://schemas.openxmlformats.org/officeDocument/2006/relationships/oleObject" Target="../embeddings/oleObject126.bin"/><Relationship Id="rId9" Type="http://schemas.openxmlformats.org/officeDocument/2006/relationships/oleObject" Target="../embeddings/oleObject13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7.bin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35.bin"/><Relationship Id="rId5" Type="http://schemas.openxmlformats.org/officeDocument/2006/relationships/oleObject" Target="../embeddings/oleObject134.bin"/><Relationship Id="rId4" Type="http://schemas.openxmlformats.org/officeDocument/2006/relationships/oleObject" Target="../embeddings/oleObject13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41.bin"/><Relationship Id="rId5" Type="http://schemas.openxmlformats.org/officeDocument/2006/relationships/oleObject" Target="../embeddings/oleObject140.bin"/><Relationship Id="rId4" Type="http://schemas.openxmlformats.org/officeDocument/2006/relationships/oleObject" Target="../embeddings/oleObject13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31.pn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333487"/>
          </a:xfrm>
        </p:spPr>
        <p:txBody>
          <a:bodyPr>
            <a:normAutofit/>
          </a:bodyPr>
          <a:lstStyle/>
          <a:p>
            <a:pPr algn="ctr" rtl="0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On complexity, Sampling, </a:t>
            </a:r>
            <a:b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Ɛ</a:t>
            </a:r>
            <a:r>
              <a:rPr lang="he-I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-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Nets &amp; Ɛ-Samples</a:t>
            </a:r>
            <a:endParaRPr lang="he-IL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pic>
        <p:nvPicPr>
          <p:cNvPr id="9" name="תמונה 8" descr="blue-net-background-carlos-caetano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86116" y="2857496"/>
            <a:ext cx="5575028" cy="3667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572132" y="2143116"/>
            <a:ext cx="31432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מגיש: מור לוי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Ɛ-Sample</a:t>
            </a:r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הגדרה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sz="2800" dirty="0" smtClean="0">
                <a:latin typeface="Rockwell" pitchFamily="18" charset="0"/>
                <a:cs typeface="David" pitchFamily="34" charset="-79"/>
              </a:rPr>
              <a:t>נסתכל על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S=(X,R)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range space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ונביט ב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/>
            </a:r>
            <a:br>
              <a:rPr lang="en-US" sz="2800" dirty="0" smtClean="0">
                <a:latin typeface="Rockwell" pitchFamily="18" charset="0"/>
                <a:cs typeface="David" pitchFamily="34" charset="-79"/>
              </a:rPr>
            </a:br>
            <a:r>
              <a:rPr lang="en-US" sz="2800" dirty="0" smtClean="0">
                <a:latin typeface="Rockwell" pitchFamily="18" charset="0"/>
                <a:cs typeface="David" pitchFamily="34" charset="-79"/>
              </a:rPr>
              <a:t/>
            </a:r>
            <a:br>
              <a:rPr lang="en-US" sz="2800" dirty="0" smtClean="0">
                <a:latin typeface="Rockwell" pitchFamily="18" charset="0"/>
                <a:cs typeface="David" pitchFamily="34" charset="-79"/>
              </a:rPr>
            </a:br>
            <a:r>
              <a:rPr lang="he-IL" sz="2800" dirty="0" smtClean="0">
                <a:latin typeface="Rockwell" pitchFamily="18" charset="0"/>
                <a:cs typeface="David" pitchFamily="34" charset="-79"/>
              </a:rPr>
              <a:t>סופי. עבור                     ,                 תיקרא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Ɛ-Sample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/>
            </a:r>
            <a:br>
              <a:rPr lang="en-US" sz="2800" dirty="0" smtClean="0">
                <a:latin typeface="Rockwell" pitchFamily="18" charset="0"/>
                <a:cs typeface="David" pitchFamily="34" charset="-79"/>
              </a:rPr>
            </a:br>
            <a:r>
              <a:rPr lang="en-US" sz="2800" dirty="0" smtClean="0">
                <a:latin typeface="Rockwell" pitchFamily="18" charset="0"/>
                <a:cs typeface="David" pitchFamily="34" charset="-79"/>
              </a:rPr>
              <a:t/>
            </a:r>
            <a:br>
              <a:rPr lang="en-US" sz="2800" dirty="0" smtClean="0">
                <a:latin typeface="Rockwell" pitchFamily="18" charset="0"/>
                <a:cs typeface="David" pitchFamily="34" charset="-79"/>
              </a:rPr>
            </a:br>
            <a:r>
              <a:rPr lang="he-IL" sz="2800" dirty="0" smtClean="0">
                <a:latin typeface="Rockwell" pitchFamily="18" charset="0"/>
                <a:cs typeface="David" pitchFamily="34" charset="-79"/>
              </a:rPr>
              <a:t>של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x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אם לכל                מתקיים: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/>
            </a:r>
            <a:br>
              <a:rPr lang="en-US" sz="2800" dirty="0" smtClean="0">
                <a:latin typeface="Rockwell" pitchFamily="18" charset="0"/>
                <a:cs typeface="David" pitchFamily="34" charset="-79"/>
              </a:rPr>
            </a:br>
            <a:r>
              <a:rPr lang="he-IL" sz="2800" dirty="0" smtClean="0">
                <a:latin typeface="Rockwell" pitchFamily="18" charset="0"/>
                <a:cs typeface="David" pitchFamily="34" charset="-79"/>
              </a:rPr>
              <a:t>כאשר: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/>
            </a:r>
            <a:br>
              <a:rPr lang="en-US" sz="2800" dirty="0" smtClean="0">
                <a:latin typeface="Rockwell" pitchFamily="18" charset="0"/>
                <a:cs typeface="David" pitchFamily="34" charset="-79"/>
              </a:rPr>
            </a:br>
            <a:r>
              <a:rPr lang="en-US" sz="2800" dirty="0" smtClean="0">
                <a:latin typeface="Rockwell" pitchFamily="18" charset="0"/>
                <a:cs typeface="David" pitchFamily="34" charset="-79"/>
              </a:rPr>
              <a:t/>
            </a:r>
            <a:br>
              <a:rPr lang="en-US" sz="2800" dirty="0" smtClean="0">
                <a:latin typeface="Rockwell" pitchFamily="18" charset="0"/>
                <a:cs typeface="David" pitchFamily="34" charset="-79"/>
              </a:rPr>
            </a:br>
            <a:r>
              <a:rPr lang="en-US" sz="2800" dirty="0" smtClean="0">
                <a:latin typeface="Rockwell" pitchFamily="18" charset="0"/>
                <a:cs typeface="David" pitchFamily="34" charset="-79"/>
              </a:rPr>
              <a:t/>
            </a:r>
            <a:br>
              <a:rPr lang="en-US" sz="2800" dirty="0" smtClean="0">
                <a:latin typeface="Rockwell" pitchFamily="18" charset="0"/>
                <a:cs typeface="David" pitchFamily="34" charset="-79"/>
              </a:rPr>
            </a:br>
            <a:r>
              <a:rPr lang="en-US" sz="2800" dirty="0" smtClean="0">
                <a:latin typeface="Rockwell" pitchFamily="18" charset="0"/>
                <a:cs typeface="David" pitchFamily="34" charset="-79"/>
              </a:rPr>
              <a:t/>
            </a:r>
            <a:br>
              <a:rPr lang="en-US" sz="2800" dirty="0" smtClean="0">
                <a:latin typeface="Rockwell" pitchFamily="18" charset="0"/>
                <a:cs typeface="David" pitchFamily="34" charset="-79"/>
              </a:rPr>
            </a:br>
            <a:r>
              <a:rPr lang="he-IL" sz="2600" dirty="0" smtClean="0">
                <a:latin typeface="Rockwell" pitchFamily="18" charset="0"/>
                <a:cs typeface="David" pitchFamily="34" charset="-79"/>
              </a:rPr>
              <a:t>כלומר, לכל </a:t>
            </a:r>
            <a:r>
              <a:rPr lang="en-US" sz="2600" dirty="0" smtClean="0">
                <a:latin typeface="Rockwell" pitchFamily="18" charset="0"/>
                <a:cs typeface="David" pitchFamily="34" charset="-79"/>
              </a:rPr>
              <a:t>r</a:t>
            </a:r>
            <a:r>
              <a:rPr lang="he-IL" sz="2600" dirty="0" smtClean="0">
                <a:latin typeface="Rockwell" pitchFamily="18" charset="0"/>
                <a:cs typeface="David" pitchFamily="34" charset="-79"/>
              </a:rPr>
              <a:t> המרחק בין יחסי מספר הנקודות המשותפות שבין </a:t>
            </a:r>
            <a:r>
              <a:rPr lang="en-US" sz="2600" dirty="0" smtClean="0">
                <a:latin typeface="Rockwell" pitchFamily="18" charset="0"/>
                <a:cs typeface="David" pitchFamily="34" charset="-79"/>
              </a:rPr>
              <a:t>x</a:t>
            </a:r>
            <a:r>
              <a:rPr lang="he-IL" sz="2600" dirty="0" smtClean="0">
                <a:latin typeface="Rockwell" pitchFamily="18" charset="0"/>
                <a:cs typeface="David" pitchFamily="34" charset="-79"/>
              </a:rPr>
              <a:t> שלנו לבין הדגימה שלו </a:t>
            </a:r>
            <a:r>
              <a:rPr lang="en-US" sz="2600" dirty="0" smtClean="0">
                <a:latin typeface="Rockwell" pitchFamily="18" charset="0"/>
                <a:cs typeface="David" pitchFamily="34" charset="-79"/>
              </a:rPr>
              <a:t>C</a:t>
            </a:r>
            <a:r>
              <a:rPr lang="he-IL" sz="2600" dirty="0" smtClean="0">
                <a:latin typeface="Rockwell" pitchFamily="18" charset="0"/>
                <a:cs typeface="David" pitchFamily="34" charset="-79"/>
              </a:rPr>
              <a:t> הוא מאוד קטן.</a:t>
            </a:r>
            <a:endParaRPr lang="he-IL" sz="2600" dirty="0">
              <a:latin typeface="Rockwell" pitchFamily="18" charset="0"/>
              <a:cs typeface="David" pitchFamily="34" charset="-79"/>
            </a:endParaRPr>
          </a:p>
        </p:txBody>
      </p:sp>
      <p:graphicFrame>
        <p:nvGraphicFramePr>
          <p:cNvPr id="5" name="אובייקט 4"/>
          <p:cNvGraphicFramePr>
            <a:graphicFrameLocks noChangeAspect="1"/>
          </p:cNvGraphicFramePr>
          <p:nvPr/>
        </p:nvGraphicFramePr>
        <p:xfrm>
          <a:off x="642910" y="1571612"/>
          <a:ext cx="1285884" cy="567302"/>
        </p:xfrm>
        <a:graphic>
          <a:graphicData uri="http://schemas.openxmlformats.org/presentationml/2006/ole">
            <p:oleObj spid="_x0000_s39939" name="Equation" r:id="rId3" imgW="431640" imgH="190440" progId="Equation.3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4572000" y="2428868"/>
          <a:ext cx="1571636" cy="511695"/>
        </p:xfrm>
        <a:graphic>
          <a:graphicData uri="http://schemas.openxmlformats.org/presentationml/2006/ole">
            <p:oleObj spid="_x0000_s39940" name="Equation" r:id="rId4" imgW="545760" imgH="177480" progId="Equation.3">
              <p:embed/>
            </p:oleObj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3143240" y="2428868"/>
          <a:ext cx="1228898" cy="575397"/>
        </p:xfrm>
        <a:graphic>
          <a:graphicData uri="http://schemas.openxmlformats.org/presentationml/2006/ole">
            <p:oleObj spid="_x0000_s39942" name="Equation" r:id="rId5" imgW="406080" imgH="190440" progId="Equation.3">
              <p:embed/>
            </p:oleObj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4643438" y="3286124"/>
          <a:ext cx="1177925" cy="528638"/>
        </p:xfrm>
        <a:graphic>
          <a:graphicData uri="http://schemas.openxmlformats.org/presentationml/2006/ole">
            <p:oleObj spid="_x0000_s39943" name="Equation" r:id="rId6" imgW="368280" imgH="164880" progId="Equation.3">
              <p:embed/>
            </p:oleObj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357158" y="3214686"/>
          <a:ext cx="3071834" cy="777833"/>
        </p:xfrm>
        <a:graphic>
          <a:graphicData uri="http://schemas.openxmlformats.org/presentationml/2006/ole">
            <p:oleObj spid="_x0000_s39945" name="Equation" r:id="rId7" imgW="1002960" imgH="253800" progId="Equation.3">
              <p:embed/>
            </p:oleObj>
          </a:graphicData>
        </a:graphic>
      </p:graphicFrame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3857620" y="3929066"/>
          <a:ext cx="2682875" cy="1438275"/>
        </p:xfrm>
        <a:graphic>
          <a:graphicData uri="http://schemas.openxmlformats.org/presentationml/2006/ole">
            <p:oleObj spid="_x0000_s39946" name="Equation" r:id="rId8" imgW="876240" imgH="469800" progId="Equation.3">
              <p:embed/>
            </p:oleObj>
          </a:graphicData>
        </a:graphic>
      </p:graphicFrame>
      <p:graphicFrame>
        <p:nvGraphicFramePr>
          <p:cNvPr id="39947" name="Object 11"/>
          <p:cNvGraphicFramePr>
            <a:graphicFrameLocks noChangeAspect="1"/>
          </p:cNvGraphicFramePr>
          <p:nvPr/>
        </p:nvGraphicFramePr>
        <p:xfrm>
          <a:off x="500034" y="3929066"/>
          <a:ext cx="2643187" cy="1438275"/>
        </p:xfrm>
        <a:graphic>
          <a:graphicData uri="http://schemas.openxmlformats.org/presentationml/2006/ole">
            <p:oleObj spid="_x0000_s39947" name="Equation" r:id="rId9" imgW="86328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David" pitchFamily="34" charset="-79"/>
              </a:rPr>
              <a:t>בניית</a:t>
            </a:r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Ɛ-Sample</a:t>
            </a:r>
            <a:r>
              <a:rPr lang="he-IL" sz="3200" dirty="0" smtClean="0">
                <a:latin typeface="Rockwell" pitchFamily="18" charset="0"/>
              </a:rPr>
              <a:t> </a:t>
            </a:r>
            <a:endParaRPr lang="he-IL" sz="3200" dirty="0">
              <a:latin typeface="Rockwell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sz="2800" dirty="0" smtClean="0">
                <a:latin typeface="Rockwell" pitchFamily="18" charset="0"/>
                <a:cs typeface="David" pitchFamily="34" charset="-79"/>
              </a:rPr>
              <a:t>יהי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S=(X,R)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range space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בעל </a:t>
            </a:r>
            <a:r>
              <a:rPr lang="en-US" sz="2800" dirty="0" err="1" smtClean="0">
                <a:latin typeface="Rockwell" pitchFamily="18" charset="0"/>
                <a:cs typeface="David" pitchFamily="34" charset="-79"/>
              </a:rPr>
              <a:t>s.d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 </a:t>
            </a:r>
            <a:r>
              <a:rPr lang="el-GR" sz="2800" dirty="0" smtClean="0">
                <a:cs typeface="David" pitchFamily="34" charset="-79"/>
              </a:rPr>
              <a:t>δ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. ניקח קבוצה           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/>
            </a:r>
            <a:br>
              <a:rPr lang="en-US" sz="2800" dirty="0" smtClean="0">
                <a:latin typeface="Rockwell" pitchFamily="18" charset="0"/>
                <a:cs typeface="David" pitchFamily="34" charset="-79"/>
              </a:rPr>
            </a:b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            סופית מגודל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n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ונסתכל על</a:t>
            </a:r>
          </a:p>
          <a:p>
            <a:r>
              <a:rPr lang="he-IL" sz="2800" dirty="0" smtClean="0">
                <a:latin typeface="Rockwell" pitchFamily="18" charset="0"/>
                <a:cs typeface="David" pitchFamily="34" charset="-79"/>
              </a:rPr>
              <a:t>מהגדרת </a:t>
            </a:r>
            <a:r>
              <a:rPr lang="en-US" sz="2800" dirty="0" err="1" smtClean="0">
                <a:latin typeface="Rockwell" pitchFamily="18" charset="0"/>
                <a:cs typeface="David" pitchFamily="34" charset="-79"/>
              </a:rPr>
              <a:t>s.d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, </a:t>
            </a:r>
          </a:p>
          <a:p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נביט בצביעה </a:t>
            </a:r>
            <a:r>
              <a:rPr lang="he-IL" sz="2800" b="1" dirty="0" smtClean="0">
                <a:latin typeface="Rockwell" pitchFamily="18" charset="0"/>
                <a:cs typeface="David" pitchFamily="34" charset="-79"/>
              </a:rPr>
              <a:t>מתאימה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שלה: </a:t>
            </a:r>
            <a:r>
              <a:rPr lang="el-GR" sz="2800" dirty="0" smtClean="0">
                <a:cs typeface="David" pitchFamily="34" charset="-79"/>
              </a:rPr>
              <a:t>χ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ונגדיר קבוצה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Q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להיות כל הנקודות מ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P 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אשר צבועות בשחור (1-), כשגודלה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n/2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.</a:t>
            </a:r>
          </a:p>
        </p:txBody>
      </p:sp>
      <p:graphicFrame>
        <p:nvGraphicFramePr>
          <p:cNvPr id="4" name="אובייקט 3"/>
          <p:cNvGraphicFramePr>
            <a:graphicFrameLocks noChangeAspect="1"/>
          </p:cNvGraphicFramePr>
          <p:nvPr/>
        </p:nvGraphicFramePr>
        <p:xfrm>
          <a:off x="6572264" y="2071678"/>
          <a:ext cx="1028707" cy="428628"/>
        </p:xfrm>
        <a:graphic>
          <a:graphicData uri="http://schemas.openxmlformats.org/presentationml/2006/ole">
            <p:oleObj spid="_x0000_s19458" name="Equation" r:id="rId3" imgW="457200" imgH="190440" progId="Equation.3">
              <p:embed/>
            </p:oleObj>
          </a:graphicData>
        </a:graphic>
      </p:graphicFrame>
      <p:sp>
        <p:nvSpPr>
          <p:cNvPr id="5" name="אליפסה 4"/>
          <p:cNvSpPr/>
          <p:nvPr/>
        </p:nvSpPr>
        <p:spPr>
          <a:xfrm>
            <a:off x="1785918" y="4071942"/>
            <a:ext cx="4929222" cy="23574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000232" y="4714884"/>
          <a:ext cx="342900" cy="371475"/>
        </p:xfrm>
        <a:graphic>
          <a:graphicData uri="http://schemas.openxmlformats.org/presentationml/2006/ole">
            <p:oleObj spid="_x0000_s19459" name="Equation" r:id="rId4" imgW="152280" imgH="164880" progId="Equation.3">
              <p:embed/>
            </p:oleObj>
          </a:graphicData>
        </a:graphic>
      </p:graphicFrame>
      <p:sp>
        <p:nvSpPr>
          <p:cNvPr id="8" name="תרשים זרימה: מחבר 7"/>
          <p:cNvSpPr/>
          <p:nvPr/>
        </p:nvSpPr>
        <p:spPr>
          <a:xfrm>
            <a:off x="3643306" y="4286256"/>
            <a:ext cx="285752" cy="28575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תרשים זרימה: מחבר 8"/>
          <p:cNvSpPr/>
          <p:nvPr/>
        </p:nvSpPr>
        <p:spPr>
          <a:xfrm>
            <a:off x="4286248" y="5286388"/>
            <a:ext cx="285752" cy="2857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תרשים זרימה: מחבר 9"/>
          <p:cNvSpPr/>
          <p:nvPr/>
        </p:nvSpPr>
        <p:spPr>
          <a:xfrm>
            <a:off x="4714876" y="4286256"/>
            <a:ext cx="285752" cy="2857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תרשים זרימה: מחבר 10"/>
          <p:cNvSpPr/>
          <p:nvPr/>
        </p:nvSpPr>
        <p:spPr>
          <a:xfrm>
            <a:off x="5286380" y="4572008"/>
            <a:ext cx="285752" cy="2857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תרשים זרימה: מחבר 11"/>
          <p:cNvSpPr/>
          <p:nvPr/>
        </p:nvSpPr>
        <p:spPr>
          <a:xfrm>
            <a:off x="5786446" y="5072074"/>
            <a:ext cx="285752" cy="2857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תרשים זרימה: מחבר 12"/>
          <p:cNvSpPr/>
          <p:nvPr/>
        </p:nvSpPr>
        <p:spPr>
          <a:xfrm>
            <a:off x="4214810" y="4643446"/>
            <a:ext cx="285752" cy="2857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תרשים זרימה: מחבר 13"/>
          <p:cNvSpPr/>
          <p:nvPr/>
        </p:nvSpPr>
        <p:spPr>
          <a:xfrm>
            <a:off x="5500694" y="5643578"/>
            <a:ext cx="285752" cy="2857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תרשים זרימה: מחבר 14"/>
          <p:cNvSpPr/>
          <p:nvPr/>
        </p:nvSpPr>
        <p:spPr>
          <a:xfrm>
            <a:off x="5072066" y="5286388"/>
            <a:ext cx="285752" cy="2857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תרשים זרימה: מחבר 15"/>
          <p:cNvSpPr/>
          <p:nvPr/>
        </p:nvSpPr>
        <p:spPr>
          <a:xfrm>
            <a:off x="4643438" y="5857892"/>
            <a:ext cx="285752" cy="2857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תרשים זרימה: מחבר 16"/>
          <p:cNvSpPr/>
          <p:nvPr/>
        </p:nvSpPr>
        <p:spPr>
          <a:xfrm>
            <a:off x="3929058" y="5657856"/>
            <a:ext cx="285752" cy="2857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תרשים זרימה: מחבר 17"/>
          <p:cNvSpPr/>
          <p:nvPr/>
        </p:nvSpPr>
        <p:spPr>
          <a:xfrm>
            <a:off x="2071670" y="5143512"/>
            <a:ext cx="285752" cy="28575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תרשים זרימה: מחבר 18"/>
          <p:cNvSpPr/>
          <p:nvPr/>
        </p:nvSpPr>
        <p:spPr>
          <a:xfrm>
            <a:off x="2500298" y="5643578"/>
            <a:ext cx="285752" cy="28575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תרשים זרימה: מחבר 19"/>
          <p:cNvSpPr/>
          <p:nvPr/>
        </p:nvSpPr>
        <p:spPr>
          <a:xfrm>
            <a:off x="3286116" y="4857760"/>
            <a:ext cx="285752" cy="28575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תרשים זרימה: מחבר 21"/>
          <p:cNvSpPr/>
          <p:nvPr/>
        </p:nvSpPr>
        <p:spPr>
          <a:xfrm>
            <a:off x="2428860" y="4643446"/>
            <a:ext cx="285752" cy="28575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תרשים זרימה: מחבר 23"/>
          <p:cNvSpPr/>
          <p:nvPr/>
        </p:nvSpPr>
        <p:spPr>
          <a:xfrm>
            <a:off x="2714612" y="5000636"/>
            <a:ext cx="285752" cy="28575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תרשים זרימה: מחבר 24"/>
          <p:cNvSpPr/>
          <p:nvPr/>
        </p:nvSpPr>
        <p:spPr>
          <a:xfrm>
            <a:off x="3071802" y="5429264"/>
            <a:ext cx="285752" cy="28575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תרשים זרימה: מחבר 25"/>
          <p:cNvSpPr/>
          <p:nvPr/>
        </p:nvSpPr>
        <p:spPr>
          <a:xfrm>
            <a:off x="3643306" y="5286388"/>
            <a:ext cx="285752" cy="28575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תרשים זרימה: מחבר 26"/>
          <p:cNvSpPr/>
          <p:nvPr/>
        </p:nvSpPr>
        <p:spPr>
          <a:xfrm>
            <a:off x="3000364" y="4429132"/>
            <a:ext cx="285752" cy="28575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צורה חופשית 32"/>
          <p:cNvSpPr/>
          <p:nvPr/>
        </p:nvSpPr>
        <p:spPr>
          <a:xfrm>
            <a:off x="3828966" y="4201064"/>
            <a:ext cx="2382053" cy="2188895"/>
          </a:xfrm>
          <a:custGeom>
            <a:avLst/>
            <a:gdLst>
              <a:gd name="connsiteX0" fmla="*/ 2209525 w 2382053"/>
              <a:gd name="connsiteY0" fmla="*/ 603849 h 2188895"/>
              <a:gd name="connsiteX1" fmla="*/ 2226777 w 2382053"/>
              <a:gd name="connsiteY1" fmla="*/ 577970 h 2188895"/>
              <a:gd name="connsiteX2" fmla="*/ 2192272 w 2382053"/>
              <a:gd name="connsiteY2" fmla="*/ 526211 h 2188895"/>
              <a:gd name="connsiteX3" fmla="*/ 2157766 w 2382053"/>
              <a:gd name="connsiteY3" fmla="*/ 474453 h 2188895"/>
              <a:gd name="connsiteX4" fmla="*/ 2106008 w 2382053"/>
              <a:gd name="connsiteY4" fmla="*/ 422694 h 2188895"/>
              <a:gd name="connsiteX5" fmla="*/ 2080128 w 2382053"/>
              <a:gd name="connsiteY5" fmla="*/ 396815 h 2188895"/>
              <a:gd name="connsiteX6" fmla="*/ 2019743 w 2382053"/>
              <a:gd name="connsiteY6" fmla="*/ 327804 h 2188895"/>
              <a:gd name="connsiteX7" fmla="*/ 1950732 w 2382053"/>
              <a:gd name="connsiteY7" fmla="*/ 267419 h 2188895"/>
              <a:gd name="connsiteX8" fmla="*/ 1898974 w 2382053"/>
              <a:gd name="connsiteY8" fmla="*/ 232913 h 2188895"/>
              <a:gd name="connsiteX9" fmla="*/ 1847215 w 2382053"/>
              <a:gd name="connsiteY9" fmla="*/ 198408 h 2188895"/>
              <a:gd name="connsiteX10" fmla="*/ 1821336 w 2382053"/>
              <a:gd name="connsiteY10" fmla="*/ 172528 h 2188895"/>
              <a:gd name="connsiteX11" fmla="*/ 1786830 w 2382053"/>
              <a:gd name="connsiteY11" fmla="*/ 155276 h 2188895"/>
              <a:gd name="connsiteX12" fmla="*/ 1769577 w 2382053"/>
              <a:gd name="connsiteY12" fmla="*/ 129396 h 2188895"/>
              <a:gd name="connsiteX13" fmla="*/ 1657434 w 2382053"/>
              <a:gd name="connsiteY13" fmla="*/ 103517 h 2188895"/>
              <a:gd name="connsiteX14" fmla="*/ 1484906 w 2382053"/>
              <a:gd name="connsiteY14" fmla="*/ 86264 h 2188895"/>
              <a:gd name="connsiteX15" fmla="*/ 1450400 w 2382053"/>
              <a:gd name="connsiteY15" fmla="*/ 77638 h 2188895"/>
              <a:gd name="connsiteX16" fmla="*/ 1398642 w 2382053"/>
              <a:gd name="connsiteY16" fmla="*/ 60385 h 2188895"/>
              <a:gd name="connsiteX17" fmla="*/ 1321004 w 2382053"/>
              <a:gd name="connsiteY17" fmla="*/ 34506 h 2188895"/>
              <a:gd name="connsiteX18" fmla="*/ 1269245 w 2382053"/>
              <a:gd name="connsiteY18" fmla="*/ 17253 h 2188895"/>
              <a:gd name="connsiteX19" fmla="*/ 1200234 w 2382053"/>
              <a:gd name="connsiteY19" fmla="*/ 0 h 2188895"/>
              <a:gd name="connsiteX20" fmla="*/ 889683 w 2382053"/>
              <a:gd name="connsiteY20" fmla="*/ 17253 h 2188895"/>
              <a:gd name="connsiteX21" fmla="*/ 837925 w 2382053"/>
              <a:gd name="connsiteY21" fmla="*/ 34506 h 2188895"/>
              <a:gd name="connsiteX22" fmla="*/ 812045 w 2382053"/>
              <a:gd name="connsiteY22" fmla="*/ 43132 h 2188895"/>
              <a:gd name="connsiteX23" fmla="*/ 786166 w 2382053"/>
              <a:gd name="connsiteY23" fmla="*/ 51759 h 2188895"/>
              <a:gd name="connsiteX24" fmla="*/ 760287 w 2382053"/>
              <a:gd name="connsiteY24" fmla="*/ 60385 h 2188895"/>
              <a:gd name="connsiteX25" fmla="*/ 734408 w 2382053"/>
              <a:gd name="connsiteY25" fmla="*/ 77638 h 2188895"/>
              <a:gd name="connsiteX26" fmla="*/ 708528 w 2382053"/>
              <a:gd name="connsiteY26" fmla="*/ 103517 h 2188895"/>
              <a:gd name="connsiteX27" fmla="*/ 665396 w 2382053"/>
              <a:gd name="connsiteY27" fmla="*/ 120770 h 2188895"/>
              <a:gd name="connsiteX28" fmla="*/ 596385 w 2382053"/>
              <a:gd name="connsiteY28" fmla="*/ 146649 h 2188895"/>
              <a:gd name="connsiteX29" fmla="*/ 544626 w 2382053"/>
              <a:gd name="connsiteY29" fmla="*/ 181155 h 2188895"/>
              <a:gd name="connsiteX30" fmla="*/ 518747 w 2382053"/>
              <a:gd name="connsiteY30" fmla="*/ 198408 h 2188895"/>
              <a:gd name="connsiteX31" fmla="*/ 492868 w 2382053"/>
              <a:gd name="connsiteY31" fmla="*/ 224287 h 2188895"/>
              <a:gd name="connsiteX32" fmla="*/ 441109 w 2382053"/>
              <a:gd name="connsiteY32" fmla="*/ 258793 h 2188895"/>
              <a:gd name="connsiteX33" fmla="*/ 389351 w 2382053"/>
              <a:gd name="connsiteY33" fmla="*/ 301925 h 2188895"/>
              <a:gd name="connsiteX34" fmla="*/ 372098 w 2382053"/>
              <a:gd name="connsiteY34" fmla="*/ 336430 h 2188895"/>
              <a:gd name="connsiteX35" fmla="*/ 320340 w 2382053"/>
              <a:gd name="connsiteY35" fmla="*/ 388189 h 2188895"/>
              <a:gd name="connsiteX36" fmla="*/ 303087 w 2382053"/>
              <a:gd name="connsiteY36" fmla="*/ 414068 h 2188895"/>
              <a:gd name="connsiteX37" fmla="*/ 251328 w 2382053"/>
              <a:gd name="connsiteY37" fmla="*/ 465827 h 2188895"/>
              <a:gd name="connsiteX38" fmla="*/ 208196 w 2382053"/>
              <a:gd name="connsiteY38" fmla="*/ 543464 h 2188895"/>
              <a:gd name="connsiteX39" fmla="*/ 216823 w 2382053"/>
              <a:gd name="connsiteY39" fmla="*/ 715993 h 2188895"/>
              <a:gd name="connsiteX40" fmla="*/ 234076 w 2382053"/>
              <a:gd name="connsiteY40" fmla="*/ 776378 h 2188895"/>
              <a:gd name="connsiteX41" fmla="*/ 242702 w 2382053"/>
              <a:gd name="connsiteY41" fmla="*/ 810883 h 2188895"/>
              <a:gd name="connsiteX42" fmla="*/ 259955 w 2382053"/>
              <a:gd name="connsiteY42" fmla="*/ 845389 h 2188895"/>
              <a:gd name="connsiteX43" fmla="*/ 285834 w 2382053"/>
              <a:gd name="connsiteY43" fmla="*/ 923027 h 2188895"/>
              <a:gd name="connsiteX44" fmla="*/ 294460 w 2382053"/>
              <a:gd name="connsiteY44" fmla="*/ 948906 h 2188895"/>
              <a:gd name="connsiteX45" fmla="*/ 303087 w 2382053"/>
              <a:gd name="connsiteY45" fmla="*/ 1000664 h 2188895"/>
              <a:gd name="connsiteX46" fmla="*/ 320340 w 2382053"/>
              <a:gd name="connsiteY46" fmla="*/ 1052423 h 2188895"/>
              <a:gd name="connsiteX47" fmla="*/ 311713 w 2382053"/>
              <a:gd name="connsiteY47" fmla="*/ 1147313 h 2188895"/>
              <a:gd name="connsiteX48" fmla="*/ 294460 w 2382053"/>
              <a:gd name="connsiteY48" fmla="*/ 1173193 h 2188895"/>
              <a:gd name="connsiteX49" fmla="*/ 216823 w 2382053"/>
              <a:gd name="connsiteY49" fmla="*/ 1242204 h 2188895"/>
              <a:gd name="connsiteX50" fmla="*/ 199570 w 2382053"/>
              <a:gd name="connsiteY50" fmla="*/ 1268083 h 2188895"/>
              <a:gd name="connsiteX51" fmla="*/ 147811 w 2382053"/>
              <a:gd name="connsiteY51" fmla="*/ 1302589 h 2188895"/>
              <a:gd name="connsiteX52" fmla="*/ 130559 w 2382053"/>
              <a:gd name="connsiteY52" fmla="*/ 1328468 h 2188895"/>
              <a:gd name="connsiteX53" fmla="*/ 52921 w 2382053"/>
              <a:gd name="connsiteY53" fmla="*/ 1397479 h 2188895"/>
              <a:gd name="connsiteX54" fmla="*/ 18415 w 2382053"/>
              <a:gd name="connsiteY54" fmla="*/ 1449238 h 2188895"/>
              <a:gd name="connsiteX55" fmla="*/ 1162 w 2382053"/>
              <a:gd name="connsiteY55" fmla="*/ 1475117 h 2188895"/>
              <a:gd name="connsiteX56" fmla="*/ 9789 w 2382053"/>
              <a:gd name="connsiteY56" fmla="*/ 1595887 h 2188895"/>
              <a:gd name="connsiteX57" fmla="*/ 44294 w 2382053"/>
              <a:gd name="connsiteY57" fmla="*/ 1647645 h 2188895"/>
              <a:gd name="connsiteX58" fmla="*/ 87426 w 2382053"/>
              <a:gd name="connsiteY58" fmla="*/ 1699404 h 2188895"/>
              <a:gd name="connsiteX59" fmla="*/ 130559 w 2382053"/>
              <a:gd name="connsiteY59" fmla="*/ 1742536 h 2188895"/>
              <a:gd name="connsiteX60" fmla="*/ 173691 w 2382053"/>
              <a:gd name="connsiteY60" fmla="*/ 1794294 h 2188895"/>
              <a:gd name="connsiteX61" fmla="*/ 216823 w 2382053"/>
              <a:gd name="connsiteY61" fmla="*/ 1837427 h 2188895"/>
              <a:gd name="connsiteX62" fmla="*/ 285834 w 2382053"/>
              <a:gd name="connsiteY62" fmla="*/ 1897811 h 2188895"/>
              <a:gd name="connsiteX63" fmla="*/ 372098 w 2382053"/>
              <a:gd name="connsiteY63" fmla="*/ 1949570 h 2188895"/>
              <a:gd name="connsiteX64" fmla="*/ 423857 w 2382053"/>
              <a:gd name="connsiteY64" fmla="*/ 1984076 h 2188895"/>
              <a:gd name="connsiteX65" fmla="*/ 466989 w 2382053"/>
              <a:gd name="connsiteY65" fmla="*/ 2001328 h 2188895"/>
              <a:gd name="connsiteX66" fmla="*/ 501494 w 2382053"/>
              <a:gd name="connsiteY66" fmla="*/ 2009955 h 2188895"/>
              <a:gd name="connsiteX67" fmla="*/ 587759 w 2382053"/>
              <a:gd name="connsiteY67" fmla="*/ 2044461 h 2188895"/>
              <a:gd name="connsiteX68" fmla="*/ 630891 w 2382053"/>
              <a:gd name="connsiteY68" fmla="*/ 2053087 h 2188895"/>
              <a:gd name="connsiteX69" fmla="*/ 682649 w 2382053"/>
              <a:gd name="connsiteY69" fmla="*/ 2070340 h 2188895"/>
              <a:gd name="connsiteX70" fmla="*/ 708528 w 2382053"/>
              <a:gd name="connsiteY70" fmla="*/ 2078966 h 2188895"/>
              <a:gd name="connsiteX71" fmla="*/ 734408 w 2382053"/>
              <a:gd name="connsiteY71" fmla="*/ 2087593 h 2188895"/>
              <a:gd name="connsiteX72" fmla="*/ 786166 w 2382053"/>
              <a:gd name="connsiteY72" fmla="*/ 2096219 h 2188895"/>
              <a:gd name="connsiteX73" fmla="*/ 846551 w 2382053"/>
              <a:gd name="connsiteY73" fmla="*/ 2113472 h 2188895"/>
              <a:gd name="connsiteX74" fmla="*/ 889683 w 2382053"/>
              <a:gd name="connsiteY74" fmla="*/ 2122098 h 2188895"/>
              <a:gd name="connsiteX75" fmla="*/ 1260619 w 2382053"/>
              <a:gd name="connsiteY75" fmla="*/ 2130725 h 2188895"/>
              <a:gd name="connsiteX76" fmla="*/ 1390015 w 2382053"/>
              <a:gd name="connsiteY76" fmla="*/ 2113472 h 2188895"/>
              <a:gd name="connsiteX77" fmla="*/ 1502159 w 2382053"/>
              <a:gd name="connsiteY77" fmla="*/ 2104845 h 2188895"/>
              <a:gd name="connsiteX78" fmla="*/ 1536664 w 2382053"/>
              <a:gd name="connsiteY78" fmla="*/ 2096219 h 2188895"/>
              <a:gd name="connsiteX79" fmla="*/ 1614302 w 2382053"/>
              <a:gd name="connsiteY79" fmla="*/ 2078966 h 2188895"/>
              <a:gd name="connsiteX80" fmla="*/ 1657434 w 2382053"/>
              <a:gd name="connsiteY80" fmla="*/ 2061713 h 2188895"/>
              <a:gd name="connsiteX81" fmla="*/ 1691940 w 2382053"/>
              <a:gd name="connsiteY81" fmla="*/ 2053087 h 2188895"/>
              <a:gd name="connsiteX82" fmla="*/ 1717819 w 2382053"/>
              <a:gd name="connsiteY82" fmla="*/ 2044461 h 2188895"/>
              <a:gd name="connsiteX83" fmla="*/ 1769577 w 2382053"/>
              <a:gd name="connsiteY83" fmla="*/ 2009955 h 2188895"/>
              <a:gd name="connsiteX84" fmla="*/ 1795457 w 2382053"/>
              <a:gd name="connsiteY84" fmla="*/ 1992702 h 2188895"/>
              <a:gd name="connsiteX85" fmla="*/ 1821336 w 2382053"/>
              <a:gd name="connsiteY85" fmla="*/ 1958196 h 2188895"/>
              <a:gd name="connsiteX86" fmla="*/ 1847215 w 2382053"/>
              <a:gd name="connsiteY86" fmla="*/ 1940944 h 2188895"/>
              <a:gd name="connsiteX87" fmla="*/ 1916226 w 2382053"/>
              <a:gd name="connsiteY87" fmla="*/ 1897811 h 2188895"/>
              <a:gd name="connsiteX88" fmla="*/ 1959359 w 2382053"/>
              <a:gd name="connsiteY88" fmla="*/ 1889185 h 2188895"/>
              <a:gd name="connsiteX89" fmla="*/ 1993864 w 2382053"/>
              <a:gd name="connsiteY89" fmla="*/ 1871932 h 2188895"/>
              <a:gd name="connsiteX90" fmla="*/ 2071502 w 2382053"/>
              <a:gd name="connsiteY90" fmla="*/ 1828800 h 2188895"/>
              <a:gd name="connsiteX91" fmla="*/ 2114634 w 2382053"/>
              <a:gd name="connsiteY91" fmla="*/ 1777042 h 2188895"/>
              <a:gd name="connsiteX92" fmla="*/ 2166392 w 2382053"/>
              <a:gd name="connsiteY92" fmla="*/ 1716657 h 2188895"/>
              <a:gd name="connsiteX93" fmla="*/ 2200898 w 2382053"/>
              <a:gd name="connsiteY93" fmla="*/ 1664898 h 2188895"/>
              <a:gd name="connsiteX94" fmla="*/ 2226777 w 2382053"/>
              <a:gd name="connsiteY94" fmla="*/ 1604513 h 2188895"/>
              <a:gd name="connsiteX95" fmla="*/ 2244030 w 2382053"/>
              <a:gd name="connsiteY95" fmla="*/ 1578634 h 2188895"/>
              <a:gd name="connsiteX96" fmla="*/ 2269909 w 2382053"/>
              <a:gd name="connsiteY96" fmla="*/ 1500996 h 2188895"/>
              <a:gd name="connsiteX97" fmla="*/ 2287162 w 2382053"/>
              <a:gd name="connsiteY97" fmla="*/ 1466491 h 2188895"/>
              <a:gd name="connsiteX98" fmla="*/ 2321668 w 2382053"/>
              <a:gd name="connsiteY98" fmla="*/ 1362974 h 2188895"/>
              <a:gd name="connsiteX99" fmla="*/ 2330294 w 2382053"/>
              <a:gd name="connsiteY99" fmla="*/ 1328468 h 2188895"/>
              <a:gd name="connsiteX100" fmla="*/ 2347547 w 2382053"/>
              <a:gd name="connsiteY100" fmla="*/ 1302589 h 2188895"/>
              <a:gd name="connsiteX101" fmla="*/ 2356174 w 2382053"/>
              <a:gd name="connsiteY101" fmla="*/ 1259457 h 2188895"/>
              <a:gd name="connsiteX102" fmla="*/ 2373426 w 2382053"/>
              <a:gd name="connsiteY102" fmla="*/ 1207698 h 2188895"/>
              <a:gd name="connsiteX103" fmla="*/ 2382053 w 2382053"/>
              <a:gd name="connsiteY103" fmla="*/ 1173193 h 2188895"/>
              <a:gd name="connsiteX104" fmla="*/ 2364800 w 2382053"/>
              <a:gd name="connsiteY104" fmla="*/ 957532 h 2188895"/>
              <a:gd name="connsiteX105" fmla="*/ 2356174 w 2382053"/>
              <a:gd name="connsiteY105" fmla="*/ 931653 h 2188895"/>
              <a:gd name="connsiteX106" fmla="*/ 2338921 w 2382053"/>
              <a:gd name="connsiteY106" fmla="*/ 862642 h 2188895"/>
              <a:gd name="connsiteX107" fmla="*/ 2313042 w 2382053"/>
              <a:gd name="connsiteY107" fmla="*/ 785004 h 2188895"/>
              <a:gd name="connsiteX108" fmla="*/ 2304415 w 2382053"/>
              <a:gd name="connsiteY108" fmla="*/ 759125 h 2188895"/>
              <a:gd name="connsiteX109" fmla="*/ 2287162 w 2382053"/>
              <a:gd name="connsiteY109" fmla="*/ 698740 h 2188895"/>
              <a:gd name="connsiteX110" fmla="*/ 2278536 w 2382053"/>
              <a:gd name="connsiteY110" fmla="*/ 664234 h 2188895"/>
              <a:gd name="connsiteX111" fmla="*/ 2269909 w 2382053"/>
              <a:gd name="connsiteY111" fmla="*/ 638355 h 2188895"/>
              <a:gd name="connsiteX112" fmla="*/ 2244030 w 2382053"/>
              <a:gd name="connsiteY112" fmla="*/ 577970 h 2188895"/>
              <a:gd name="connsiteX113" fmla="*/ 2226777 w 2382053"/>
              <a:gd name="connsiteY113" fmla="*/ 552091 h 218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2382053" h="2188895">
                <a:moveTo>
                  <a:pt x="2209525" y="603849"/>
                </a:moveTo>
                <a:cubicBezTo>
                  <a:pt x="2215276" y="595223"/>
                  <a:pt x="2225073" y="588196"/>
                  <a:pt x="2226777" y="577970"/>
                </a:cubicBezTo>
                <a:cubicBezTo>
                  <a:pt x="2230659" y="554679"/>
                  <a:pt x="2202624" y="539520"/>
                  <a:pt x="2192272" y="526211"/>
                </a:cubicBezTo>
                <a:cubicBezTo>
                  <a:pt x="2179542" y="509844"/>
                  <a:pt x="2172428" y="489115"/>
                  <a:pt x="2157766" y="474453"/>
                </a:cubicBezTo>
                <a:lnTo>
                  <a:pt x="2106008" y="422694"/>
                </a:lnTo>
                <a:cubicBezTo>
                  <a:pt x="2097381" y="414067"/>
                  <a:pt x="2086895" y="406966"/>
                  <a:pt x="2080128" y="396815"/>
                </a:cubicBezTo>
                <a:cubicBezTo>
                  <a:pt x="2039872" y="336430"/>
                  <a:pt x="2062876" y="356559"/>
                  <a:pt x="2019743" y="327804"/>
                </a:cubicBezTo>
                <a:cubicBezTo>
                  <a:pt x="1970864" y="254482"/>
                  <a:pt x="2051369" y="368056"/>
                  <a:pt x="1950732" y="267419"/>
                </a:cubicBezTo>
                <a:cubicBezTo>
                  <a:pt x="1918423" y="235110"/>
                  <a:pt x="1936426" y="245398"/>
                  <a:pt x="1898974" y="232913"/>
                </a:cubicBezTo>
                <a:cubicBezTo>
                  <a:pt x="1816403" y="150346"/>
                  <a:pt x="1922129" y="248352"/>
                  <a:pt x="1847215" y="198408"/>
                </a:cubicBezTo>
                <a:cubicBezTo>
                  <a:pt x="1837064" y="191641"/>
                  <a:pt x="1831263" y="179619"/>
                  <a:pt x="1821336" y="172528"/>
                </a:cubicBezTo>
                <a:cubicBezTo>
                  <a:pt x="1810872" y="165054"/>
                  <a:pt x="1798332" y="161027"/>
                  <a:pt x="1786830" y="155276"/>
                </a:cubicBezTo>
                <a:cubicBezTo>
                  <a:pt x="1781079" y="146649"/>
                  <a:pt x="1778369" y="134891"/>
                  <a:pt x="1769577" y="129396"/>
                </a:cubicBezTo>
                <a:cubicBezTo>
                  <a:pt x="1740879" y="111460"/>
                  <a:pt x="1688473" y="108292"/>
                  <a:pt x="1657434" y="103517"/>
                </a:cubicBezTo>
                <a:cubicBezTo>
                  <a:pt x="1551631" y="87239"/>
                  <a:pt x="1655969" y="98484"/>
                  <a:pt x="1484906" y="86264"/>
                </a:cubicBezTo>
                <a:cubicBezTo>
                  <a:pt x="1473404" y="83389"/>
                  <a:pt x="1461756" y="81045"/>
                  <a:pt x="1450400" y="77638"/>
                </a:cubicBezTo>
                <a:cubicBezTo>
                  <a:pt x="1432981" y="72412"/>
                  <a:pt x="1415895" y="66136"/>
                  <a:pt x="1398642" y="60385"/>
                </a:cubicBezTo>
                <a:lnTo>
                  <a:pt x="1321004" y="34506"/>
                </a:lnTo>
                <a:cubicBezTo>
                  <a:pt x="1320991" y="34502"/>
                  <a:pt x="1269258" y="17256"/>
                  <a:pt x="1269245" y="17253"/>
                </a:cubicBezTo>
                <a:cubicBezTo>
                  <a:pt x="1217197" y="6844"/>
                  <a:pt x="1240023" y="13264"/>
                  <a:pt x="1200234" y="0"/>
                </a:cubicBezTo>
                <a:cubicBezTo>
                  <a:pt x="1191367" y="341"/>
                  <a:pt x="956035" y="4812"/>
                  <a:pt x="889683" y="17253"/>
                </a:cubicBezTo>
                <a:cubicBezTo>
                  <a:pt x="871809" y="20604"/>
                  <a:pt x="855178" y="28755"/>
                  <a:pt x="837925" y="34506"/>
                </a:cubicBezTo>
                <a:lnTo>
                  <a:pt x="812045" y="43132"/>
                </a:lnTo>
                <a:lnTo>
                  <a:pt x="786166" y="51759"/>
                </a:lnTo>
                <a:lnTo>
                  <a:pt x="760287" y="60385"/>
                </a:lnTo>
                <a:cubicBezTo>
                  <a:pt x="751661" y="66136"/>
                  <a:pt x="742373" y="71001"/>
                  <a:pt x="734408" y="77638"/>
                </a:cubicBezTo>
                <a:cubicBezTo>
                  <a:pt x="725036" y="85448"/>
                  <a:pt x="718873" y="97051"/>
                  <a:pt x="708528" y="103517"/>
                </a:cubicBezTo>
                <a:cubicBezTo>
                  <a:pt x="695397" y="111724"/>
                  <a:pt x="679246" y="113845"/>
                  <a:pt x="665396" y="120770"/>
                </a:cubicBezTo>
                <a:cubicBezTo>
                  <a:pt x="606163" y="150387"/>
                  <a:pt x="679600" y="130007"/>
                  <a:pt x="596385" y="146649"/>
                </a:cubicBezTo>
                <a:lnTo>
                  <a:pt x="544626" y="181155"/>
                </a:lnTo>
                <a:cubicBezTo>
                  <a:pt x="536000" y="186906"/>
                  <a:pt x="526078" y="191077"/>
                  <a:pt x="518747" y="198408"/>
                </a:cubicBezTo>
                <a:cubicBezTo>
                  <a:pt x="510121" y="207034"/>
                  <a:pt x="502498" y="216797"/>
                  <a:pt x="492868" y="224287"/>
                </a:cubicBezTo>
                <a:cubicBezTo>
                  <a:pt x="476500" y="237017"/>
                  <a:pt x="455771" y="244131"/>
                  <a:pt x="441109" y="258793"/>
                </a:cubicBezTo>
                <a:cubicBezTo>
                  <a:pt x="407899" y="292003"/>
                  <a:pt x="425381" y="277905"/>
                  <a:pt x="389351" y="301925"/>
                </a:cubicBezTo>
                <a:cubicBezTo>
                  <a:pt x="383600" y="313427"/>
                  <a:pt x="380131" y="326389"/>
                  <a:pt x="372098" y="336430"/>
                </a:cubicBezTo>
                <a:cubicBezTo>
                  <a:pt x="356856" y="355483"/>
                  <a:pt x="333874" y="367888"/>
                  <a:pt x="320340" y="388189"/>
                </a:cubicBezTo>
                <a:cubicBezTo>
                  <a:pt x="314589" y="396815"/>
                  <a:pt x="309975" y="406319"/>
                  <a:pt x="303087" y="414068"/>
                </a:cubicBezTo>
                <a:cubicBezTo>
                  <a:pt x="286877" y="432304"/>
                  <a:pt x="264862" y="445525"/>
                  <a:pt x="251328" y="465827"/>
                </a:cubicBezTo>
                <a:cubicBezTo>
                  <a:pt x="211779" y="525151"/>
                  <a:pt x="223380" y="497914"/>
                  <a:pt x="208196" y="543464"/>
                </a:cubicBezTo>
                <a:cubicBezTo>
                  <a:pt x="211072" y="600974"/>
                  <a:pt x="212041" y="658610"/>
                  <a:pt x="216823" y="715993"/>
                </a:cubicBezTo>
                <a:cubicBezTo>
                  <a:pt x="218410" y="735033"/>
                  <a:pt x="228791" y="757879"/>
                  <a:pt x="234076" y="776378"/>
                </a:cubicBezTo>
                <a:cubicBezTo>
                  <a:pt x="237333" y="787777"/>
                  <a:pt x="238539" y="799782"/>
                  <a:pt x="242702" y="810883"/>
                </a:cubicBezTo>
                <a:cubicBezTo>
                  <a:pt x="247217" y="822924"/>
                  <a:pt x="255339" y="833387"/>
                  <a:pt x="259955" y="845389"/>
                </a:cubicBezTo>
                <a:cubicBezTo>
                  <a:pt x="269748" y="870850"/>
                  <a:pt x="277208" y="897148"/>
                  <a:pt x="285834" y="923027"/>
                </a:cubicBezTo>
                <a:cubicBezTo>
                  <a:pt x="288709" y="931653"/>
                  <a:pt x="292965" y="939937"/>
                  <a:pt x="294460" y="948906"/>
                </a:cubicBezTo>
                <a:cubicBezTo>
                  <a:pt x="297336" y="966159"/>
                  <a:pt x="298845" y="983696"/>
                  <a:pt x="303087" y="1000664"/>
                </a:cubicBezTo>
                <a:cubicBezTo>
                  <a:pt x="307498" y="1018307"/>
                  <a:pt x="320340" y="1052423"/>
                  <a:pt x="320340" y="1052423"/>
                </a:cubicBezTo>
                <a:cubicBezTo>
                  <a:pt x="317464" y="1084053"/>
                  <a:pt x="318368" y="1116258"/>
                  <a:pt x="311713" y="1147313"/>
                </a:cubicBezTo>
                <a:cubicBezTo>
                  <a:pt x="309541" y="1157451"/>
                  <a:pt x="301348" y="1165444"/>
                  <a:pt x="294460" y="1173193"/>
                </a:cubicBezTo>
                <a:cubicBezTo>
                  <a:pt x="251487" y="1221537"/>
                  <a:pt x="256155" y="1215982"/>
                  <a:pt x="216823" y="1242204"/>
                </a:cubicBezTo>
                <a:cubicBezTo>
                  <a:pt x="211072" y="1250830"/>
                  <a:pt x="207372" y="1261256"/>
                  <a:pt x="199570" y="1268083"/>
                </a:cubicBezTo>
                <a:cubicBezTo>
                  <a:pt x="183965" y="1281737"/>
                  <a:pt x="147811" y="1302589"/>
                  <a:pt x="147811" y="1302589"/>
                </a:cubicBezTo>
                <a:cubicBezTo>
                  <a:pt x="142060" y="1311215"/>
                  <a:pt x="137447" y="1320719"/>
                  <a:pt x="130559" y="1328468"/>
                </a:cubicBezTo>
                <a:cubicBezTo>
                  <a:pt x="87584" y="1376815"/>
                  <a:pt x="92254" y="1371258"/>
                  <a:pt x="52921" y="1397479"/>
                </a:cubicBezTo>
                <a:lnTo>
                  <a:pt x="18415" y="1449238"/>
                </a:lnTo>
                <a:lnTo>
                  <a:pt x="1162" y="1475117"/>
                </a:lnTo>
                <a:cubicBezTo>
                  <a:pt x="4038" y="1515374"/>
                  <a:pt x="0" y="1556733"/>
                  <a:pt x="9789" y="1595887"/>
                </a:cubicBezTo>
                <a:cubicBezTo>
                  <a:pt x="14818" y="1616003"/>
                  <a:pt x="32792" y="1630392"/>
                  <a:pt x="44294" y="1647645"/>
                </a:cubicBezTo>
                <a:cubicBezTo>
                  <a:pt x="87128" y="1711897"/>
                  <a:pt x="32078" y="1632987"/>
                  <a:pt x="87426" y="1699404"/>
                </a:cubicBezTo>
                <a:cubicBezTo>
                  <a:pt x="123369" y="1742535"/>
                  <a:pt x="83113" y="1710906"/>
                  <a:pt x="130559" y="1742536"/>
                </a:cubicBezTo>
                <a:cubicBezTo>
                  <a:pt x="173396" y="1806793"/>
                  <a:pt x="118337" y="1727868"/>
                  <a:pt x="173691" y="1794294"/>
                </a:cubicBezTo>
                <a:cubicBezTo>
                  <a:pt x="209637" y="1837429"/>
                  <a:pt x="169373" y="1805795"/>
                  <a:pt x="216823" y="1837427"/>
                </a:cubicBezTo>
                <a:cubicBezTo>
                  <a:pt x="257904" y="1899050"/>
                  <a:pt x="231212" y="1884156"/>
                  <a:pt x="285834" y="1897811"/>
                </a:cubicBezTo>
                <a:cubicBezTo>
                  <a:pt x="338886" y="1924337"/>
                  <a:pt x="309640" y="1907931"/>
                  <a:pt x="372098" y="1949570"/>
                </a:cubicBezTo>
                <a:lnTo>
                  <a:pt x="423857" y="1984076"/>
                </a:lnTo>
                <a:cubicBezTo>
                  <a:pt x="438234" y="1989827"/>
                  <a:pt x="452299" y="1996431"/>
                  <a:pt x="466989" y="2001328"/>
                </a:cubicBezTo>
                <a:cubicBezTo>
                  <a:pt x="478236" y="2005077"/>
                  <a:pt x="490329" y="2005967"/>
                  <a:pt x="501494" y="2009955"/>
                </a:cubicBezTo>
                <a:cubicBezTo>
                  <a:pt x="530660" y="2020372"/>
                  <a:pt x="557390" y="2038388"/>
                  <a:pt x="587759" y="2044461"/>
                </a:cubicBezTo>
                <a:cubicBezTo>
                  <a:pt x="602136" y="2047336"/>
                  <a:pt x="616746" y="2049229"/>
                  <a:pt x="630891" y="2053087"/>
                </a:cubicBezTo>
                <a:cubicBezTo>
                  <a:pt x="648436" y="2057872"/>
                  <a:pt x="665396" y="2064589"/>
                  <a:pt x="682649" y="2070340"/>
                </a:cubicBezTo>
                <a:lnTo>
                  <a:pt x="708528" y="2078966"/>
                </a:lnTo>
                <a:cubicBezTo>
                  <a:pt x="717155" y="2081842"/>
                  <a:pt x="725438" y="2086098"/>
                  <a:pt x="734408" y="2087593"/>
                </a:cubicBezTo>
                <a:cubicBezTo>
                  <a:pt x="751661" y="2090468"/>
                  <a:pt x="769015" y="2092789"/>
                  <a:pt x="786166" y="2096219"/>
                </a:cubicBezTo>
                <a:cubicBezTo>
                  <a:pt x="866861" y="2112357"/>
                  <a:pt x="780765" y="2097025"/>
                  <a:pt x="846551" y="2113472"/>
                </a:cubicBezTo>
                <a:cubicBezTo>
                  <a:pt x="860775" y="2117028"/>
                  <a:pt x="875306" y="2119223"/>
                  <a:pt x="889683" y="2122098"/>
                </a:cubicBezTo>
                <a:cubicBezTo>
                  <a:pt x="1023278" y="2188895"/>
                  <a:pt x="922222" y="2145125"/>
                  <a:pt x="1260619" y="2130725"/>
                </a:cubicBezTo>
                <a:cubicBezTo>
                  <a:pt x="1292665" y="2129361"/>
                  <a:pt x="1356796" y="2116794"/>
                  <a:pt x="1390015" y="2113472"/>
                </a:cubicBezTo>
                <a:cubicBezTo>
                  <a:pt x="1427321" y="2109741"/>
                  <a:pt x="1464778" y="2107721"/>
                  <a:pt x="1502159" y="2104845"/>
                </a:cubicBezTo>
                <a:cubicBezTo>
                  <a:pt x="1513661" y="2101970"/>
                  <a:pt x="1525091" y="2098791"/>
                  <a:pt x="1536664" y="2096219"/>
                </a:cubicBezTo>
                <a:cubicBezTo>
                  <a:pt x="1557185" y="2091659"/>
                  <a:pt x="1593257" y="2085981"/>
                  <a:pt x="1614302" y="2078966"/>
                </a:cubicBezTo>
                <a:cubicBezTo>
                  <a:pt x="1628992" y="2074069"/>
                  <a:pt x="1642744" y="2066610"/>
                  <a:pt x="1657434" y="2061713"/>
                </a:cubicBezTo>
                <a:cubicBezTo>
                  <a:pt x="1668682" y="2057964"/>
                  <a:pt x="1680540" y="2056344"/>
                  <a:pt x="1691940" y="2053087"/>
                </a:cubicBezTo>
                <a:cubicBezTo>
                  <a:pt x="1700683" y="2050589"/>
                  <a:pt x="1709193" y="2047336"/>
                  <a:pt x="1717819" y="2044461"/>
                </a:cubicBezTo>
                <a:lnTo>
                  <a:pt x="1769577" y="2009955"/>
                </a:lnTo>
                <a:lnTo>
                  <a:pt x="1795457" y="1992702"/>
                </a:lnTo>
                <a:cubicBezTo>
                  <a:pt x="1804083" y="1981200"/>
                  <a:pt x="1811170" y="1968362"/>
                  <a:pt x="1821336" y="1958196"/>
                </a:cubicBezTo>
                <a:cubicBezTo>
                  <a:pt x="1828667" y="1950865"/>
                  <a:pt x="1838779" y="1946970"/>
                  <a:pt x="1847215" y="1940944"/>
                </a:cubicBezTo>
                <a:cubicBezTo>
                  <a:pt x="1873039" y="1922499"/>
                  <a:pt x="1885828" y="1907944"/>
                  <a:pt x="1916226" y="1897811"/>
                </a:cubicBezTo>
                <a:cubicBezTo>
                  <a:pt x="1930136" y="1893174"/>
                  <a:pt x="1944981" y="1892060"/>
                  <a:pt x="1959359" y="1889185"/>
                </a:cubicBezTo>
                <a:cubicBezTo>
                  <a:pt x="1970861" y="1883434"/>
                  <a:pt x="1982044" y="1876998"/>
                  <a:pt x="1993864" y="1871932"/>
                </a:cubicBezTo>
                <a:cubicBezTo>
                  <a:pt x="2031832" y="1855660"/>
                  <a:pt x="2029468" y="1870834"/>
                  <a:pt x="2071502" y="1828800"/>
                </a:cubicBezTo>
                <a:cubicBezTo>
                  <a:pt x="2147099" y="1753203"/>
                  <a:pt x="2054591" y="1849094"/>
                  <a:pt x="2114634" y="1777042"/>
                </a:cubicBezTo>
                <a:cubicBezTo>
                  <a:pt x="2170477" y="1710029"/>
                  <a:pt x="2109861" y="1797415"/>
                  <a:pt x="2166392" y="1716657"/>
                </a:cubicBezTo>
                <a:cubicBezTo>
                  <a:pt x="2178283" y="1699670"/>
                  <a:pt x="2194340" y="1684569"/>
                  <a:pt x="2200898" y="1664898"/>
                </a:cubicBezTo>
                <a:cubicBezTo>
                  <a:pt x="2210575" y="1635868"/>
                  <a:pt x="2209725" y="1634355"/>
                  <a:pt x="2226777" y="1604513"/>
                </a:cubicBezTo>
                <a:cubicBezTo>
                  <a:pt x="2231921" y="1595511"/>
                  <a:pt x="2239393" y="1587907"/>
                  <a:pt x="2244030" y="1578634"/>
                </a:cubicBezTo>
                <a:cubicBezTo>
                  <a:pt x="2281791" y="1503114"/>
                  <a:pt x="2245197" y="1566895"/>
                  <a:pt x="2269909" y="1500996"/>
                </a:cubicBezTo>
                <a:cubicBezTo>
                  <a:pt x="2274424" y="1488955"/>
                  <a:pt x="2283095" y="1478690"/>
                  <a:pt x="2287162" y="1466491"/>
                </a:cubicBezTo>
                <a:cubicBezTo>
                  <a:pt x="2327906" y="1344261"/>
                  <a:pt x="2282763" y="1440783"/>
                  <a:pt x="2321668" y="1362974"/>
                </a:cubicBezTo>
                <a:cubicBezTo>
                  <a:pt x="2324543" y="1351472"/>
                  <a:pt x="2325624" y="1339365"/>
                  <a:pt x="2330294" y="1328468"/>
                </a:cubicBezTo>
                <a:cubicBezTo>
                  <a:pt x="2334378" y="1318939"/>
                  <a:pt x="2343907" y="1312296"/>
                  <a:pt x="2347547" y="1302589"/>
                </a:cubicBezTo>
                <a:cubicBezTo>
                  <a:pt x="2352695" y="1288861"/>
                  <a:pt x="2352316" y="1273602"/>
                  <a:pt x="2356174" y="1259457"/>
                </a:cubicBezTo>
                <a:cubicBezTo>
                  <a:pt x="2360959" y="1241912"/>
                  <a:pt x="2369015" y="1225341"/>
                  <a:pt x="2373426" y="1207698"/>
                </a:cubicBezTo>
                <a:lnTo>
                  <a:pt x="2382053" y="1173193"/>
                </a:lnTo>
                <a:cubicBezTo>
                  <a:pt x="2378815" y="1118159"/>
                  <a:pt x="2376303" y="1020803"/>
                  <a:pt x="2364800" y="957532"/>
                </a:cubicBezTo>
                <a:cubicBezTo>
                  <a:pt x="2363173" y="948586"/>
                  <a:pt x="2358566" y="940426"/>
                  <a:pt x="2356174" y="931653"/>
                </a:cubicBezTo>
                <a:cubicBezTo>
                  <a:pt x="2349935" y="908777"/>
                  <a:pt x="2346419" y="885137"/>
                  <a:pt x="2338921" y="862642"/>
                </a:cubicBezTo>
                <a:lnTo>
                  <a:pt x="2313042" y="785004"/>
                </a:lnTo>
                <a:cubicBezTo>
                  <a:pt x="2310166" y="776378"/>
                  <a:pt x="2306620" y="767947"/>
                  <a:pt x="2304415" y="759125"/>
                </a:cubicBezTo>
                <a:cubicBezTo>
                  <a:pt x="2277449" y="651253"/>
                  <a:pt x="2311913" y="785369"/>
                  <a:pt x="2287162" y="698740"/>
                </a:cubicBezTo>
                <a:cubicBezTo>
                  <a:pt x="2283905" y="687340"/>
                  <a:pt x="2281793" y="675634"/>
                  <a:pt x="2278536" y="664234"/>
                </a:cubicBezTo>
                <a:cubicBezTo>
                  <a:pt x="2276038" y="655491"/>
                  <a:pt x="2272407" y="647098"/>
                  <a:pt x="2269909" y="638355"/>
                </a:cubicBezTo>
                <a:cubicBezTo>
                  <a:pt x="2255982" y="589611"/>
                  <a:pt x="2270296" y="617369"/>
                  <a:pt x="2244030" y="577970"/>
                </a:cubicBezTo>
                <a:cubicBezTo>
                  <a:pt x="2234495" y="549363"/>
                  <a:pt x="2244497" y="552091"/>
                  <a:pt x="2226777" y="552091"/>
                </a:cubicBezTo>
              </a:path>
            </a:pathLst>
          </a:custGeom>
          <a:ln w="38100"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4714875" y="4743450"/>
          <a:ext cx="342900" cy="457200"/>
        </p:xfrm>
        <a:graphic>
          <a:graphicData uri="http://schemas.openxmlformats.org/presentationml/2006/ole">
            <p:oleObj spid="_x0000_s19460" name="Equation" r:id="rId5" imgW="152280" imgH="203040" progId="Equation.3">
              <p:embed/>
            </p:oleObj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1192202" y="2000240"/>
          <a:ext cx="1951038" cy="571500"/>
        </p:xfrm>
        <a:graphic>
          <a:graphicData uri="http://schemas.openxmlformats.org/presentationml/2006/ole">
            <p:oleObj spid="_x0000_s19461" name="Equation" r:id="rId6" imgW="825480" imgH="241200" progId="Equation.3">
              <p:embed/>
            </p:oleObj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3286116" y="2455863"/>
          <a:ext cx="2520950" cy="661987"/>
        </p:xfrm>
        <a:graphic>
          <a:graphicData uri="http://schemas.openxmlformats.org/presentationml/2006/ole">
            <p:oleObj spid="_x0000_s19462" name="Equation" r:id="rId7" imgW="106668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71678"/>
            <a:ext cx="8572528" cy="35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32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David" pitchFamily="34" charset="-79"/>
              </a:rPr>
              <a:t>בניית</a:t>
            </a:r>
            <a:r>
              <a:rPr lang="he-IL" sz="32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32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Ɛ-Sample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5000659"/>
          </a:xfrm>
        </p:spPr>
        <p:txBody>
          <a:bodyPr>
            <a:normAutofit/>
          </a:bodyPr>
          <a:lstStyle/>
          <a:p>
            <a:r>
              <a:rPr lang="he-IL" sz="2800" dirty="0" smtClean="0">
                <a:latin typeface="Rockwell" pitchFamily="18" charset="0"/>
                <a:cs typeface="David" pitchFamily="34" charset="-79"/>
              </a:rPr>
              <a:t>לכל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range r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מתקיים:</a:t>
            </a:r>
          </a:p>
          <a:p>
            <a:endParaRPr lang="he-IL" sz="2800" dirty="0" smtClean="0">
              <a:latin typeface="Rockwell" pitchFamily="18" charset="0"/>
              <a:cs typeface="David" pitchFamily="34" charset="-79"/>
            </a:endParaRPr>
          </a:p>
          <a:p>
            <a:endParaRPr lang="he-IL" sz="2800" dirty="0" smtClean="0">
              <a:latin typeface="Rockwell" pitchFamily="18" charset="0"/>
              <a:cs typeface="David" pitchFamily="34" charset="-79"/>
            </a:endParaRPr>
          </a:p>
          <a:p>
            <a:endParaRPr lang="he-IL" sz="2800" dirty="0" smtClean="0">
              <a:latin typeface="Rockwell" pitchFamily="18" charset="0"/>
              <a:cs typeface="David" pitchFamily="34" charset="-79"/>
            </a:endParaRPr>
          </a:p>
          <a:p>
            <a:endParaRPr lang="he-IL" sz="2800" dirty="0" smtClean="0">
              <a:latin typeface="Rockwell" pitchFamily="18" charset="0"/>
              <a:cs typeface="David" pitchFamily="34" charset="-79"/>
            </a:endParaRPr>
          </a:p>
          <a:p>
            <a:endParaRPr lang="he-IL" sz="2800" dirty="0" smtClean="0">
              <a:latin typeface="Rockwell" pitchFamily="18" charset="0"/>
              <a:cs typeface="David" pitchFamily="34" charset="-79"/>
            </a:endParaRPr>
          </a:p>
          <a:p>
            <a:endParaRPr lang="he-IL" sz="2800" dirty="0" smtClean="0">
              <a:latin typeface="Rockwell" pitchFamily="18" charset="0"/>
              <a:cs typeface="David" pitchFamily="34" charset="-79"/>
            </a:endParaRPr>
          </a:p>
          <a:p>
            <a:endParaRPr lang="he-IL" sz="2800" dirty="0" smtClean="0">
              <a:latin typeface="Rockwell" pitchFamily="18" charset="0"/>
              <a:cs typeface="David" pitchFamily="34" charset="-79"/>
            </a:endParaRPr>
          </a:p>
          <a:p>
            <a:pPr lvl="1">
              <a:buNone/>
            </a:pPr>
            <a:r>
              <a:rPr lang="he-IL" sz="2500" dirty="0" smtClean="0">
                <a:latin typeface="Rockwell" pitchFamily="18" charset="0"/>
                <a:cs typeface="David" pitchFamily="34" charset="-79"/>
              </a:rPr>
              <a:t>    בסך </a:t>
            </a:r>
            <a:r>
              <a:rPr lang="he-IL" sz="2500" dirty="0" err="1" smtClean="0">
                <a:latin typeface="Rockwell" pitchFamily="18" charset="0"/>
                <a:cs typeface="David" pitchFamily="34" charset="-79"/>
              </a:rPr>
              <a:t>הכל</a:t>
            </a:r>
            <a:r>
              <a:rPr lang="he-IL" sz="2500" dirty="0" smtClean="0">
                <a:latin typeface="Rockwell" pitchFamily="18" charset="0"/>
                <a:cs typeface="David" pitchFamily="34" charset="-79"/>
              </a:rPr>
              <a:t> קיבלנו</a:t>
            </a:r>
            <a:r>
              <a:rPr lang="en-US" sz="2500" dirty="0" smtClean="0">
                <a:latin typeface="Rockwell" pitchFamily="18" charset="0"/>
                <a:cs typeface="David" pitchFamily="34" charset="-79"/>
              </a:rPr>
              <a:t> </a:t>
            </a:r>
            <a:r>
              <a:rPr lang="he-IL" sz="2500" dirty="0" smtClean="0">
                <a:latin typeface="Rockwell" pitchFamily="18" charset="0"/>
                <a:cs typeface="David" pitchFamily="34" charset="-79"/>
              </a:rPr>
              <a:t>ש</a:t>
            </a:r>
            <a:r>
              <a:rPr lang="en-US" sz="2500" dirty="0" smtClean="0">
                <a:latin typeface="Rockwell" pitchFamily="18" charset="0"/>
                <a:cs typeface="David" pitchFamily="34" charset="-79"/>
              </a:rPr>
              <a:t>Q</a:t>
            </a:r>
            <a:r>
              <a:rPr lang="he-IL" sz="2500" dirty="0" smtClean="0">
                <a:latin typeface="Rockwell" pitchFamily="18" charset="0"/>
                <a:cs typeface="David" pitchFamily="34" charset="-79"/>
              </a:rPr>
              <a:t> היא </a:t>
            </a:r>
            <a:r>
              <a:rPr lang="el-GR" sz="2500" dirty="0" smtClean="0">
                <a:cs typeface="David" pitchFamily="34" charset="-79"/>
              </a:rPr>
              <a:t>τ</a:t>
            </a:r>
            <a:r>
              <a:rPr lang="en-US" sz="2500" dirty="0" smtClean="0">
                <a:latin typeface="Rockwell" pitchFamily="18" charset="0"/>
                <a:cs typeface="David" pitchFamily="34" charset="-79"/>
              </a:rPr>
              <a:t>(n)-sample</a:t>
            </a:r>
            <a:r>
              <a:rPr lang="he-IL" sz="2500" dirty="0" smtClean="0">
                <a:latin typeface="Rockwell" pitchFamily="18" charset="0"/>
                <a:cs typeface="David" pitchFamily="34" charset="-79"/>
              </a:rPr>
              <a:t> ועבור </a:t>
            </a:r>
            <a:r>
              <a:rPr lang="en-US" sz="2500" dirty="0" smtClean="0">
                <a:latin typeface="Rockwell" pitchFamily="18" charset="0"/>
                <a:cs typeface="David" pitchFamily="34" charset="-79"/>
              </a:rPr>
              <a:t>n</a:t>
            </a:r>
            <a:r>
              <a:rPr lang="he-IL" sz="2500" dirty="0" smtClean="0">
                <a:latin typeface="Rockwell" pitchFamily="18" charset="0"/>
                <a:cs typeface="David" pitchFamily="34" charset="-79"/>
              </a:rPr>
              <a:t> גדול נקבל קירוב טוב ל</a:t>
            </a:r>
            <a:r>
              <a:rPr lang="en-US" sz="2500" dirty="0" smtClean="0">
                <a:latin typeface="Rockwell" pitchFamily="18" charset="0"/>
                <a:cs typeface="David" pitchFamily="34" charset="-79"/>
              </a:rPr>
              <a:t>P </a:t>
            </a:r>
            <a:endParaRPr lang="he-IL" sz="2500" dirty="0">
              <a:latin typeface="Rockwell" pitchFamily="18" charset="0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468" y="4214818"/>
            <a:ext cx="8493482" cy="218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32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David" pitchFamily="34" charset="-79"/>
              </a:rPr>
              <a:t>בניית</a:t>
            </a:r>
            <a:r>
              <a:rPr lang="he-IL" sz="32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32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Ɛ-Sample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29600" cy="4815219"/>
          </a:xfrm>
        </p:spPr>
        <p:txBody>
          <a:bodyPr>
            <a:normAutofit/>
          </a:bodyPr>
          <a:lstStyle/>
          <a:p>
            <a:r>
              <a:rPr lang="he-IL" sz="2800" dirty="0" smtClean="0">
                <a:latin typeface="Rockwell" pitchFamily="18" charset="0"/>
                <a:cs typeface="David" pitchFamily="34" charset="-79"/>
              </a:rPr>
              <a:t>אבל... אנחנו נרצה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sample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עבור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Ɛ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ספציפי ועבור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n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גדול מתקיים ש </a:t>
            </a:r>
            <a:r>
              <a:rPr lang="el-GR" sz="2800" dirty="0" smtClean="0">
                <a:cs typeface="David" pitchFamily="34" charset="-79"/>
              </a:rPr>
              <a:t>τ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(n)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קטן מדי ו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Q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גדולה מדי עבור הדרישות שלנו.</a:t>
            </a:r>
          </a:p>
          <a:p>
            <a:r>
              <a:rPr lang="he-IL" sz="2800" dirty="0" smtClean="0">
                <a:latin typeface="Rockwell" pitchFamily="18" charset="0"/>
                <a:cs typeface="David" pitchFamily="34" charset="-79"/>
              </a:rPr>
              <a:t>לפיכך, נרצה לכווץ את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Q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כך שתהווה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Ɛ-Sample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.</a:t>
            </a:r>
          </a:p>
          <a:p>
            <a:r>
              <a:rPr lang="he-IL" sz="2800" dirty="0" smtClean="0">
                <a:latin typeface="Rockwell" pitchFamily="18" charset="0"/>
                <a:cs typeface="David" pitchFamily="34" charset="-79"/>
              </a:rPr>
              <a:t>נשתמש בלמה הבאה: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/>
            </a:r>
            <a:br>
              <a:rPr lang="en-US" sz="2800" dirty="0" smtClean="0">
                <a:latin typeface="Rockwell" pitchFamily="18" charset="0"/>
                <a:cs typeface="David" pitchFamily="34" charset="-79"/>
              </a:rPr>
            </a:br>
            <a:r>
              <a:rPr lang="he-IL" sz="2800" dirty="0" smtClean="0">
                <a:latin typeface="Rockwell" pitchFamily="18" charset="0"/>
                <a:cs typeface="David" pitchFamily="34" charset="-79"/>
              </a:rPr>
              <a:t>עבור             </a:t>
            </a:r>
            <a:r>
              <a:rPr lang="el-GR" sz="2800" dirty="0" smtClean="0">
                <a:cs typeface="David" pitchFamily="34" charset="-79"/>
              </a:rPr>
              <a:t>ρ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-sample 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של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P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ו              </a:t>
            </a:r>
            <a:r>
              <a:rPr lang="el-GR" sz="2800" dirty="0" smtClean="0">
                <a:cs typeface="David" pitchFamily="34" charset="-79"/>
              </a:rPr>
              <a:t>ρ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’-sample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של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Q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, מתקיים ש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R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הוא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(</a:t>
            </a:r>
            <a:r>
              <a:rPr lang="el-GR" sz="2800" dirty="0" smtClean="0">
                <a:cs typeface="David" pitchFamily="34" charset="-79"/>
              </a:rPr>
              <a:t>ρ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+</a:t>
            </a:r>
            <a:r>
              <a:rPr lang="el-GR" sz="2800" dirty="0" smtClean="0">
                <a:cs typeface="David" pitchFamily="34" charset="-79"/>
              </a:rPr>
              <a:t> ρ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’)-sample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של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P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.</a:t>
            </a:r>
            <a:endParaRPr lang="he-IL" sz="2800" dirty="0">
              <a:latin typeface="Rockwell" pitchFamily="18" charset="0"/>
              <a:cs typeface="David" pitchFamily="34" charset="-79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6715140" y="3214686"/>
          <a:ext cx="971550" cy="457200"/>
        </p:xfrm>
        <a:graphic>
          <a:graphicData uri="http://schemas.openxmlformats.org/presentationml/2006/ole">
            <p:oleObj spid="_x0000_s21506" name="Equation" r:id="rId4" imgW="431640" imgH="203040" progId="Equation.3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143240" y="3214686"/>
          <a:ext cx="971550" cy="457200"/>
        </p:xfrm>
        <a:graphic>
          <a:graphicData uri="http://schemas.openxmlformats.org/presentationml/2006/ole">
            <p:oleObj spid="_x0000_s21507" name="Equation" r:id="rId5" imgW="43164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בנייה אינדוקטיבית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sz="2800" dirty="0" smtClean="0">
                <a:latin typeface="Rockwell" pitchFamily="18" charset="0"/>
              </a:rPr>
              <a:t>נגדיר             ,             כבסיס, </a:t>
            </a:r>
            <a:r>
              <a:rPr lang="he-IL" sz="2800" dirty="0" err="1" smtClean="0">
                <a:latin typeface="Rockwell" pitchFamily="18" charset="0"/>
              </a:rPr>
              <a:t>באיטרציה</a:t>
            </a:r>
            <a:r>
              <a:rPr lang="he-IL" sz="2800" dirty="0" smtClean="0">
                <a:latin typeface="Rockwell" pitchFamily="18" charset="0"/>
              </a:rPr>
              <a:t> ה</a:t>
            </a:r>
            <a:r>
              <a:rPr lang="en-US" sz="2800" dirty="0" err="1" smtClean="0">
                <a:latin typeface="Rockwell" pitchFamily="18" charset="0"/>
              </a:rPr>
              <a:t>i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he-IL" sz="2800" dirty="0" smtClean="0">
                <a:latin typeface="Rockwell" pitchFamily="18" charset="0"/>
              </a:rPr>
              <a:t> נגריל צביעה מתאימה          של         ונגדיר את       להיות הנקודות הצבועות בלבן על ידי        .</a:t>
            </a:r>
          </a:p>
          <a:p>
            <a:r>
              <a:rPr lang="he-IL" sz="2800" dirty="0" smtClean="0">
                <a:latin typeface="Rockwell" pitchFamily="18" charset="0"/>
              </a:rPr>
              <a:t>נגדיר                          כאשר </a:t>
            </a:r>
            <a:r>
              <a:rPr lang="en-US" sz="2800" dirty="0" smtClean="0">
                <a:latin typeface="Rockwell" pitchFamily="18" charset="0"/>
              </a:rPr>
              <a:t/>
            </a:r>
            <a:br>
              <a:rPr lang="en-US" sz="2800" dirty="0" smtClean="0">
                <a:latin typeface="Rockwell" pitchFamily="18" charset="0"/>
              </a:rPr>
            </a:br>
            <a:endParaRPr lang="he-IL" sz="2800" dirty="0" smtClean="0">
              <a:latin typeface="Rockwell" pitchFamily="18" charset="0"/>
            </a:endParaRPr>
          </a:p>
          <a:p>
            <a:r>
              <a:rPr lang="he-IL" sz="2800" dirty="0" smtClean="0">
                <a:latin typeface="Rockwell" pitchFamily="18" charset="0"/>
              </a:rPr>
              <a:t>קיבלנו ש      הוא </a:t>
            </a:r>
            <a:r>
              <a:rPr lang="en-US" sz="2800" dirty="0" smtClean="0">
                <a:latin typeface="Rockwell" pitchFamily="18" charset="0"/>
              </a:rPr>
              <a:t>(        )-sample</a:t>
            </a:r>
            <a:r>
              <a:rPr lang="he-IL" sz="2800" dirty="0" smtClean="0">
                <a:latin typeface="Rockwell" pitchFamily="18" charset="0"/>
              </a:rPr>
              <a:t> ל</a:t>
            </a:r>
            <a:r>
              <a:rPr lang="en-US" sz="2800" dirty="0" smtClean="0">
                <a:latin typeface="Rockwell" pitchFamily="18" charset="0"/>
              </a:rPr>
              <a:t>P </a:t>
            </a:r>
            <a:r>
              <a:rPr lang="he-IL" sz="2800" dirty="0" smtClean="0">
                <a:latin typeface="Rockwell" pitchFamily="18" charset="0"/>
              </a:rPr>
              <a:t> </a:t>
            </a:r>
            <a:r>
              <a:rPr lang="he-IL" sz="2800" dirty="0" err="1" smtClean="0">
                <a:latin typeface="Rockwell" pitchFamily="18" charset="0"/>
              </a:rPr>
              <a:t>מהלמה</a:t>
            </a:r>
            <a:r>
              <a:rPr lang="he-IL" sz="2800" dirty="0" smtClean="0">
                <a:latin typeface="Rockwell" pitchFamily="18" charset="0"/>
              </a:rPr>
              <a:t> מקודם.</a:t>
            </a:r>
            <a:r>
              <a:rPr lang="en-US" sz="2800" dirty="0" smtClean="0">
                <a:latin typeface="Rockwell" pitchFamily="18" charset="0"/>
              </a:rPr>
              <a:t/>
            </a:r>
            <a:br>
              <a:rPr lang="en-US" sz="2800" dirty="0" smtClean="0">
                <a:latin typeface="Rockwell" pitchFamily="18" charset="0"/>
              </a:rPr>
            </a:br>
            <a:endParaRPr lang="he-IL" sz="2800" dirty="0" smtClean="0">
              <a:latin typeface="Rockwell" pitchFamily="18" charset="0"/>
            </a:endParaRPr>
          </a:p>
          <a:p>
            <a:r>
              <a:rPr lang="he-IL" sz="2800" dirty="0" smtClean="0">
                <a:latin typeface="Rockwell" pitchFamily="18" charset="0"/>
              </a:rPr>
              <a:t>נרצה למצוא את ה</a:t>
            </a:r>
            <a:r>
              <a:rPr lang="en-US" sz="2800" dirty="0" smtClean="0">
                <a:latin typeface="Rockwell" pitchFamily="18" charset="0"/>
              </a:rPr>
              <a:t>k </a:t>
            </a:r>
            <a:r>
              <a:rPr lang="he-IL" sz="2800" dirty="0" smtClean="0">
                <a:latin typeface="Rockwell" pitchFamily="18" charset="0"/>
              </a:rPr>
              <a:t> </a:t>
            </a:r>
            <a:r>
              <a:rPr lang="he-IL" sz="2800" dirty="0" err="1" smtClean="0">
                <a:latin typeface="Rockwell" pitchFamily="18" charset="0"/>
              </a:rPr>
              <a:t>המקסימלי</a:t>
            </a:r>
            <a:r>
              <a:rPr lang="he-IL" sz="2800" dirty="0" smtClean="0">
                <a:latin typeface="Rockwell" pitchFamily="18" charset="0"/>
              </a:rPr>
              <a:t> עבורו    </a:t>
            </a:r>
            <a:endParaRPr lang="he-IL" sz="2800" dirty="0">
              <a:latin typeface="Rockwell" pitchFamily="18" charset="0"/>
            </a:endParaRPr>
          </a:p>
        </p:txBody>
      </p:sp>
      <p:graphicFrame>
        <p:nvGraphicFramePr>
          <p:cNvPr id="4" name="אובייקט 3"/>
          <p:cNvGraphicFramePr>
            <a:graphicFrameLocks noChangeAspect="1"/>
          </p:cNvGraphicFramePr>
          <p:nvPr/>
        </p:nvGraphicFramePr>
        <p:xfrm>
          <a:off x="5786446" y="1643050"/>
          <a:ext cx="1071570" cy="551586"/>
        </p:xfrm>
        <a:graphic>
          <a:graphicData uri="http://schemas.openxmlformats.org/presentationml/2006/ole">
            <p:oleObj spid="_x0000_s22530" name="Equation" r:id="rId3" imgW="444240" imgH="228600" progId="Equation.3">
              <p:embed/>
            </p:oleObj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4786314" y="1643050"/>
          <a:ext cx="1000132" cy="499376"/>
        </p:xfrm>
        <a:graphic>
          <a:graphicData uri="http://schemas.openxmlformats.org/presentationml/2006/ole">
            <p:oleObj spid="_x0000_s22531" name="Equation" r:id="rId4" imgW="431640" imgH="215640" progId="Equation.3">
              <p:embed/>
            </p:oleObj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4786314" y="1928802"/>
          <a:ext cx="677862" cy="609600"/>
        </p:xfrm>
        <a:graphic>
          <a:graphicData uri="http://schemas.openxmlformats.org/presentationml/2006/ole">
            <p:oleObj spid="_x0000_s22532" name="Equation" r:id="rId5" imgW="253800" imgH="228600" progId="Equation.3">
              <p:embed/>
            </p:oleObj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3784599" y="2000240"/>
          <a:ext cx="644525" cy="609600"/>
        </p:xfrm>
        <a:graphic>
          <a:graphicData uri="http://schemas.openxmlformats.org/presentationml/2006/ole">
            <p:oleObj spid="_x0000_s22533" name="Equation" r:id="rId6" imgW="241200" imgH="228600" progId="Equation.3">
              <p:embed/>
            </p:oleObj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1928794" y="2000240"/>
          <a:ext cx="406400" cy="609600"/>
        </p:xfrm>
        <a:graphic>
          <a:graphicData uri="http://schemas.openxmlformats.org/presentationml/2006/ole">
            <p:oleObj spid="_x0000_s22534" name="Equation" r:id="rId7" imgW="152280" imgH="228600" progId="Equation.3">
              <p:embed/>
            </p:oleObj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3000364" y="2319334"/>
          <a:ext cx="677862" cy="609600"/>
        </p:xfrm>
        <a:graphic>
          <a:graphicData uri="http://schemas.openxmlformats.org/presentationml/2006/ole">
            <p:oleObj spid="_x0000_s22535" name="Equation" r:id="rId8" imgW="253800" imgH="228600" progId="Equation.3">
              <p:embed/>
            </p:oleObj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4929190" y="2928934"/>
          <a:ext cx="1895475" cy="609600"/>
        </p:xfrm>
        <a:graphic>
          <a:graphicData uri="http://schemas.openxmlformats.org/presentationml/2006/ole">
            <p:oleObj spid="_x0000_s22536" name="Equation" r:id="rId9" imgW="711000" imgH="228600" progId="Equation.3">
              <p:embed/>
            </p:oleObj>
          </a:graphicData>
        </a:graphic>
      </p:graphicFrame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857224" y="2928934"/>
          <a:ext cx="3121025" cy="677863"/>
        </p:xfrm>
        <a:graphic>
          <a:graphicData uri="http://schemas.openxmlformats.org/presentationml/2006/ole">
            <p:oleObj spid="_x0000_s22537" name="Equation" r:id="rId10" imgW="1168200" imgH="253800" progId="Equation.3">
              <p:embed/>
            </p:oleObj>
          </a:graphicData>
        </a:graphic>
      </p:graphicFrame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5954726" y="3857628"/>
          <a:ext cx="474662" cy="609600"/>
        </p:xfrm>
        <a:graphic>
          <a:graphicData uri="http://schemas.openxmlformats.org/presentationml/2006/ole">
            <p:oleObj spid="_x0000_s22539" name="Equation" r:id="rId11" imgW="177480" imgH="228600" progId="Equation.3">
              <p:embed/>
            </p:oleObj>
          </a:graphicData>
        </a:graphic>
      </p:graphicFrame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3214678" y="3714752"/>
          <a:ext cx="806449" cy="977718"/>
        </p:xfrm>
        <a:graphic>
          <a:graphicData uri="http://schemas.openxmlformats.org/presentationml/2006/ole">
            <p:oleObj spid="_x0000_s22541" name="Equation" r:id="rId12" imgW="355320" imgH="431640" progId="Equation.3">
              <p:embed/>
            </p:oleObj>
          </a:graphicData>
        </a:graphic>
      </p:graphicFrame>
      <p:graphicFrame>
        <p:nvGraphicFramePr>
          <p:cNvPr id="22542" name="Object 14"/>
          <p:cNvGraphicFramePr>
            <a:graphicFrameLocks noChangeAspect="1"/>
          </p:cNvGraphicFramePr>
          <p:nvPr/>
        </p:nvGraphicFramePr>
        <p:xfrm>
          <a:off x="1317612" y="5000636"/>
          <a:ext cx="1325562" cy="977900"/>
        </p:xfrm>
        <a:graphic>
          <a:graphicData uri="http://schemas.openxmlformats.org/presentationml/2006/ole">
            <p:oleObj spid="_x0000_s22542" name="Equation" r:id="rId13" imgW="5839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850112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למה שימושית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32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בנייה אינדוקטיבית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8401081" cy="428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הבנייה בפועל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sz="2800" dirty="0" smtClean="0">
                <a:latin typeface="Rockwell" pitchFamily="18" charset="0"/>
              </a:rPr>
              <a:t> קשה להפוך את הבנייה שהראינו לאלגוריתם יעיל, אולם קיים אלגוריתם דטרמיניסטי יחסית יעיל שרץ </a:t>
            </a:r>
            <a:r>
              <a:rPr lang="he-IL" sz="2800" dirty="0" err="1" smtClean="0">
                <a:latin typeface="Rockwell" pitchFamily="18" charset="0"/>
              </a:rPr>
              <a:t>בסיבוכיות</a:t>
            </a:r>
            <a:r>
              <a:rPr lang="he-IL" sz="2800" dirty="0" smtClean="0">
                <a:latin typeface="Rockwell" pitchFamily="18" charset="0"/>
              </a:rPr>
              <a:t> 	            כאשר </a:t>
            </a:r>
            <a:r>
              <a:rPr lang="en-US" sz="2800" dirty="0" smtClean="0">
                <a:latin typeface="Rockwell" pitchFamily="18" charset="0"/>
              </a:rPr>
              <a:t>n</a:t>
            </a:r>
            <a:r>
              <a:rPr lang="he-IL" sz="2800" dirty="0" smtClean="0">
                <a:latin typeface="Rockwell" pitchFamily="18" charset="0"/>
              </a:rPr>
              <a:t> זהו הגודל של </a:t>
            </a:r>
            <a:r>
              <a:rPr lang="en-US" sz="2800" dirty="0" smtClean="0">
                <a:latin typeface="Rockwell" pitchFamily="18" charset="0"/>
              </a:rPr>
              <a:t>X</a:t>
            </a:r>
            <a:r>
              <a:rPr lang="he-IL" sz="2800" dirty="0" smtClean="0">
                <a:latin typeface="Rockwell" pitchFamily="18" charset="0"/>
              </a:rPr>
              <a:t> (סופי) </a:t>
            </a:r>
            <a:r>
              <a:rPr lang="en-US" sz="2800" dirty="0" smtClean="0">
                <a:latin typeface="Rockwell" pitchFamily="18" charset="0"/>
              </a:rPr>
              <a:t/>
            </a:r>
            <a:br>
              <a:rPr lang="en-US" sz="2800" dirty="0" smtClean="0">
                <a:latin typeface="Rockwell" pitchFamily="18" charset="0"/>
              </a:rPr>
            </a:br>
            <a:r>
              <a:rPr lang="he-IL" sz="2800" dirty="0" smtClean="0">
                <a:latin typeface="Rockwell" pitchFamily="18" charset="0"/>
              </a:rPr>
              <a:t>ו</a:t>
            </a:r>
            <a:r>
              <a:rPr lang="el-GR" sz="2800" dirty="0" smtClean="0"/>
              <a:t> δ</a:t>
            </a:r>
            <a:r>
              <a:rPr lang="en-US" sz="2800" dirty="0" smtClean="0"/>
              <a:t> </a:t>
            </a:r>
            <a:r>
              <a:rPr lang="he-IL" sz="2800" dirty="0" smtClean="0">
                <a:latin typeface="Rockwell" pitchFamily="18" charset="0"/>
              </a:rPr>
              <a:t>הוא ה </a:t>
            </a:r>
            <a:r>
              <a:rPr lang="en-US" sz="2800" dirty="0" smtClean="0">
                <a:latin typeface="Rockwell" pitchFamily="18" charset="0"/>
              </a:rPr>
              <a:t>VC-Dimension</a:t>
            </a:r>
            <a:r>
              <a:rPr lang="he-IL" sz="2800" dirty="0" smtClean="0">
                <a:latin typeface="Rockwell" pitchFamily="18" charset="0"/>
              </a:rPr>
              <a:t>.</a:t>
            </a:r>
          </a:p>
          <a:p>
            <a:r>
              <a:rPr lang="he-IL" sz="2800" dirty="0" smtClean="0">
                <a:latin typeface="Rockwell" pitchFamily="18" charset="0"/>
              </a:rPr>
              <a:t>יש אלגוריתם יעיל יותר אשר משתמש בגישה שונה ובתכונת ה</a:t>
            </a:r>
            <a:r>
              <a:rPr lang="en-US" sz="2800" dirty="0" smtClean="0">
                <a:latin typeface="Rockwell" pitchFamily="18" charset="0"/>
              </a:rPr>
              <a:t>merge</a:t>
            </a:r>
            <a:r>
              <a:rPr lang="he-IL" sz="2800" dirty="0" smtClean="0">
                <a:latin typeface="Rockwell" pitchFamily="18" charset="0"/>
              </a:rPr>
              <a:t> של ה </a:t>
            </a:r>
            <a:r>
              <a:rPr lang="en-US" sz="2800" dirty="0" smtClean="0">
                <a:latin typeface="Rockwell" pitchFamily="18" charset="0"/>
              </a:rPr>
              <a:t>Ɛ-Sample</a:t>
            </a:r>
            <a:r>
              <a:rPr lang="he-IL" sz="2800" dirty="0" smtClean="0">
                <a:latin typeface="Rockwell" pitchFamily="18" charset="0"/>
              </a:rPr>
              <a:t>.</a:t>
            </a:r>
            <a:endParaRPr lang="he-IL" sz="2800" dirty="0">
              <a:latin typeface="Rockwell" pitchFamily="18" charset="0"/>
            </a:endParaRPr>
          </a:p>
        </p:txBody>
      </p:sp>
      <p:graphicFrame>
        <p:nvGraphicFramePr>
          <p:cNvPr id="4" name="אובייקט 3"/>
          <p:cNvGraphicFramePr>
            <a:graphicFrameLocks noChangeAspect="1"/>
          </p:cNvGraphicFramePr>
          <p:nvPr/>
        </p:nvGraphicFramePr>
        <p:xfrm>
          <a:off x="5072066" y="2428868"/>
          <a:ext cx="1143004" cy="514352"/>
        </p:xfrm>
        <a:graphic>
          <a:graphicData uri="http://schemas.openxmlformats.org/presentationml/2006/ole">
            <p:oleObj spid="_x0000_s24578" name="Equation" r:id="rId3" imgW="5079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Merging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8229600" cy="4743781"/>
          </a:xfrm>
        </p:spPr>
        <p:txBody>
          <a:bodyPr>
            <a:normAutofit/>
          </a:bodyPr>
          <a:lstStyle/>
          <a:p>
            <a:r>
              <a:rPr lang="he-IL" sz="2800" dirty="0" smtClean="0">
                <a:latin typeface="Rockwell" pitchFamily="18" charset="0"/>
              </a:rPr>
              <a:t>עבור            ,              כך ש</a:t>
            </a:r>
            <a:r>
              <a:rPr lang="en-US" sz="2800" dirty="0" smtClean="0">
                <a:latin typeface="Rockwell" pitchFamily="18" charset="0"/>
              </a:rPr>
              <a:t>P ,P’ </a:t>
            </a:r>
            <a:r>
              <a:rPr lang="he-IL" sz="2800" dirty="0" smtClean="0">
                <a:latin typeface="Rockwell" pitchFamily="18" charset="0"/>
              </a:rPr>
              <a:t> זרות ומתקיים </a:t>
            </a:r>
            <a:r>
              <a:rPr lang="en-US" sz="2800" dirty="0" smtClean="0">
                <a:latin typeface="Rockwell" pitchFamily="18" charset="0"/>
              </a:rPr>
              <a:t/>
            </a:r>
            <a:br>
              <a:rPr lang="en-US" sz="2800" dirty="0" smtClean="0">
                <a:latin typeface="Rockwell" pitchFamily="18" charset="0"/>
              </a:rPr>
            </a:br>
            <a:r>
              <a:rPr lang="he-IL" sz="2800" dirty="0" smtClean="0">
                <a:latin typeface="Rockwell" pitchFamily="18" charset="0"/>
              </a:rPr>
              <a:t>               ,              אז אם </a:t>
            </a:r>
            <a:r>
              <a:rPr lang="en-US" sz="2800" dirty="0" smtClean="0">
                <a:latin typeface="Rockwell" pitchFamily="18" charset="0"/>
              </a:rPr>
              <a:t>R</a:t>
            </a:r>
            <a:r>
              <a:rPr lang="he-IL" sz="2800" dirty="0" smtClean="0">
                <a:latin typeface="Rockwell" pitchFamily="18" charset="0"/>
              </a:rPr>
              <a:t> הוא </a:t>
            </a:r>
            <a:r>
              <a:rPr lang="en-US" sz="2800" dirty="0" smtClean="0">
                <a:latin typeface="Rockwell" pitchFamily="18" charset="0"/>
              </a:rPr>
              <a:t>Ɛ-Sample</a:t>
            </a:r>
            <a:r>
              <a:rPr lang="he-IL" sz="2800" dirty="0" smtClean="0">
                <a:latin typeface="Rockwell" pitchFamily="18" charset="0"/>
              </a:rPr>
              <a:t> של </a:t>
            </a:r>
            <a:r>
              <a:rPr lang="en-US" sz="2800" dirty="0" smtClean="0">
                <a:latin typeface="Rockwell" pitchFamily="18" charset="0"/>
              </a:rPr>
              <a:t>P</a:t>
            </a:r>
            <a:r>
              <a:rPr lang="he-IL" sz="2800" dirty="0" smtClean="0">
                <a:latin typeface="Rockwell" pitchFamily="18" charset="0"/>
              </a:rPr>
              <a:t> וכן </a:t>
            </a:r>
            <a:r>
              <a:rPr lang="en-US" sz="2800" dirty="0" smtClean="0">
                <a:latin typeface="Rockwell" pitchFamily="18" charset="0"/>
              </a:rPr>
              <a:t>R’</a:t>
            </a:r>
            <a:r>
              <a:rPr lang="he-IL" sz="2800" dirty="0" smtClean="0">
                <a:latin typeface="Rockwell" pitchFamily="18" charset="0"/>
              </a:rPr>
              <a:t> הוא </a:t>
            </a:r>
            <a:r>
              <a:rPr lang="en-US" sz="2800" dirty="0" smtClean="0">
                <a:latin typeface="Rockwell" pitchFamily="18" charset="0"/>
              </a:rPr>
              <a:t>Ɛ-Sample</a:t>
            </a:r>
            <a:r>
              <a:rPr lang="he-IL" sz="2800" dirty="0" smtClean="0">
                <a:latin typeface="Rockwell" pitchFamily="18" charset="0"/>
              </a:rPr>
              <a:t> של </a:t>
            </a:r>
            <a:r>
              <a:rPr lang="en-US" sz="2800" dirty="0" smtClean="0">
                <a:latin typeface="Rockwell" pitchFamily="18" charset="0"/>
              </a:rPr>
              <a:t>P’</a:t>
            </a:r>
            <a:r>
              <a:rPr lang="he-IL" sz="2800" dirty="0" smtClean="0">
                <a:latin typeface="Rockwell" pitchFamily="18" charset="0"/>
              </a:rPr>
              <a:t>  אזי:</a:t>
            </a:r>
            <a:r>
              <a:rPr lang="en-US" sz="2800" dirty="0" smtClean="0">
                <a:latin typeface="Rockwell" pitchFamily="18" charset="0"/>
              </a:rPr>
              <a:t/>
            </a:r>
            <a:br>
              <a:rPr lang="en-US" sz="2800" dirty="0" smtClean="0">
                <a:latin typeface="Rockwell" pitchFamily="18" charset="0"/>
              </a:rPr>
            </a:br>
            <a:r>
              <a:rPr lang="he-IL" sz="2800" dirty="0" smtClean="0">
                <a:latin typeface="Rockwell" pitchFamily="18" charset="0"/>
              </a:rPr>
              <a:t>             הוא </a:t>
            </a:r>
            <a:r>
              <a:rPr lang="en-US" sz="2800" dirty="0" smtClean="0">
                <a:latin typeface="Rockwell" pitchFamily="18" charset="0"/>
              </a:rPr>
              <a:t>Ɛ-Sample</a:t>
            </a:r>
            <a:r>
              <a:rPr lang="he-IL" sz="2800" dirty="0" smtClean="0">
                <a:latin typeface="Rockwell" pitchFamily="18" charset="0"/>
              </a:rPr>
              <a:t> של            .</a:t>
            </a:r>
            <a:endParaRPr lang="he-IL" sz="2800" dirty="0">
              <a:latin typeface="Rockwell" pitchFamily="18" charset="0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6715140" y="1500174"/>
          <a:ext cx="971550" cy="428625"/>
        </p:xfrm>
        <a:graphic>
          <a:graphicData uri="http://schemas.openxmlformats.org/presentationml/2006/ole">
            <p:oleObj spid="_x0000_s25602" name="Equation" r:id="rId3" imgW="431640" imgH="190440" progId="Equation.3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5686440" y="1500174"/>
          <a:ext cx="1028700" cy="428625"/>
        </p:xfrm>
        <a:graphic>
          <a:graphicData uri="http://schemas.openxmlformats.org/presentationml/2006/ole">
            <p:oleObj spid="_x0000_s25603" name="Equation" r:id="rId4" imgW="457200" imgH="190440" progId="Equation.3">
              <p:embed/>
            </p:oleObj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7072330" y="1857364"/>
          <a:ext cx="1000132" cy="500066"/>
        </p:xfrm>
        <a:graphic>
          <a:graphicData uri="http://schemas.openxmlformats.org/presentationml/2006/ole">
            <p:oleObj spid="_x0000_s25604" name="Equation" r:id="rId5" imgW="507960" imgH="253800" progId="Equation.3">
              <p:embed/>
            </p:oleObj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5950755" y="1857364"/>
          <a:ext cx="1050137" cy="500066"/>
        </p:xfrm>
        <a:graphic>
          <a:graphicData uri="http://schemas.openxmlformats.org/presentationml/2006/ole">
            <p:oleObj spid="_x0000_s25605" name="Equation" r:id="rId6" imgW="533160" imgH="253800" progId="Equation.3">
              <p:embed/>
            </p:oleObj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7358082" y="2733530"/>
          <a:ext cx="1071570" cy="409718"/>
        </p:xfrm>
        <a:graphic>
          <a:graphicData uri="http://schemas.openxmlformats.org/presentationml/2006/ole">
            <p:oleObj spid="_x0000_s25606" name="Equation" r:id="rId7" imgW="431640" imgH="164880" progId="Equation.3">
              <p:embed/>
            </p:oleObj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3571868" y="2714620"/>
          <a:ext cx="1071570" cy="409545"/>
        </p:xfrm>
        <a:graphic>
          <a:graphicData uri="http://schemas.openxmlformats.org/presentationml/2006/ole">
            <p:oleObj spid="_x0000_s25608" name="Equation" r:id="rId8" imgW="431640" imgH="164880" progId="Equation.3">
              <p:embed/>
            </p:oleObj>
          </a:graphicData>
        </a:graphic>
      </p:graphicFrame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7208" y="3143248"/>
            <a:ext cx="7916108" cy="355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האלגוריתם היעיל (יותר)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sz="2800" dirty="0" smtClean="0">
                <a:latin typeface="Rockwell" pitchFamily="18" charset="0"/>
              </a:rPr>
              <a:t>בעזרת תכונה זו נוכל לבנות אלגוריתם יעיל יותר אשר מחלק את </a:t>
            </a:r>
            <a:r>
              <a:rPr lang="en-US" sz="2800" dirty="0" smtClean="0">
                <a:latin typeface="Rockwell" pitchFamily="18" charset="0"/>
              </a:rPr>
              <a:t>X</a:t>
            </a:r>
            <a:r>
              <a:rPr lang="he-IL" sz="2800" dirty="0" smtClean="0">
                <a:latin typeface="Rockwell" pitchFamily="18" charset="0"/>
              </a:rPr>
              <a:t> לתתי קבוצות שוות בגודלן למשל בגודל הרצוי מהמשפט ובונה מהן עץ בינארי מאוזן. </a:t>
            </a:r>
          </a:p>
          <a:p>
            <a:r>
              <a:rPr lang="he-IL" sz="2800" dirty="0" smtClean="0">
                <a:latin typeface="Rockwell" pitchFamily="18" charset="0"/>
              </a:rPr>
              <a:t>איך העץ נבנה? נבצע מיזוג בין עלים ואז על המיזוג נבצע את האלגוריתם שעשינו קודם. </a:t>
            </a:r>
          </a:p>
          <a:p>
            <a:r>
              <a:rPr lang="he-IL" sz="2800" dirty="0" smtClean="0">
                <a:latin typeface="Rockwell" pitchFamily="18" charset="0"/>
              </a:rPr>
              <a:t>בכל שלב נצטרך לעשות רק צעד אחד של האלגוריתם ה"יקר" משום שתהיה לכל היותר פי 2 מהכמות הרצויה. </a:t>
            </a:r>
          </a:p>
          <a:p>
            <a:r>
              <a:rPr lang="he-IL" sz="2800" dirty="0" smtClean="0">
                <a:latin typeface="Rockwell" pitchFamily="18" charset="0"/>
              </a:rPr>
              <a:t>האלגוריתם הנ"ל רץ בזמן כמעט ליניארי ב </a:t>
            </a:r>
            <a:r>
              <a:rPr lang="en-US" sz="2800" dirty="0" smtClean="0">
                <a:latin typeface="Rockwell" pitchFamily="18" charset="0"/>
              </a:rPr>
              <a:t>n</a:t>
            </a:r>
            <a:r>
              <a:rPr lang="he-IL" sz="2800" dirty="0" smtClean="0">
                <a:latin typeface="Rockwell" pitchFamily="18" charset="0"/>
              </a:rPr>
              <a:t> עבור </a:t>
            </a:r>
            <a:r>
              <a:rPr lang="en-US" sz="2800" dirty="0" smtClean="0">
                <a:latin typeface="Rockwell" pitchFamily="18" charset="0"/>
              </a:rPr>
              <a:t>Ɛ</a:t>
            </a:r>
            <a:r>
              <a:rPr lang="he-IL" sz="2800" dirty="0" smtClean="0">
                <a:latin typeface="Rockwell" pitchFamily="18" charset="0"/>
              </a:rPr>
              <a:t>, </a:t>
            </a:r>
            <a:r>
              <a:rPr lang="el-GR" sz="2800" dirty="0" smtClean="0"/>
              <a:t>δ</a:t>
            </a:r>
            <a:r>
              <a:rPr lang="he-IL" sz="2800" dirty="0" smtClean="0">
                <a:latin typeface="Rockwell" pitchFamily="18" charset="0"/>
              </a:rPr>
              <a:t> קטנים.</a:t>
            </a:r>
            <a:endParaRPr lang="he-IL" sz="2800" dirty="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אז מה יש לנו היום?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sz="2800" dirty="0" smtClean="0">
                <a:latin typeface="Rockwell" pitchFamily="18" charset="0"/>
                <a:cs typeface="David" pitchFamily="34" charset="-79"/>
              </a:rPr>
              <a:t>חזרה על מושגים משבוע שעבר.</a:t>
            </a:r>
          </a:p>
          <a:p>
            <a:r>
              <a:rPr lang="he-IL" sz="2800" dirty="0" smtClean="0">
                <a:latin typeface="Rockwell" pitchFamily="18" charset="0"/>
                <a:cs typeface="David" pitchFamily="34" charset="-79"/>
              </a:rPr>
              <a:t>הכרת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Discrepancy</a:t>
            </a:r>
            <a:endParaRPr lang="he-IL" sz="2800" dirty="0" smtClean="0">
              <a:latin typeface="Rockwell" pitchFamily="18" charset="0"/>
              <a:cs typeface="David" pitchFamily="34" charset="-79"/>
            </a:endParaRPr>
          </a:p>
          <a:p>
            <a:r>
              <a:rPr lang="he-IL" sz="2800" dirty="0" smtClean="0">
                <a:latin typeface="Rockwell" pitchFamily="18" charset="0"/>
                <a:cs typeface="David" pitchFamily="34" charset="-79"/>
              </a:rPr>
              <a:t>בניית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Ɛ-Sample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באמצעות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discrepancy</a:t>
            </a:r>
          </a:p>
          <a:p>
            <a:r>
              <a:rPr lang="he-IL" sz="2800" dirty="0" smtClean="0">
                <a:latin typeface="Rockwell" pitchFamily="18" charset="0"/>
                <a:cs typeface="David" pitchFamily="34" charset="-79"/>
              </a:rPr>
              <a:t>בניית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Ɛ-Net 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באמצעות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discrepancy</a:t>
            </a:r>
            <a:endParaRPr lang="he-IL" sz="2800" dirty="0" smtClean="0">
              <a:latin typeface="Rockwell" pitchFamily="18" charset="0"/>
              <a:cs typeface="David" pitchFamily="34" charset="-79"/>
            </a:endParaRPr>
          </a:p>
          <a:p>
            <a:r>
              <a:rPr lang="he-IL" sz="2800" dirty="0" smtClean="0">
                <a:latin typeface="Rockwell" pitchFamily="18" charset="0"/>
                <a:cs typeface="David" pitchFamily="34" charset="-79"/>
              </a:rPr>
              <a:t>הוכחת משפט ה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Ɛ-Net</a:t>
            </a:r>
            <a:endParaRPr lang="he-IL" sz="2800" dirty="0">
              <a:latin typeface="Rockwell" pitchFamily="18" charset="0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Ɛ-Net</a:t>
            </a:r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הגדרה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sz="2800" dirty="0" smtClean="0">
                <a:latin typeface="Rockwell" pitchFamily="18" charset="0"/>
              </a:rPr>
              <a:t>נסתכל על </a:t>
            </a:r>
            <a:r>
              <a:rPr lang="en-US" sz="2800" dirty="0" smtClean="0">
                <a:latin typeface="Rockwell" pitchFamily="18" charset="0"/>
              </a:rPr>
              <a:t>S=(X,R)</a:t>
            </a:r>
            <a:r>
              <a:rPr lang="he-IL" sz="2800" dirty="0" smtClean="0">
                <a:latin typeface="Rockwell" pitchFamily="18" charset="0"/>
              </a:rPr>
              <a:t> </a:t>
            </a:r>
            <a:r>
              <a:rPr lang="en-US" sz="2800" dirty="0" smtClean="0">
                <a:latin typeface="Rockwell" pitchFamily="18" charset="0"/>
              </a:rPr>
              <a:t>range space</a:t>
            </a:r>
            <a:r>
              <a:rPr lang="he-IL" sz="2800" dirty="0" smtClean="0">
                <a:latin typeface="Rockwell" pitchFamily="18" charset="0"/>
              </a:rPr>
              <a:t> ונביט ב</a:t>
            </a:r>
            <a:r>
              <a:rPr lang="en-US" sz="2800" dirty="0" smtClean="0">
                <a:latin typeface="Rockwell" pitchFamily="18" charset="0"/>
              </a:rPr>
              <a:t/>
            </a:r>
            <a:br>
              <a:rPr lang="en-US" sz="2800" dirty="0" smtClean="0">
                <a:latin typeface="Rockwell" pitchFamily="18" charset="0"/>
              </a:rPr>
            </a:br>
            <a:r>
              <a:rPr lang="he-IL" sz="2800" dirty="0" smtClean="0">
                <a:latin typeface="Rockwell" pitchFamily="18" charset="0"/>
              </a:rPr>
              <a:t>סופי. עבור                   ,                תיקרא </a:t>
            </a:r>
            <a:r>
              <a:rPr lang="en-US" sz="2800" dirty="0" smtClean="0">
                <a:latin typeface="Rockwell" pitchFamily="18" charset="0"/>
              </a:rPr>
              <a:t>Ɛ-Net</a:t>
            </a:r>
            <a:r>
              <a:rPr lang="he-IL" sz="2800" dirty="0" smtClean="0">
                <a:latin typeface="Rockwell" pitchFamily="18" charset="0"/>
              </a:rPr>
              <a:t> של  </a:t>
            </a:r>
            <a:r>
              <a:rPr lang="en-US" sz="2800" dirty="0" smtClean="0">
                <a:latin typeface="Rockwell" pitchFamily="18" charset="0"/>
              </a:rPr>
              <a:t>x</a:t>
            </a:r>
            <a:r>
              <a:rPr lang="he-IL" sz="2800" dirty="0" smtClean="0">
                <a:latin typeface="Rockwell" pitchFamily="18" charset="0"/>
              </a:rPr>
              <a:t> אם לכל              , אם                   </a:t>
            </a:r>
            <a:r>
              <a:rPr lang="en-US" sz="2800" dirty="0" smtClean="0">
                <a:latin typeface="Rockwell" pitchFamily="18" charset="0"/>
              </a:rPr>
              <a:t/>
            </a:r>
            <a:br>
              <a:rPr lang="en-US" sz="2800" dirty="0" smtClean="0">
                <a:latin typeface="Rockwell" pitchFamily="18" charset="0"/>
              </a:rPr>
            </a:br>
            <a:r>
              <a:rPr lang="he-IL" sz="2800" dirty="0" smtClean="0">
                <a:latin typeface="Rockwell" pitchFamily="18" charset="0"/>
              </a:rPr>
              <a:t>אז </a:t>
            </a:r>
            <a:r>
              <a:rPr lang="en-US" sz="2800" dirty="0" smtClean="0">
                <a:latin typeface="Rockwell" pitchFamily="18" charset="0"/>
              </a:rPr>
              <a:t>r</a:t>
            </a:r>
            <a:r>
              <a:rPr lang="he-IL" sz="2800" dirty="0" smtClean="0">
                <a:latin typeface="Rockwell" pitchFamily="18" charset="0"/>
              </a:rPr>
              <a:t> מכיל לפחות נקודה אחת מ</a:t>
            </a:r>
            <a:r>
              <a:rPr lang="en-US" sz="2800" dirty="0" smtClean="0">
                <a:latin typeface="Rockwell" pitchFamily="18" charset="0"/>
              </a:rPr>
              <a:t>N </a:t>
            </a:r>
            <a:r>
              <a:rPr lang="he-IL" sz="2800" dirty="0" smtClean="0">
                <a:latin typeface="Rockwell" pitchFamily="18" charset="0"/>
              </a:rPr>
              <a:t>:</a:t>
            </a:r>
            <a:r>
              <a:rPr lang="en-US" sz="2800" dirty="0" smtClean="0">
                <a:latin typeface="Rockwell" pitchFamily="18" charset="0"/>
              </a:rPr>
              <a:t/>
            </a:r>
            <a:br>
              <a:rPr lang="en-US" sz="2800" dirty="0" smtClean="0">
                <a:latin typeface="Rockwell" pitchFamily="18" charset="0"/>
              </a:rPr>
            </a:br>
            <a:r>
              <a:rPr lang="en-US" sz="2800" dirty="0" smtClean="0">
                <a:latin typeface="Rockwell" pitchFamily="18" charset="0"/>
              </a:rPr>
              <a:t/>
            </a:r>
            <a:br>
              <a:rPr lang="en-US" sz="2800" dirty="0" smtClean="0">
                <a:latin typeface="Rockwell" pitchFamily="18" charset="0"/>
              </a:rPr>
            </a:br>
            <a:r>
              <a:rPr lang="en-US" sz="2800" dirty="0" smtClean="0">
                <a:latin typeface="Rockwell" pitchFamily="18" charset="0"/>
              </a:rPr>
              <a:t/>
            </a:r>
            <a:br>
              <a:rPr lang="en-US" sz="2800" dirty="0" smtClean="0">
                <a:latin typeface="Rockwell" pitchFamily="18" charset="0"/>
              </a:rPr>
            </a:br>
            <a:r>
              <a:rPr lang="he-IL" sz="2800" dirty="0" smtClean="0">
                <a:latin typeface="Rockwell" pitchFamily="18" charset="0"/>
              </a:rPr>
              <a:t>כלומר, בצורה יותר נוחה נוכל לומר שאם </a:t>
            </a:r>
            <a:r>
              <a:rPr lang="en-US" sz="2800" dirty="0" smtClean="0">
                <a:latin typeface="Rockwell" pitchFamily="18" charset="0"/>
              </a:rPr>
              <a:t>r</a:t>
            </a:r>
            <a:r>
              <a:rPr lang="he-IL" sz="2800" dirty="0" smtClean="0">
                <a:latin typeface="Rockwell" pitchFamily="18" charset="0"/>
              </a:rPr>
              <a:t> ו </a:t>
            </a:r>
            <a:r>
              <a:rPr lang="en-US" sz="2800" dirty="0" smtClean="0">
                <a:latin typeface="Rockwell" pitchFamily="18" charset="0"/>
              </a:rPr>
              <a:t>N</a:t>
            </a:r>
            <a:r>
              <a:rPr lang="he-IL" sz="2800" dirty="0" smtClean="0">
                <a:latin typeface="Rockwell" pitchFamily="18" charset="0"/>
              </a:rPr>
              <a:t> זרים אז הגודל של החיתוך של </a:t>
            </a:r>
            <a:r>
              <a:rPr lang="en-US" sz="2800" dirty="0" smtClean="0">
                <a:latin typeface="Rockwell" pitchFamily="18" charset="0"/>
              </a:rPr>
              <a:t>r</a:t>
            </a:r>
            <a:r>
              <a:rPr lang="he-IL" sz="2800" dirty="0" smtClean="0">
                <a:latin typeface="Rockwell" pitchFamily="18" charset="0"/>
              </a:rPr>
              <a:t> ושל </a:t>
            </a:r>
            <a:r>
              <a:rPr lang="en-US" sz="2800" dirty="0" smtClean="0">
                <a:latin typeface="Rockwell" pitchFamily="18" charset="0"/>
              </a:rPr>
              <a:t>x</a:t>
            </a:r>
            <a:r>
              <a:rPr lang="he-IL" sz="2800" dirty="0" smtClean="0">
                <a:latin typeface="Rockwell" pitchFamily="18" charset="0"/>
              </a:rPr>
              <a:t> הוא קטן ותלוי ב </a:t>
            </a:r>
            <a:r>
              <a:rPr lang="en-US" sz="2800" dirty="0" smtClean="0">
                <a:latin typeface="Rockwell" pitchFamily="18" charset="0"/>
              </a:rPr>
              <a:t>Ɛ</a:t>
            </a:r>
            <a:r>
              <a:rPr lang="he-IL" sz="2800" dirty="0" smtClean="0">
                <a:latin typeface="Rockwell" pitchFamily="18" charset="0"/>
              </a:rPr>
              <a:t>.</a:t>
            </a:r>
            <a:r>
              <a:rPr lang="en-US" sz="2800" dirty="0" smtClean="0">
                <a:latin typeface="Rockwell" pitchFamily="18" charset="0"/>
              </a:rPr>
              <a:t/>
            </a:r>
            <a:br>
              <a:rPr lang="en-US" sz="2800" dirty="0" smtClean="0">
                <a:latin typeface="Rockwell" pitchFamily="18" charset="0"/>
              </a:rPr>
            </a:br>
            <a:endParaRPr lang="he-IL" sz="2800" dirty="0">
              <a:latin typeface="Rockwell" pitchFamily="18" charset="0"/>
            </a:endParaRPr>
          </a:p>
        </p:txBody>
      </p:sp>
      <p:graphicFrame>
        <p:nvGraphicFramePr>
          <p:cNvPr id="5" name="אובייקט 4"/>
          <p:cNvGraphicFramePr>
            <a:graphicFrameLocks noChangeAspect="1"/>
          </p:cNvGraphicFramePr>
          <p:nvPr/>
        </p:nvGraphicFramePr>
        <p:xfrm>
          <a:off x="642910" y="1571612"/>
          <a:ext cx="1285884" cy="567302"/>
        </p:xfrm>
        <a:graphic>
          <a:graphicData uri="http://schemas.openxmlformats.org/presentationml/2006/ole">
            <p:oleObj spid="_x0000_s41986" name="Equation" r:id="rId3" imgW="431640" imgH="190440" progId="Equation.3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4714876" y="2071678"/>
          <a:ext cx="1428760" cy="465177"/>
        </p:xfrm>
        <a:graphic>
          <a:graphicData uri="http://schemas.openxmlformats.org/presentationml/2006/ole">
            <p:oleObj spid="_x0000_s41987" name="Equation" r:id="rId4" imgW="545760" imgH="177480" progId="Equation.3">
              <p:embed/>
            </p:oleObj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3428992" y="2000240"/>
          <a:ext cx="1214446" cy="534179"/>
        </p:xfrm>
        <a:graphic>
          <a:graphicData uri="http://schemas.openxmlformats.org/presentationml/2006/ole">
            <p:oleObj spid="_x0000_s41988" name="Equation" r:id="rId5" imgW="431640" imgH="190440" progId="Equation.3">
              <p:embed/>
            </p:oleObj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5500695" y="2428868"/>
          <a:ext cx="1071570" cy="480907"/>
        </p:xfrm>
        <a:graphic>
          <a:graphicData uri="http://schemas.openxmlformats.org/presentationml/2006/ole">
            <p:oleObj spid="_x0000_s41989" name="Equation" r:id="rId6" imgW="368280" imgH="164880" progId="Equation.3">
              <p:embed/>
            </p:oleObj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1173165" y="2413000"/>
          <a:ext cx="3684587" cy="654050"/>
        </p:xfrm>
        <a:graphic>
          <a:graphicData uri="http://schemas.openxmlformats.org/presentationml/2006/ole">
            <p:oleObj spid="_x0000_s41990" name="Equation" r:id="rId7" imgW="1434960" imgH="253800" progId="Equation.3">
              <p:embed/>
            </p:oleObj>
          </a:graphicData>
        </a:graphic>
      </p:graphicFrame>
      <p:graphicFrame>
        <p:nvGraphicFramePr>
          <p:cNvPr id="41994" name="Object 9"/>
          <p:cNvGraphicFramePr>
            <a:graphicFrameLocks noChangeAspect="1"/>
          </p:cNvGraphicFramePr>
          <p:nvPr/>
        </p:nvGraphicFramePr>
        <p:xfrm>
          <a:off x="3286116" y="3429000"/>
          <a:ext cx="1892300" cy="714375"/>
        </p:xfrm>
        <a:graphic>
          <a:graphicData uri="http://schemas.openxmlformats.org/presentationml/2006/ole">
            <p:oleObj spid="_x0000_s41994" name="Equation" r:id="rId8" imgW="67284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David" pitchFamily="34" charset="-79"/>
              </a:rPr>
              <a:t>בניית</a:t>
            </a:r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Ɛ-Net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e-IL" sz="2800" dirty="0" smtClean="0">
                <a:latin typeface="Rockwell" pitchFamily="18" charset="0"/>
                <a:cs typeface="David" pitchFamily="34" charset="-79"/>
              </a:rPr>
              <a:t>נסתכל על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range space S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בעל </a:t>
            </a:r>
            <a:r>
              <a:rPr lang="en-US" sz="2800" dirty="0" err="1" smtClean="0">
                <a:latin typeface="Rockwell" pitchFamily="18" charset="0"/>
                <a:cs typeface="David" pitchFamily="34" charset="-79"/>
              </a:rPr>
              <a:t>s.d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 d 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.</a:t>
            </a:r>
          </a:p>
          <a:p>
            <a:r>
              <a:rPr lang="he-IL" sz="2800" dirty="0" smtClean="0">
                <a:latin typeface="Rockwell" pitchFamily="18" charset="0"/>
                <a:cs typeface="David" pitchFamily="34" charset="-79"/>
              </a:rPr>
              <a:t>נגדיר             , ונגדיר את       להיות הנקודות הצבועות בלבן על ידי          צביעה מתאימה.</a:t>
            </a:r>
          </a:p>
          <a:p>
            <a:r>
              <a:rPr lang="he-IL" sz="2800" dirty="0" smtClean="0">
                <a:latin typeface="Rockwell" pitchFamily="18" charset="0"/>
                <a:cs typeface="David" pitchFamily="34" charset="-79"/>
              </a:rPr>
              <a:t>נסתכל על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range r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ונגדיר                        , ואת  </a:t>
            </a:r>
            <a:endParaRPr lang="en-US" sz="2800" dirty="0" smtClean="0">
              <a:latin typeface="Rockwell" pitchFamily="18" charset="0"/>
              <a:cs typeface="David" pitchFamily="34" charset="-79"/>
            </a:endParaRPr>
          </a:p>
          <a:p>
            <a:r>
              <a:rPr lang="he-IL" sz="2800" dirty="0" smtClean="0">
                <a:latin typeface="Rockwell" pitchFamily="18" charset="0"/>
                <a:cs typeface="David" pitchFamily="34" charset="-79"/>
              </a:rPr>
              <a:t>לכל </a:t>
            </a:r>
            <a:r>
              <a:rPr lang="he-IL" sz="2800" dirty="0" err="1" smtClean="0">
                <a:latin typeface="Rockwell" pitchFamily="18" charset="0"/>
                <a:cs typeface="David" pitchFamily="34" charset="-79"/>
              </a:rPr>
              <a:t>איטרציה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נסתכל על מספר הנקודות 1 ומספר הנקודות </a:t>
            </a:r>
            <a:r>
              <a:rPr lang="en-US" sz="2800" dirty="0" smtClean="0">
                <a:latin typeface="Rockwell" pitchFamily="18" charset="0"/>
                <a:cs typeface="+mj-cs"/>
              </a:rPr>
              <a:t>-</a:t>
            </a:r>
            <a:r>
              <a:rPr lang="en-US" sz="2800" dirty="0" smtClean="0">
                <a:latin typeface="David" pitchFamily="34" charset="-79"/>
                <a:cs typeface="David" pitchFamily="34" charset="-79"/>
              </a:rPr>
              <a:t>1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:</a:t>
            </a:r>
          </a:p>
          <a:p>
            <a:endParaRPr lang="he-IL" sz="2800" dirty="0" smtClean="0">
              <a:latin typeface="Rockwell" pitchFamily="18" charset="0"/>
              <a:cs typeface="David" pitchFamily="34" charset="-79"/>
            </a:endParaRPr>
          </a:p>
          <a:p>
            <a:endParaRPr lang="he-IL" sz="2800" dirty="0" smtClean="0">
              <a:latin typeface="Rockwell" pitchFamily="18" charset="0"/>
              <a:cs typeface="David" pitchFamily="34" charset="-79"/>
            </a:endParaRPr>
          </a:p>
          <a:p>
            <a:endParaRPr lang="he-IL" sz="2800" dirty="0" smtClean="0">
              <a:latin typeface="Rockwell" pitchFamily="18" charset="0"/>
              <a:cs typeface="David" pitchFamily="34" charset="-79"/>
            </a:endParaRPr>
          </a:p>
          <a:p>
            <a:r>
              <a:rPr lang="he-IL" sz="2800" dirty="0" smtClean="0">
                <a:latin typeface="Rockwell" pitchFamily="18" charset="0"/>
                <a:cs typeface="David" pitchFamily="34" charset="-79"/>
              </a:rPr>
              <a:t>נגדיר                                   השוויון השני מתקיים מהגדרת </a:t>
            </a:r>
            <a:r>
              <a:rPr lang="en-US" sz="2800" dirty="0" err="1" smtClean="0">
                <a:latin typeface="Rockwell" pitchFamily="18" charset="0"/>
                <a:cs typeface="David" pitchFamily="34" charset="-79"/>
              </a:rPr>
              <a:t>s.d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.</a:t>
            </a:r>
          </a:p>
        </p:txBody>
      </p:sp>
      <p:graphicFrame>
        <p:nvGraphicFramePr>
          <p:cNvPr id="4" name="אובייקט 3"/>
          <p:cNvGraphicFramePr>
            <a:graphicFrameLocks noChangeAspect="1"/>
          </p:cNvGraphicFramePr>
          <p:nvPr/>
        </p:nvGraphicFramePr>
        <p:xfrm>
          <a:off x="5786446" y="2000240"/>
          <a:ext cx="1071570" cy="551586"/>
        </p:xfrm>
        <a:graphic>
          <a:graphicData uri="http://schemas.openxmlformats.org/presentationml/2006/ole">
            <p:oleObj spid="_x0000_s68610" name="Equation" r:id="rId3" imgW="444240" imgH="228600" progId="Equation.3">
              <p:embed/>
            </p:oleObj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3929058" y="2000240"/>
          <a:ext cx="406400" cy="609600"/>
        </p:xfrm>
        <a:graphic>
          <a:graphicData uri="http://schemas.openxmlformats.org/presentationml/2006/ole">
            <p:oleObj spid="_x0000_s68614" name="Equation" r:id="rId4" imgW="152280" imgH="228600" progId="Equation.3">
              <p:embed/>
            </p:oleObj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5357818" y="2285992"/>
          <a:ext cx="677862" cy="609600"/>
        </p:xfrm>
        <a:graphic>
          <a:graphicData uri="http://schemas.openxmlformats.org/presentationml/2006/ole">
            <p:oleObj spid="_x0000_s68615" name="Equation" r:id="rId5" imgW="253800" imgH="228600" progId="Equation.3">
              <p:embed/>
            </p:oleObj>
          </a:graphicData>
        </a:graphic>
      </p:graphicFrame>
      <p:graphicFrame>
        <p:nvGraphicFramePr>
          <p:cNvPr id="68621" name="Object 6"/>
          <p:cNvGraphicFramePr>
            <a:graphicFrameLocks noChangeAspect="1"/>
          </p:cNvGraphicFramePr>
          <p:nvPr/>
        </p:nvGraphicFramePr>
        <p:xfrm>
          <a:off x="2285984" y="2786058"/>
          <a:ext cx="1865313" cy="677862"/>
        </p:xfrm>
        <a:graphic>
          <a:graphicData uri="http://schemas.openxmlformats.org/presentationml/2006/ole">
            <p:oleObj spid="_x0000_s68621" name="Equation" r:id="rId6" imgW="698400" imgH="253800" progId="Equation.3">
              <p:embed/>
            </p:oleObj>
          </a:graphicData>
        </a:graphic>
      </p:graphicFrame>
      <p:graphicFrame>
        <p:nvGraphicFramePr>
          <p:cNvPr id="68623" name="Object 6"/>
          <p:cNvGraphicFramePr>
            <a:graphicFrameLocks noChangeAspect="1"/>
          </p:cNvGraphicFramePr>
          <p:nvPr/>
        </p:nvGraphicFramePr>
        <p:xfrm>
          <a:off x="285720" y="2786058"/>
          <a:ext cx="1287462" cy="677862"/>
        </p:xfrm>
        <a:graphic>
          <a:graphicData uri="http://schemas.openxmlformats.org/presentationml/2006/ole">
            <p:oleObj spid="_x0000_s68623" name="Equation" r:id="rId7" imgW="482400" imgH="253800" progId="Equation.3">
              <p:embed/>
            </p:oleObj>
          </a:graphicData>
        </a:graphic>
      </p:graphicFrame>
      <p:graphicFrame>
        <p:nvGraphicFramePr>
          <p:cNvPr id="18" name="אובייקט 17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68624" name="Equation" r:id="rId8" imgW="0" imgH="0" progId="Equation.3">
              <p:embed/>
            </p:oleObj>
          </a:graphicData>
        </a:graphic>
      </p:graphicFrame>
      <p:graphicFrame>
        <p:nvGraphicFramePr>
          <p:cNvPr id="19" name="אובייקט 18"/>
          <p:cNvGraphicFramePr>
            <a:graphicFrameLocks noChangeAspect="1"/>
          </p:cNvGraphicFramePr>
          <p:nvPr/>
        </p:nvGraphicFramePr>
        <p:xfrm>
          <a:off x="430213" y="3857625"/>
          <a:ext cx="3208337" cy="611188"/>
        </p:xfrm>
        <a:graphic>
          <a:graphicData uri="http://schemas.openxmlformats.org/presentationml/2006/ole">
            <p:oleObj spid="_x0000_s68625" name="Equation" r:id="rId9" imgW="1333440" imgH="253800" progId="Equation.3">
              <p:embed/>
            </p:oleObj>
          </a:graphicData>
        </a:graphic>
      </p:graphicFrame>
      <p:graphicFrame>
        <p:nvGraphicFramePr>
          <p:cNvPr id="68626" name="Object 18"/>
          <p:cNvGraphicFramePr>
            <a:graphicFrameLocks noChangeAspect="1"/>
          </p:cNvGraphicFramePr>
          <p:nvPr/>
        </p:nvGraphicFramePr>
        <p:xfrm>
          <a:off x="430213" y="4572000"/>
          <a:ext cx="5470525" cy="611188"/>
        </p:xfrm>
        <a:graphic>
          <a:graphicData uri="http://schemas.openxmlformats.org/presentationml/2006/ole">
            <p:oleObj spid="_x0000_s68626" name="Equation" r:id="rId10" imgW="2273040" imgH="253800" progId="Equation.3">
              <p:embed/>
            </p:oleObj>
          </a:graphicData>
        </a:graphic>
      </p:graphicFrame>
      <p:graphicFrame>
        <p:nvGraphicFramePr>
          <p:cNvPr id="21" name="אובייקט 20"/>
          <p:cNvGraphicFramePr>
            <a:graphicFrameLocks noChangeAspect="1"/>
          </p:cNvGraphicFramePr>
          <p:nvPr/>
        </p:nvGraphicFramePr>
        <p:xfrm>
          <a:off x="4310063" y="5545138"/>
          <a:ext cx="2374900" cy="593725"/>
        </p:xfrm>
        <a:graphic>
          <a:graphicData uri="http://schemas.openxmlformats.org/presentationml/2006/ole">
            <p:oleObj spid="_x0000_s68627" name="Equation" r:id="rId11" imgW="111744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David" pitchFamily="34" charset="-79"/>
              </a:rPr>
              <a:t>בניית</a:t>
            </a:r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Ɛ-Net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sz="2800" dirty="0" smtClean="0"/>
              <a:t>נזכיר:</a:t>
            </a:r>
          </a:p>
          <a:p>
            <a:r>
              <a:rPr lang="he-IL" sz="2800" dirty="0" smtClean="0"/>
              <a:t>נחשב את ה</a:t>
            </a:r>
            <a:r>
              <a:rPr lang="en-US" sz="2800" dirty="0" smtClean="0"/>
              <a:t>discrepancy </a:t>
            </a:r>
            <a:r>
              <a:rPr lang="he-IL" sz="2800" dirty="0" smtClean="0"/>
              <a:t> של          על </a:t>
            </a:r>
            <a:r>
              <a:rPr lang="en-US" sz="2800" dirty="0" smtClean="0"/>
              <a:t>r</a:t>
            </a:r>
            <a:r>
              <a:rPr lang="he-IL" sz="2800" dirty="0" smtClean="0"/>
              <a:t>:</a:t>
            </a:r>
          </a:p>
          <a:p>
            <a:endParaRPr lang="he-IL" sz="2800" dirty="0" smtClean="0"/>
          </a:p>
          <a:p>
            <a:endParaRPr lang="he-IL" sz="2800" dirty="0" smtClean="0"/>
          </a:p>
          <a:p>
            <a:r>
              <a:rPr lang="he-IL" sz="2800" dirty="0" smtClean="0"/>
              <a:t>נכפול את שני האגפים</a:t>
            </a:r>
          </a:p>
          <a:p>
            <a:endParaRPr lang="he-IL" sz="2800" dirty="0" smtClean="0"/>
          </a:p>
          <a:p>
            <a:pPr>
              <a:buNone/>
            </a:pPr>
            <a:endParaRPr lang="he-IL" sz="2800" dirty="0" smtClean="0"/>
          </a:p>
          <a:p>
            <a:r>
              <a:rPr lang="he-IL" sz="2800" dirty="0" smtClean="0"/>
              <a:t>נשתמש בעובדות אלה בכדי להראות שהגודל של        הוא פחות או יותר                 .</a:t>
            </a:r>
          </a:p>
          <a:p>
            <a:pPr>
              <a:buNone/>
            </a:pPr>
            <a:endParaRPr lang="he-IL" sz="2800" dirty="0" smtClean="0"/>
          </a:p>
          <a:p>
            <a:pPr>
              <a:buNone/>
            </a:pPr>
            <a:r>
              <a:rPr lang="he-IL" sz="2800" dirty="0" smtClean="0"/>
              <a:t> </a:t>
            </a:r>
            <a:endParaRPr lang="he-IL" sz="2800" dirty="0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2484452" y="1571612"/>
          <a:ext cx="4230688" cy="561975"/>
        </p:xfrm>
        <a:graphic>
          <a:graphicData uri="http://schemas.openxmlformats.org/presentationml/2006/ole">
            <p:oleObj spid="_x0000_s69634" name="Equation" r:id="rId3" imgW="2197080" imgH="291960" progId="Equation.3">
              <p:embed/>
            </p:oleObj>
          </a:graphicData>
        </a:graphic>
      </p:graphicFrame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357158" y="2643182"/>
          <a:ext cx="7355863" cy="584200"/>
        </p:xfrm>
        <a:graphic>
          <a:graphicData uri="http://schemas.openxmlformats.org/presentationml/2006/ole">
            <p:oleObj spid="_x0000_s69635" name="Equation" r:id="rId4" imgW="3352680" imgH="266400" progId="Equation.3">
              <p:embed/>
            </p:oleObj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642910" y="3857628"/>
          <a:ext cx="6688138" cy="612775"/>
        </p:xfrm>
        <a:graphic>
          <a:graphicData uri="http://schemas.openxmlformats.org/presentationml/2006/ole">
            <p:oleObj spid="_x0000_s69636" name="Equation" r:id="rId5" imgW="3047760" imgH="279360" progId="Equation.3">
              <p:embed/>
            </p:oleObj>
          </a:graphicData>
        </a:graphic>
      </p:graphicFrame>
      <p:graphicFrame>
        <p:nvGraphicFramePr>
          <p:cNvPr id="7" name="אובייקט 6"/>
          <p:cNvGraphicFramePr>
            <a:graphicFrameLocks noChangeAspect="1"/>
          </p:cNvGraphicFramePr>
          <p:nvPr/>
        </p:nvGraphicFramePr>
        <p:xfrm>
          <a:off x="1428728" y="4500570"/>
          <a:ext cx="549182" cy="585790"/>
        </p:xfrm>
        <a:graphic>
          <a:graphicData uri="http://schemas.openxmlformats.org/presentationml/2006/ole">
            <p:oleObj spid="_x0000_s69637" name="Equation" r:id="rId6" imgW="164880" imgH="228600" progId="Equation.3">
              <p:embed/>
            </p:oleObj>
          </a:graphicData>
        </a:graphic>
      </p:graphicFrame>
      <p:graphicFrame>
        <p:nvGraphicFramePr>
          <p:cNvPr id="69638" name="Object 6"/>
          <p:cNvGraphicFramePr>
            <a:graphicFrameLocks noChangeAspect="1"/>
          </p:cNvGraphicFramePr>
          <p:nvPr/>
        </p:nvGraphicFramePr>
        <p:xfrm>
          <a:off x="4691073" y="4899025"/>
          <a:ext cx="1309687" cy="619125"/>
        </p:xfrm>
        <a:graphic>
          <a:graphicData uri="http://schemas.openxmlformats.org/presentationml/2006/ole">
            <p:oleObj spid="_x0000_s69638" name="Equation" r:id="rId7" imgW="393480" imgH="241200" progId="Equation.3">
              <p:embed/>
            </p:oleObj>
          </a:graphicData>
        </a:graphic>
      </p:graphicFrame>
      <p:graphicFrame>
        <p:nvGraphicFramePr>
          <p:cNvPr id="69639" name="Object 6"/>
          <p:cNvGraphicFramePr>
            <a:graphicFrameLocks noChangeAspect="1"/>
          </p:cNvGraphicFramePr>
          <p:nvPr/>
        </p:nvGraphicFramePr>
        <p:xfrm>
          <a:off x="3143240" y="1890706"/>
          <a:ext cx="677863" cy="609600"/>
        </p:xfrm>
        <a:graphic>
          <a:graphicData uri="http://schemas.openxmlformats.org/presentationml/2006/ole">
            <p:oleObj spid="_x0000_s69639" name="Equation" r:id="rId8" imgW="2538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itchFamily="34" charset="-79"/>
              </a:rPr>
              <a:t>בניית</a:t>
            </a:r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Ɛ-Net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sz="2800" u="sng" dirty="0" smtClean="0"/>
              <a:t>טענה:</a:t>
            </a:r>
            <a:r>
              <a:rPr lang="he-IL" sz="2800" dirty="0" smtClean="0"/>
              <a:t> קיים קבוע       כך שלכל </a:t>
            </a:r>
            <a:r>
              <a:rPr lang="en-US" sz="2800" dirty="0" smtClean="0"/>
              <a:t>k</a:t>
            </a:r>
            <a:r>
              <a:rPr lang="he-IL" sz="2800" dirty="0" smtClean="0"/>
              <a:t> שמקיים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dirty="0" smtClean="0"/>
              <a:t>                             מתקיים:</a:t>
            </a:r>
          </a:p>
          <a:p>
            <a:r>
              <a:rPr lang="he-IL" sz="2800" u="sng" dirty="0" smtClean="0"/>
              <a:t>הוכחה:</a:t>
            </a:r>
            <a:r>
              <a:rPr lang="he-IL" sz="2800" dirty="0" smtClean="0"/>
              <a:t> נוכיח באינדוקציה  </a:t>
            </a:r>
          </a:p>
          <a:p>
            <a:r>
              <a:rPr lang="he-IL" sz="2800" dirty="0" smtClean="0"/>
              <a:t>ל</a:t>
            </a:r>
            <a:r>
              <a:rPr lang="en-US" sz="2800" dirty="0" smtClean="0"/>
              <a:t>k=0 </a:t>
            </a:r>
            <a:r>
              <a:rPr lang="he-IL" sz="2800" dirty="0" smtClean="0"/>
              <a:t> הטענה טריוויאלית, נניח שהטענה נכונה לכל </a:t>
            </a:r>
            <a:r>
              <a:rPr lang="en-US" sz="2800" dirty="0" err="1" smtClean="0"/>
              <a:t>i</a:t>
            </a:r>
            <a:r>
              <a:rPr lang="en-US" sz="2800" dirty="0" smtClean="0"/>
              <a:t>&lt;k</a:t>
            </a:r>
            <a:r>
              <a:rPr lang="he-IL" sz="2800" dirty="0" smtClean="0"/>
              <a:t> :</a:t>
            </a:r>
          </a:p>
          <a:p>
            <a:endParaRPr lang="he-IL" sz="2800" dirty="0" smtClean="0"/>
          </a:p>
          <a:p>
            <a:endParaRPr lang="he-IL" sz="2800" dirty="0" smtClean="0"/>
          </a:p>
          <a:p>
            <a:endParaRPr lang="he-IL" sz="2800" dirty="0" smtClean="0"/>
          </a:p>
          <a:p>
            <a:r>
              <a:rPr lang="he-IL" sz="2800" dirty="0" smtClean="0"/>
              <a:t>האי שוויון האחרון נובע מכך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dirty="0" smtClean="0"/>
              <a:t>שהסכום מתנהג כטור גיאומטרי</a:t>
            </a:r>
          </a:p>
          <a:p>
            <a:endParaRPr lang="he-IL" sz="2800" dirty="0" smtClean="0"/>
          </a:p>
          <a:p>
            <a:endParaRPr lang="he-IL" sz="2800" dirty="0" smtClean="0"/>
          </a:p>
          <a:p>
            <a:endParaRPr lang="he-IL" sz="2800" dirty="0" smtClean="0"/>
          </a:p>
          <a:p>
            <a:endParaRPr lang="he-IL" sz="2800" dirty="0"/>
          </a:p>
        </p:txBody>
      </p:sp>
      <p:graphicFrame>
        <p:nvGraphicFramePr>
          <p:cNvPr id="4" name="אובייקט 3"/>
          <p:cNvGraphicFramePr>
            <a:graphicFrameLocks noChangeAspect="1"/>
          </p:cNvGraphicFramePr>
          <p:nvPr/>
        </p:nvGraphicFramePr>
        <p:xfrm>
          <a:off x="4857752" y="1571612"/>
          <a:ext cx="368302" cy="481626"/>
        </p:xfrm>
        <a:graphic>
          <a:graphicData uri="http://schemas.openxmlformats.org/presentationml/2006/ole">
            <p:oleObj spid="_x0000_s70658" name="Equation" r:id="rId3" imgW="164880" imgH="215640" progId="Equation.3">
              <p:embed/>
            </p:oleObj>
          </a:graphicData>
        </a:graphic>
      </p:graphicFrame>
      <p:graphicFrame>
        <p:nvGraphicFramePr>
          <p:cNvPr id="5" name="אובייקט 4"/>
          <p:cNvGraphicFramePr>
            <a:graphicFrameLocks noChangeAspect="1"/>
          </p:cNvGraphicFramePr>
          <p:nvPr/>
        </p:nvGraphicFramePr>
        <p:xfrm>
          <a:off x="5320219" y="2000240"/>
          <a:ext cx="2395053" cy="500066"/>
        </p:xfrm>
        <a:graphic>
          <a:graphicData uri="http://schemas.openxmlformats.org/presentationml/2006/ole">
            <p:oleObj spid="_x0000_s70659" name="Equation" r:id="rId4" imgW="1155600" imgH="241200" progId="Equation.3">
              <p:embed/>
            </p:oleObj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857224" y="2000250"/>
          <a:ext cx="3106737" cy="500063"/>
        </p:xfrm>
        <a:graphic>
          <a:graphicData uri="http://schemas.openxmlformats.org/presentationml/2006/ole">
            <p:oleObj spid="_x0000_s70660" name="Equation" r:id="rId5" imgW="1498320" imgH="241200" progId="Equation.3">
              <p:embed/>
            </p:oleObj>
          </a:graphicData>
        </a:graphic>
      </p:graphicFrame>
      <p:graphicFrame>
        <p:nvGraphicFramePr>
          <p:cNvPr id="8" name="אובייקט 7"/>
          <p:cNvGraphicFramePr>
            <a:graphicFrameLocks noChangeAspect="1"/>
          </p:cNvGraphicFramePr>
          <p:nvPr/>
        </p:nvGraphicFramePr>
        <p:xfrm flipV="1">
          <a:off x="571472" y="3857628"/>
          <a:ext cx="7040562" cy="2427288"/>
        </p:xfrm>
        <a:graphic>
          <a:graphicData uri="http://schemas.openxmlformats.org/presentationml/2006/ole">
            <p:oleObj spid="_x0000_s70662" name="Equation" r:id="rId6" imgW="3504960" imgH="1206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itchFamily="34" charset="-79"/>
              </a:rPr>
              <a:t>בניית</a:t>
            </a:r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Ɛ-Net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נפתח את הערך המוחלט ונקבל:</a:t>
            </a:r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8044074" cy="356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itchFamily="34" charset="-79"/>
              </a:rPr>
              <a:t>בניית</a:t>
            </a:r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Ɛ-Net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עכשיו נוכיח שאכן קיבלנו </a:t>
            </a:r>
            <a:r>
              <a:rPr lang="en-US" dirty="0" smtClean="0"/>
              <a:t>Ɛ-Net</a:t>
            </a:r>
            <a:r>
              <a:rPr lang="he-IL" dirty="0" smtClean="0"/>
              <a:t>, נניח ש </a:t>
            </a:r>
            <a:r>
              <a:rPr lang="en-US" dirty="0" smtClean="0"/>
              <a:t>r</a:t>
            </a:r>
            <a:r>
              <a:rPr lang="he-IL" dirty="0" smtClean="0"/>
              <a:t> הוא </a:t>
            </a:r>
            <a:r>
              <a:rPr lang="en-US" dirty="0" smtClean="0"/>
              <a:t>range</a:t>
            </a:r>
            <a:r>
              <a:rPr lang="he-IL" dirty="0" smtClean="0"/>
              <a:t> כבד, כלומר,                         צריך להראות כעת ש</a:t>
            </a:r>
          </a:p>
          <a:p>
            <a:r>
              <a:rPr lang="he-IL" dirty="0" smtClean="0"/>
              <a:t>בכדי להפעיל את הטענה שהוכחנו קודם אנו צריכים </a:t>
            </a:r>
            <a:r>
              <a:rPr lang="en-US" dirty="0" smtClean="0"/>
              <a:t>k</a:t>
            </a:r>
            <a:r>
              <a:rPr lang="he-IL" dirty="0" smtClean="0"/>
              <a:t> שיקיים את התנאי:                                    , אבל מהנתון:</a:t>
            </a:r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כאשר הגרירה האחרונה נובעת מפה:</a:t>
            </a:r>
          </a:p>
          <a:p>
            <a:pPr>
              <a:buNone/>
            </a:pPr>
            <a:endParaRPr lang="he-IL" dirty="0" smtClean="0"/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5214942" y="1928813"/>
          <a:ext cx="1601788" cy="508000"/>
        </p:xfrm>
        <a:graphic>
          <a:graphicData uri="http://schemas.openxmlformats.org/presentationml/2006/ole">
            <p:oleObj spid="_x0000_s73731" name="Equation" r:id="rId3" imgW="799920" imgH="253800" progId="Equation.3">
              <p:embed/>
            </p:oleObj>
          </a:graphicData>
        </a:graphic>
      </p:graphicFrame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1450975" y="1920875"/>
          <a:ext cx="1373188" cy="508000"/>
        </p:xfrm>
        <a:graphic>
          <a:graphicData uri="http://schemas.openxmlformats.org/presentationml/2006/ole">
            <p:oleObj spid="_x0000_s73732" name="Equation" r:id="rId4" imgW="685800" imgH="253800" progId="Equation.3">
              <p:embed/>
            </p:oleObj>
          </a:graphicData>
        </a:graphic>
      </p:graphicFrame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3929058" y="2714620"/>
          <a:ext cx="2395537" cy="500063"/>
        </p:xfrm>
        <a:graphic>
          <a:graphicData uri="http://schemas.openxmlformats.org/presentationml/2006/ole">
            <p:oleObj spid="_x0000_s73733" name="Equation" r:id="rId5" imgW="1155600" imgH="241200" progId="Equation.3">
              <p:embed/>
            </p:oleObj>
          </a:graphicData>
        </a:graphic>
      </p:graphicFrame>
      <p:graphicFrame>
        <p:nvGraphicFramePr>
          <p:cNvPr id="73734" name="Object 6"/>
          <p:cNvGraphicFramePr>
            <a:graphicFrameLocks noChangeAspect="1"/>
          </p:cNvGraphicFramePr>
          <p:nvPr/>
        </p:nvGraphicFramePr>
        <p:xfrm>
          <a:off x="415925" y="3189288"/>
          <a:ext cx="5870575" cy="525462"/>
        </p:xfrm>
        <a:graphic>
          <a:graphicData uri="http://schemas.openxmlformats.org/presentationml/2006/ole">
            <p:oleObj spid="_x0000_s73734" name="Equation" r:id="rId6" imgW="2831760" imgH="253800" progId="Equation.3">
              <p:embed/>
            </p:oleObj>
          </a:graphicData>
        </a:graphic>
      </p:graphicFrame>
      <p:graphicFrame>
        <p:nvGraphicFramePr>
          <p:cNvPr id="9" name="אובייקט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3735" name="Equation" r:id="rId7" imgW="114120" imgH="215640" progId="Equation.3">
              <p:embed/>
            </p:oleObj>
          </a:graphicData>
        </a:graphic>
      </p:graphicFrame>
      <p:graphicFrame>
        <p:nvGraphicFramePr>
          <p:cNvPr id="73736" name="Object 8"/>
          <p:cNvGraphicFramePr>
            <a:graphicFrameLocks noChangeAspect="1"/>
          </p:cNvGraphicFramePr>
          <p:nvPr/>
        </p:nvGraphicFramePr>
        <p:xfrm>
          <a:off x="357158" y="3643314"/>
          <a:ext cx="3786214" cy="838397"/>
        </p:xfrm>
        <a:graphic>
          <a:graphicData uri="http://schemas.openxmlformats.org/presentationml/2006/ole">
            <p:oleObj spid="_x0000_s73736" name="Equation" r:id="rId8" imgW="1942920" imgH="431640" progId="Equation.3">
              <p:embed/>
            </p:oleObj>
          </a:graphicData>
        </a:graphic>
      </p:graphicFrame>
      <p:pic>
        <p:nvPicPr>
          <p:cNvPr id="7373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2976" y="5000636"/>
            <a:ext cx="5679641" cy="154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itchFamily="34" charset="-79"/>
              </a:rPr>
              <a:t>בניית</a:t>
            </a:r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Ɛ-Net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כעת נביט ב      עבור ה </a:t>
            </a:r>
            <a:r>
              <a:rPr lang="en-US" dirty="0" smtClean="0"/>
              <a:t>k</a:t>
            </a:r>
            <a:r>
              <a:rPr lang="he-IL" dirty="0" smtClean="0"/>
              <a:t> שמקיים                       :</a:t>
            </a:r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ולכן נוכל להסיק שעבור      בגודל                    נקבל </a:t>
            </a:r>
            <a:r>
              <a:rPr lang="en-US" dirty="0" smtClean="0"/>
              <a:t>Ɛ-Net</a:t>
            </a:r>
            <a:r>
              <a:rPr lang="he-IL" dirty="0" smtClean="0"/>
              <a:t> כרצוי.</a:t>
            </a:r>
            <a:endParaRPr lang="he-IL" dirty="0"/>
          </a:p>
        </p:txBody>
      </p:sp>
      <p:graphicFrame>
        <p:nvGraphicFramePr>
          <p:cNvPr id="4" name="אובייקט 3"/>
          <p:cNvGraphicFramePr>
            <a:graphicFrameLocks noChangeAspect="1"/>
          </p:cNvGraphicFramePr>
          <p:nvPr/>
        </p:nvGraphicFramePr>
        <p:xfrm>
          <a:off x="5929322" y="1571612"/>
          <a:ext cx="361159" cy="500066"/>
        </p:xfrm>
        <a:graphic>
          <a:graphicData uri="http://schemas.openxmlformats.org/presentationml/2006/ole">
            <p:oleObj spid="_x0000_s74754" name="Equation" r:id="rId3" imgW="164880" imgH="228600" progId="Equation.3">
              <p:embed/>
            </p:oleObj>
          </a:graphicData>
        </a:graphic>
      </p:graphicFrame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2143108" y="1428736"/>
          <a:ext cx="1758474" cy="714380"/>
        </p:xfrm>
        <a:graphic>
          <a:graphicData uri="http://schemas.openxmlformats.org/presentationml/2006/ole">
            <p:oleObj spid="_x0000_s74755" name="Equation" r:id="rId4" imgW="965160" imgH="393480" progId="Equation.3">
              <p:embed/>
            </p:oleObj>
          </a:graphicData>
        </a:graphic>
      </p:graphicFrame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1357290" y="2520949"/>
          <a:ext cx="6259512" cy="836613"/>
        </p:xfrm>
        <a:graphic>
          <a:graphicData uri="http://schemas.openxmlformats.org/presentationml/2006/ole">
            <p:oleObj spid="_x0000_s74756" name="Equation" r:id="rId5" imgW="3124080" imgH="419040" progId="Equation.3">
              <p:embed/>
            </p:oleObj>
          </a:graphicData>
        </a:graphic>
      </p:graphicFrame>
      <p:graphicFrame>
        <p:nvGraphicFramePr>
          <p:cNvPr id="74757" name="Object 5"/>
          <p:cNvGraphicFramePr>
            <a:graphicFrameLocks noChangeAspect="1"/>
          </p:cNvGraphicFramePr>
          <p:nvPr/>
        </p:nvGraphicFramePr>
        <p:xfrm>
          <a:off x="4645028" y="3830643"/>
          <a:ext cx="355600" cy="455613"/>
        </p:xfrm>
        <a:graphic>
          <a:graphicData uri="http://schemas.openxmlformats.org/presentationml/2006/ole">
            <p:oleObj spid="_x0000_s74757" name="Equation" r:id="rId6" imgW="177480" imgH="228600" progId="Equation.3">
              <p:embed/>
            </p:oleObj>
          </a:graphicData>
        </a:graphic>
      </p:graphicFrame>
      <p:graphicFrame>
        <p:nvGraphicFramePr>
          <p:cNvPr id="74758" name="Object 6"/>
          <p:cNvGraphicFramePr>
            <a:graphicFrameLocks noChangeAspect="1"/>
          </p:cNvGraphicFramePr>
          <p:nvPr/>
        </p:nvGraphicFramePr>
        <p:xfrm>
          <a:off x="2703798" y="3714757"/>
          <a:ext cx="1225260" cy="714375"/>
        </p:xfrm>
        <a:graphic>
          <a:graphicData uri="http://schemas.openxmlformats.org/presentationml/2006/ole">
            <p:oleObj spid="_x0000_s74758" name="Equation" r:id="rId7" imgW="6728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אז מה עשינו עד עכשיו?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הראינו בנייה של </a:t>
            </a:r>
            <a:r>
              <a:rPr lang="en-US" dirty="0" smtClean="0">
                <a:latin typeface="Rockwell" pitchFamily="18" charset="0"/>
              </a:rPr>
              <a:t>Ɛ-Sample</a:t>
            </a:r>
            <a:r>
              <a:rPr lang="he-IL" dirty="0" smtClean="0"/>
              <a:t> :</a:t>
            </a:r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הראינו בנייה של </a:t>
            </a:r>
            <a:r>
              <a:rPr lang="en-US" dirty="0" smtClean="0"/>
              <a:t>Ɛ-Net</a:t>
            </a:r>
            <a:r>
              <a:rPr lang="he-IL" dirty="0" smtClean="0"/>
              <a:t> :</a:t>
            </a:r>
          </a:p>
          <a:p>
            <a:endParaRPr lang="he-IL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  <a:p>
            <a:r>
              <a:rPr lang="he-IL" dirty="0" smtClean="0"/>
              <a:t>ניתן לראות שיש </a:t>
            </a:r>
            <a:r>
              <a:rPr lang="he-IL" dirty="0" err="1" smtClean="0"/>
              <a:t>טרייד</a:t>
            </a:r>
            <a:r>
              <a:rPr lang="he-IL" dirty="0" smtClean="0"/>
              <a:t> אוף בין גודל תת הקבוצה שאנו לוקחים לבין הכוח שאנו מקבלים, אולם, לפעמים אנו לא צריכים יותר מדי כוח.</a:t>
            </a:r>
            <a:endParaRPr lang="he-IL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000240"/>
            <a:ext cx="7715304" cy="104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857628"/>
            <a:ext cx="7715304" cy="90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מלבן מעוגל 7"/>
          <p:cNvSpPr/>
          <p:nvPr/>
        </p:nvSpPr>
        <p:spPr>
          <a:xfrm>
            <a:off x="428596" y="4357694"/>
            <a:ext cx="1571636" cy="28575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/>
        </p:nvSpPr>
        <p:spPr>
          <a:xfrm>
            <a:off x="1500166" y="2571744"/>
            <a:ext cx="1428760" cy="42862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Mor\Desktop\אוניברסיטה\סמינר גיאומטריה חישובית\intro_range_searc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876"/>
            <a:ext cx="4472780" cy="3286124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Range Searching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נניח שיש לנו קבוצה גדולה מאוד של נקודות </a:t>
            </a:r>
            <a:r>
              <a:rPr lang="en-US" dirty="0" smtClean="0"/>
              <a:t>P</a:t>
            </a:r>
            <a:r>
              <a:rPr lang="he-IL" dirty="0" smtClean="0"/>
              <a:t>. </a:t>
            </a:r>
          </a:p>
          <a:p>
            <a:r>
              <a:rPr lang="he-IL" dirty="0" smtClean="0"/>
              <a:t>המטרה שלנו היא בזמן מהיר למצוא כמה נקודות מוכלות במלבן כלשהו, כאשר אנחנו מרשים טעות של </a:t>
            </a:r>
            <a:r>
              <a:rPr lang="he-IL" dirty="0" smtClean="0">
                <a:cs typeface="+mj-cs"/>
              </a:rPr>
              <a:t>1</a:t>
            </a:r>
            <a:r>
              <a:rPr lang="he-IL" dirty="0" smtClean="0"/>
              <a:t>%</a:t>
            </a:r>
            <a:r>
              <a:rPr lang="en-US" dirty="0" smtClean="0">
                <a:latin typeface="Rockwell" pitchFamily="18" charset="0"/>
              </a:rPr>
              <a:t> Ɛ=</a:t>
            </a:r>
            <a:r>
              <a:rPr lang="he-IL" dirty="0" smtClean="0"/>
              <a:t>.</a:t>
            </a:r>
          </a:p>
          <a:p>
            <a:r>
              <a:rPr lang="he-IL" dirty="0" smtClean="0"/>
              <a:t>נסתכל על </a:t>
            </a:r>
            <a:r>
              <a:rPr lang="en-US" dirty="0" smtClean="0"/>
              <a:t>range space(X,R)</a:t>
            </a:r>
            <a:r>
              <a:rPr lang="he-IL" dirty="0" smtClean="0"/>
              <a:t> כך שב</a:t>
            </a:r>
            <a:r>
              <a:rPr lang="en-US" dirty="0" smtClean="0"/>
              <a:t>X </a:t>
            </a:r>
            <a:r>
              <a:rPr lang="he-IL" dirty="0" smtClean="0"/>
              <a:t> מוכלות הנקודות מ </a:t>
            </a:r>
            <a:r>
              <a:rPr lang="en-US" dirty="0" smtClean="0"/>
              <a:t>P</a:t>
            </a:r>
            <a:r>
              <a:rPr lang="he-IL" dirty="0" smtClean="0"/>
              <a:t> ו</a:t>
            </a:r>
            <a:r>
              <a:rPr lang="en-US" dirty="0" smtClean="0"/>
              <a:t>R </a:t>
            </a:r>
            <a:r>
              <a:rPr lang="he-IL" dirty="0" smtClean="0"/>
              <a:t> מכיל מלבנים.מהרצאה קודמת אנו יודעים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שה </a:t>
            </a:r>
            <a:r>
              <a:rPr lang="en-US" dirty="0" smtClean="0"/>
              <a:t>VC-Dimension</a:t>
            </a:r>
            <a:r>
              <a:rPr lang="he-IL" dirty="0" smtClean="0"/>
              <a:t> סופי.</a:t>
            </a:r>
          </a:p>
          <a:p>
            <a:r>
              <a:rPr lang="he-IL" dirty="0" smtClean="0"/>
              <a:t>נבנה </a:t>
            </a:r>
            <a:r>
              <a:rPr lang="en-US" dirty="0" smtClean="0">
                <a:latin typeface="Rockwell" pitchFamily="18" charset="0"/>
              </a:rPr>
              <a:t>Ɛ-Sample</a:t>
            </a:r>
            <a:r>
              <a:rPr lang="he-IL" dirty="0" smtClean="0">
                <a:latin typeface="Rockwell" pitchFamily="18" charset="0"/>
              </a:rPr>
              <a:t> (אשר גודלה</a:t>
            </a:r>
            <a:r>
              <a:rPr lang="en-US" dirty="0" smtClean="0">
                <a:latin typeface="Rockwell" pitchFamily="18" charset="0"/>
              </a:rPr>
              <a:t/>
            </a:r>
            <a:br>
              <a:rPr lang="en-US" dirty="0" smtClean="0">
                <a:latin typeface="Rockwell" pitchFamily="18" charset="0"/>
              </a:rPr>
            </a:br>
            <a:r>
              <a:rPr lang="he-IL" dirty="0" smtClean="0">
                <a:latin typeface="Rockwell" pitchFamily="18" charset="0"/>
              </a:rPr>
              <a:t>תלוי רק ב</a:t>
            </a:r>
            <a:r>
              <a:rPr lang="en-US" dirty="0" smtClean="0">
                <a:latin typeface="Rockwell" pitchFamily="18" charset="0"/>
              </a:rPr>
              <a:t> Ɛ </a:t>
            </a:r>
            <a:r>
              <a:rPr lang="he-IL" dirty="0" smtClean="0">
                <a:latin typeface="Rockwell" pitchFamily="18" charset="0"/>
              </a:rPr>
              <a:t>) ומובטח לנו</a:t>
            </a:r>
            <a:r>
              <a:rPr lang="en-US" dirty="0" smtClean="0">
                <a:latin typeface="Rockwell" pitchFamily="18" charset="0"/>
              </a:rPr>
              <a:t/>
            </a:r>
            <a:br>
              <a:rPr lang="en-US" dirty="0" smtClean="0">
                <a:latin typeface="Rockwell" pitchFamily="18" charset="0"/>
              </a:rPr>
            </a:br>
            <a:r>
              <a:rPr lang="he-IL" dirty="0" smtClean="0">
                <a:latin typeface="Rockwell" pitchFamily="18" charset="0"/>
              </a:rPr>
              <a:t>מנכונות הבנייה שהשגיאה </a:t>
            </a:r>
            <a:r>
              <a:rPr lang="en-US" dirty="0" smtClean="0">
                <a:latin typeface="Rockwell" pitchFamily="18" charset="0"/>
              </a:rPr>
              <a:t/>
            </a:r>
            <a:br>
              <a:rPr lang="en-US" dirty="0" smtClean="0">
                <a:latin typeface="Rockwell" pitchFamily="18" charset="0"/>
              </a:rPr>
            </a:br>
            <a:r>
              <a:rPr lang="he-IL" dirty="0" smtClean="0">
                <a:latin typeface="Rockwell" pitchFamily="18" charset="0"/>
              </a:rPr>
              <a:t>שלנו אכן תהיה </a:t>
            </a:r>
            <a:r>
              <a:rPr lang="en-US" dirty="0" smtClean="0">
                <a:latin typeface="Rockwell" pitchFamily="18" charset="0"/>
              </a:rPr>
              <a:t>Ɛ</a:t>
            </a:r>
            <a:r>
              <a:rPr lang="he-IL" dirty="0" smtClean="0">
                <a:latin typeface="Rockwell" pitchFamily="18" charset="0"/>
              </a:rPr>
              <a:t>.</a:t>
            </a:r>
          </a:p>
          <a:p>
            <a:r>
              <a:rPr lang="he-IL" dirty="0" smtClean="0">
                <a:latin typeface="Rockwell" pitchFamily="18" charset="0"/>
              </a:rPr>
              <a:t>עבור </a:t>
            </a:r>
            <a:r>
              <a:rPr lang="en-US" dirty="0" smtClean="0">
                <a:latin typeface="Rockwell" pitchFamily="18" charset="0"/>
              </a:rPr>
              <a:t>Ɛ=0.1</a:t>
            </a:r>
            <a:r>
              <a:rPr lang="he-IL" dirty="0" smtClean="0">
                <a:latin typeface="Rockwell" pitchFamily="18" charset="0"/>
              </a:rPr>
              <a:t> הדוגמה נכונה:</a:t>
            </a:r>
            <a:endParaRPr lang="he-IL" dirty="0"/>
          </a:p>
        </p:txBody>
      </p:sp>
      <p:graphicFrame>
        <p:nvGraphicFramePr>
          <p:cNvPr id="5" name="אובייקט 4"/>
          <p:cNvGraphicFramePr>
            <a:graphicFrameLocks noChangeAspect="1"/>
          </p:cNvGraphicFramePr>
          <p:nvPr/>
        </p:nvGraphicFramePr>
        <p:xfrm>
          <a:off x="3786182" y="3608390"/>
          <a:ext cx="152400" cy="177800"/>
        </p:xfrm>
        <a:graphic>
          <a:graphicData uri="http://schemas.openxmlformats.org/presentationml/2006/ole">
            <p:oleObj spid="_x0000_s76803" name="Equation" r:id="rId4" imgW="152280" imgH="177480" progId="Equation.3">
              <p:embed/>
            </p:oleObj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3571868" y="3786188"/>
          <a:ext cx="342900" cy="177800"/>
        </p:xfrm>
        <a:graphic>
          <a:graphicData uri="http://schemas.openxmlformats.org/presentationml/2006/ole">
            <p:oleObj spid="_x0000_s76804" name="Equation" r:id="rId5" imgW="342720" imgH="177480" progId="Equation.3">
              <p:embed/>
            </p:oleObj>
          </a:graphicData>
        </a:graphic>
      </p:graphicFrame>
      <p:graphicFrame>
        <p:nvGraphicFramePr>
          <p:cNvPr id="7" name="אובייקט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6805" name="Equation" r:id="rId6" imgW="114120" imgH="215640" progId="Equation.3">
              <p:embed/>
            </p:oleObj>
          </a:graphicData>
        </a:graphic>
      </p:graphicFrame>
      <p:graphicFrame>
        <p:nvGraphicFramePr>
          <p:cNvPr id="8" name="אובייקט 7"/>
          <p:cNvGraphicFramePr>
            <a:graphicFrameLocks noChangeAspect="1"/>
          </p:cNvGraphicFramePr>
          <p:nvPr/>
        </p:nvGraphicFramePr>
        <p:xfrm>
          <a:off x="4786314" y="6000768"/>
          <a:ext cx="1428760" cy="693969"/>
        </p:xfrm>
        <a:graphic>
          <a:graphicData uri="http://schemas.openxmlformats.org/presentationml/2006/ole">
            <p:oleObj spid="_x0000_s76806" name="Equation" r:id="rId7" imgW="8888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חלוקת המרחב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אם נסתכל על </a:t>
            </a:r>
            <a:r>
              <a:rPr lang="en-US" dirty="0" smtClean="0"/>
              <a:t>range space (X,R)</a:t>
            </a:r>
            <a:r>
              <a:rPr lang="he-IL" dirty="0" smtClean="0"/>
              <a:t> כך ש</a:t>
            </a:r>
            <a:r>
              <a:rPr lang="en-US" dirty="0" smtClean="0"/>
              <a:t>X </a:t>
            </a:r>
            <a:r>
              <a:rPr lang="he-IL" dirty="0" smtClean="0"/>
              <a:t> מכילה נקודות במרחב ו</a:t>
            </a:r>
            <a:r>
              <a:rPr lang="en-US" dirty="0" smtClean="0"/>
              <a:t>R </a:t>
            </a:r>
            <a:r>
              <a:rPr lang="he-IL" dirty="0" smtClean="0"/>
              <a:t> מכיל מלבנים ללא השפה. נרצה לייצר חלוקת מרחב למלבנים על ידי העברת קווי אורך ורוחב כך שכל מלבן מכיל מספר מוגבל של נקודות שתלוי ב</a:t>
            </a:r>
            <a:r>
              <a:rPr lang="en-US" dirty="0" smtClean="0">
                <a:latin typeface="Rockwell" pitchFamily="18" charset="0"/>
              </a:rPr>
              <a:t>.Ɛ</a:t>
            </a:r>
            <a:endParaRPr lang="he-IL" dirty="0" smtClean="0">
              <a:latin typeface="Rockwell" pitchFamily="18" charset="0"/>
            </a:endParaRPr>
          </a:p>
          <a:p>
            <a:r>
              <a:rPr lang="he-IL" dirty="0" smtClean="0">
                <a:latin typeface="Rockwell" pitchFamily="18" charset="0"/>
              </a:rPr>
              <a:t>נגריל </a:t>
            </a:r>
            <a:r>
              <a:rPr lang="en-US" dirty="0" smtClean="0"/>
              <a:t>Ɛ-Net </a:t>
            </a:r>
            <a:r>
              <a:rPr lang="he-IL" dirty="0" smtClean="0"/>
              <a:t> בגודל המשפט ודרך הנקודות שלה </a:t>
            </a:r>
            <a:r>
              <a:rPr lang="he-IL" dirty="0" smtClean="0">
                <a:latin typeface="Rockwell" pitchFamily="18" charset="0"/>
              </a:rPr>
              <a:t>נעביר קווי אורך ורוחב.</a:t>
            </a:r>
          </a:p>
          <a:p>
            <a:r>
              <a:rPr lang="he-IL" dirty="0" smtClean="0">
                <a:latin typeface="Rockwell" pitchFamily="18" charset="0"/>
              </a:rPr>
              <a:t>מובטח לנו מנכונות </a:t>
            </a:r>
            <a:r>
              <a:rPr lang="en-US" dirty="0" smtClean="0"/>
              <a:t>Ɛ-Net</a:t>
            </a:r>
            <a:r>
              <a:rPr lang="he-IL" dirty="0" smtClean="0"/>
              <a:t> שכל מלבן יכיל מספר נקודות קטן שתלוי ב </a:t>
            </a:r>
            <a:r>
              <a:rPr lang="en-US" dirty="0" smtClean="0"/>
              <a:t>Ɛ</a:t>
            </a:r>
            <a:r>
              <a:rPr lang="he-IL" dirty="0" smtClean="0"/>
              <a:t>.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he-IL" dirty="0" smtClean="0"/>
              <a:t>                 </a:t>
            </a:r>
            <a:r>
              <a:rPr lang="en-US" dirty="0" smtClean="0"/>
              <a:t>Ɛ-Net</a:t>
            </a:r>
            <a:r>
              <a:rPr lang="he-IL" dirty="0" smtClean="0"/>
              <a:t> </a:t>
            </a:r>
          </a:p>
          <a:p>
            <a:pPr>
              <a:buNone/>
            </a:pPr>
            <a:r>
              <a:rPr lang="he-IL" dirty="0" smtClean="0"/>
              <a:t>                     </a:t>
            </a:r>
            <a:r>
              <a:rPr lang="en-US" dirty="0" smtClean="0"/>
              <a:t>X</a:t>
            </a:r>
            <a:endParaRPr lang="he-IL" dirty="0"/>
          </a:p>
        </p:txBody>
      </p:sp>
      <p:cxnSp>
        <p:nvCxnSpPr>
          <p:cNvPr id="5" name="מחבר חץ ישר 4"/>
          <p:cNvCxnSpPr/>
          <p:nvPr/>
        </p:nvCxnSpPr>
        <p:spPr>
          <a:xfrm>
            <a:off x="1928794" y="6072206"/>
            <a:ext cx="400052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חץ ישר 5"/>
          <p:cNvCxnSpPr/>
          <p:nvPr/>
        </p:nvCxnSpPr>
        <p:spPr>
          <a:xfrm rot="5400000" flipH="1" flipV="1">
            <a:off x="1108051" y="5249875"/>
            <a:ext cx="164148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>
            <a:off x="928662" y="4714884"/>
            <a:ext cx="3714776" cy="158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>
            <a:off x="1428728" y="5286388"/>
            <a:ext cx="2857520" cy="158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/>
          <p:nvPr/>
        </p:nvCxnSpPr>
        <p:spPr>
          <a:xfrm rot="5400000" flipH="1" flipV="1">
            <a:off x="1215208" y="5500702"/>
            <a:ext cx="2142346" cy="79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>
            <a:off x="857224" y="5643578"/>
            <a:ext cx="4429156" cy="158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 rot="5400000" flipH="1" flipV="1">
            <a:off x="1964513" y="5250669"/>
            <a:ext cx="1500198" cy="158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 rot="5400000" flipH="1" flipV="1">
            <a:off x="2392347" y="5178437"/>
            <a:ext cx="1500198" cy="158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 rot="5400000" flipH="1" flipV="1">
            <a:off x="3178165" y="5249875"/>
            <a:ext cx="1500198" cy="158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/>
          <p:cNvCxnSpPr/>
          <p:nvPr/>
        </p:nvCxnSpPr>
        <p:spPr>
          <a:xfrm>
            <a:off x="1581128" y="5000636"/>
            <a:ext cx="2857520" cy="158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תרשים זרימה: מחבר 28"/>
          <p:cNvSpPr/>
          <p:nvPr/>
        </p:nvSpPr>
        <p:spPr>
          <a:xfrm>
            <a:off x="3857620" y="5214950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תרשים זרימה: מחבר 29"/>
          <p:cNvSpPr/>
          <p:nvPr/>
        </p:nvSpPr>
        <p:spPr>
          <a:xfrm>
            <a:off x="3857620" y="4929198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תרשים זרימה: מחבר 30"/>
          <p:cNvSpPr/>
          <p:nvPr/>
        </p:nvSpPr>
        <p:spPr>
          <a:xfrm>
            <a:off x="3857620" y="4643446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תרשים זרימה: מחבר 31"/>
          <p:cNvSpPr/>
          <p:nvPr/>
        </p:nvSpPr>
        <p:spPr>
          <a:xfrm>
            <a:off x="3071802" y="5214950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תרשים זרימה: מחבר 32"/>
          <p:cNvSpPr/>
          <p:nvPr/>
        </p:nvSpPr>
        <p:spPr>
          <a:xfrm>
            <a:off x="3071802" y="4929198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תרשים זרימה: מחבר 33"/>
          <p:cNvSpPr/>
          <p:nvPr/>
        </p:nvSpPr>
        <p:spPr>
          <a:xfrm>
            <a:off x="2643174" y="5214950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תרשים זרימה: מחבר 34"/>
          <p:cNvSpPr/>
          <p:nvPr/>
        </p:nvSpPr>
        <p:spPr>
          <a:xfrm>
            <a:off x="2214546" y="5214950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תרשים זרימה: מחבר 35"/>
          <p:cNvSpPr/>
          <p:nvPr/>
        </p:nvSpPr>
        <p:spPr>
          <a:xfrm>
            <a:off x="2214546" y="4929198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תרשים זרימה: מחבר 36"/>
          <p:cNvSpPr/>
          <p:nvPr/>
        </p:nvSpPr>
        <p:spPr>
          <a:xfrm>
            <a:off x="2643174" y="4929198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תרשים זרימה: מחבר 37"/>
          <p:cNvSpPr/>
          <p:nvPr/>
        </p:nvSpPr>
        <p:spPr>
          <a:xfrm>
            <a:off x="2643174" y="4643446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תרשים זרימה: מחבר 38"/>
          <p:cNvSpPr/>
          <p:nvPr/>
        </p:nvSpPr>
        <p:spPr>
          <a:xfrm>
            <a:off x="3071802" y="4643446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תרשים זרימה: מחבר 39"/>
          <p:cNvSpPr/>
          <p:nvPr/>
        </p:nvSpPr>
        <p:spPr>
          <a:xfrm>
            <a:off x="2214546" y="4643446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תרשים זרימה: מחבר 40"/>
          <p:cNvSpPr/>
          <p:nvPr/>
        </p:nvSpPr>
        <p:spPr>
          <a:xfrm>
            <a:off x="3857620" y="5572140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תרשים זרימה: מחבר 41"/>
          <p:cNvSpPr/>
          <p:nvPr/>
        </p:nvSpPr>
        <p:spPr>
          <a:xfrm>
            <a:off x="3071802" y="5572140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תרשים זרימה: מחבר 42"/>
          <p:cNvSpPr/>
          <p:nvPr/>
        </p:nvSpPr>
        <p:spPr>
          <a:xfrm>
            <a:off x="2643174" y="5572140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תרשים זרימה: מחבר 43"/>
          <p:cNvSpPr/>
          <p:nvPr/>
        </p:nvSpPr>
        <p:spPr>
          <a:xfrm>
            <a:off x="2214546" y="5572140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תרשים זרימה: מחבר 44"/>
          <p:cNvSpPr/>
          <p:nvPr/>
        </p:nvSpPr>
        <p:spPr>
          <a:xfrm>
            <a:off x="4143372" y="5357826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תרשים זרימה: מחבר 45"/>
          <p:cNvSpPr/>
          <p:nvPr/>
        </p:nvSpPr>
        <p:spPr>
          <a:xfrm>
            <a:off x="3214678" y="5510226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תרשים זרימה: מחבר 46"/>
          <p:cNvSpPr/>
          <p:nvPr/>
        </p:nvSpPr>
        <p:spPr>
          <a:xfrm>
            <a:off x="3367078" y="5072074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תרשים זרימה: מחבר 47"/>
          <p:cNvSpPr/>
          <p:nvPr/>
        </p:nvSpPr>
        <p:spPr>
          <a:xfrm>
            <a:off x="3519478" y="5153036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תרשים זרימה: מחבר 48"/>
          <p:cNvSpPr/>
          <p:nvPr/>
        </p:nvSpPr>
        <p:spPr>
          <a:xfrm>
            <a:off x="3671878" y="5357826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תרשים זרימה: מחבר 49"/>
          <p:cNvSpPr/>
          <p:nvPr/>
        </p:nvSpPr>
        <p:spPr>
          <a:xfrm>
            <a:off x="3571868" y="5510226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תרשים זרימה: מחבר 50"/>
          <p:cNvSpPr/>
          <p:nvPr/>
        </p:nvSpPr>
        <p:spPr>
          <a:xfrm>
            <a:off x="3714744" y="5715016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תרשים זרימה: מחבר 51"/>
          <p:cNvSpPr/>
          <p:nvPr/>
        </p:nvSpPr>
        <p:spPr>
          <a:xfrm>
            <a:off x="3428992" y="5867416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תרשים זרימה: מחבר 52"/>
          <p:cNvSpPr/>
          <p:nvPr/>
        </p:nvSpPr>
        <p:spPr>
          <a:xfrm>
            <a:off x="2928926" y="5857892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תרשים זרימה: מחבר 53"/>
          <p:cNvSpPr/>
          <p:nvPr/>
        </p:nvSpPr>
        <p:spPr>
          <a:xfrm>
            <a:off x="2500298" y="5786454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5" name="תרשים זרימה: מחבר 54"/>
          <p:cNvSpPr/>
          <p:nvPr/>
        </p:nvSpPr>
        <p:spPr>
          <a:xfrm>
            <a:off x="2428860" y="5357826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תרשים זרימה: מחבר 55"/>
          <p:cNvSpPr/>
          <p:nvPr/>
        </p:nvSpPr>
        <p:spPr>
          <a:xfrm>
            <a:off x="2581260" y="5510226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תרשים זרימה: מחבר 56"/>
          <p:cNvSpPr/>
          <p:nvPr/>
        </p:nvSpPr>
        <p:spPr>
          <a:xfrm>
            <a:off x="2857488" y="5429264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תרשים זרימה: מחבר 57"/>
          <p:cNvSpPr/>
          <p:nvPr/>
        </p:nvSpPr>
        <p:spPr>
          <a:xfrm>
            <a:off x="2928926" y="5143512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תרשים זרימה: מחבר 58"/>
          <p:cNvSpPr/>
          <p:nvPr/>
        </p:nvSpPr>
        <p:spPr>
          <a:xfrm>
            <a:off x="3357554" y="5357826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תרשים זרימה: מחבר 59"/>
          <p:cNvSpPr/>
          <p:nvPr/>
        </p:nvSpPr>
        <p:spPr>
          <a:xfrm>
            <a:off x="2357422" y="5072074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תרשים זרימה: מחבר 60"/>
          <p:cNvSpPr/>
          <p:nvPr/>
        </p:nvSpPr>
        <p:spPr>
          <a:xfrm>
            <a:off x="2571736" y="5143512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2" name="תרשים זרימה: מחבר 61"/>
          <p:cNvSpPr/>
          <p:nvPr/>
        </p:nvSpPr>
        <p:spPr>
          <a:xfrm>
            <a:off x="2500298" y="4786322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3" name="תרשים זרימה: מחבר 62"/>
          <p:cNvSpPr/>
          <p:nvPr/>
        </p:nvSpPr>
        <p:spPr>
          <a:xfrm>
            <a:off x="2928926" y="4786322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4" name="תרשים זרימה: מחבר 63"/>
          <p:cNvSpPr/>
          <p:nvPr/>
        </p:nvSpPr>
        <p:spPr>
          <a:xfrm>
            <a:off x="3286116" y="4786322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תרשים זרימה: מחבר 64"/>
          <p:cNvSpPr/>
          <p:nvPr/>
        </p:nvSpPr>
        <p:spPr>
          <a:xfrm>
            <a:off x="3643306" y="4786322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6" name="תרשים זרימה: מחבר 65"/>
          <p:cNvSpPr/>
          <p:nvPr/>
        </p:nvSpPr>
        <p:spPr>
          <a:xfrm>
            <a:off x="4143372" y="4857760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תרשים זרימה: מחבר 66"/>
          <p:cNvSpPr/>
          <p:nvPr/>
        </p:nvSpPr>
        <p:spPr>
          <a:xfrm>
            <a:off x="3500430" y="4857760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תרשים זרימה: מחבר 67"/>
          <p:cNvSpPr/>
          <p:nvPr/>
        </p:nvSpPr>
        <p:spPr>
          <a:xfrm>
            <a:off x="3286116" y="5715016"/>
            <a:ext cx="71438" cy="7143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9" name="תרשים זרימה: מחבר 68"/>
          <p:cNvSpPr/>
          <p:nvPr/>
        </p:nvSpPr>
        <p:spPr>
          <a:xfrm>
            <a:off x="6572264" y="4857760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1" name="תרשים זרימה: מחבר 70"/>
          <p:cNvSpPr/>
          <p:nvPr/>
        </p:nvSpPr>
        <p:spPr>
          <a:xfrm>
            <a:off x="6572264" y="5286388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2" name="תרשים זרימה: תהליך 71"/>
          <p:cNvSpPr/>
          <p:nvPr/>
        </p:nvSpPr>
        <p:spPr>
          <a:xfrm>
            <a:off x="5572132" y="4714884"/>
            <a:ext cx="1214446" cy="928694"/>
          </a:xfrm>
          <a:prstGeom prst="flowChartProcess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חזרה על הלוח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Rockwell" pitchFamily="18" charset="0"/>
                <a:cs typeface="David" pitchFamily="34" charset="-79"/>
              </a:rPr>
              <a:t>Range space S=(X,R)</a:t>
            </a:r>
          </a:p>
          <a:p>
            <a:pPr>
              <a:buNone/>
            </a:pPr>
            <a:endParaRPr lang="en-US" sz="2800" dirty="0" smtClean="0">
              <a:latin typeface="Rockwell" pitchFamily="18" charset="0"/>
              <a:cs typeface="David" pitchFamily="34" charset="-79"/>
            </a:endParaRPr>
          </a:p>
          <a:p>
            <a:r>
              <a:rPr lang="en-US" sz="2800" dirty="0" smtClean="0">
                <a:latin typeface="Rockwell" pitchFamily="18" charset="0"/>
                <a:cs typeface="David" pitchFamily="34" charset="-79"/>
              </a:rPr>
              <a:t> :Projection of R on Y</a:t>
            </a:r>
            <a:br>
              <a:rPr lang="en-US" sz="2800" dirty="0" smtClean="0">
                <a:latin typeface="Rockwell" pitchFamily="18" charset="0"/>
                <a:cs typeface="David" pitchFamily="34" charset="-79"/>
              </a:rPr>
            </a:br>
            <a:r>
              <a:rPr lang="he-IL" sz="2800" dirty="0" smtClean="0">
                <a:latin typeface="Rockwell" pitchFamily="18" charset="0"/>
                <a:cs typeface="David" pitchFamily="34" charset="-79"/>
              </a:rPr>
              <a:t>כל תתי הקבוצות שניתן לכסות.</a:t>
            </a:r>
          </a:p>
          <a:p>
            <a:endParaRPr lang="he-IL" sz="2800" dirty="0" smtClean="0">
              <a:latin typeface="Rockwell" pitchFamily="18" charset="0"/>
              <a:cs typeface="David" pitchFamily="34" charset="-79"/>
            </a:endParaRPr>
          </a:p>
          <a:p>
            <a:r>
              <a:rPr lang="en-US" sz="2800" dirty="0" smtClean="0">
                <a:latin typeface="Rockwell" pitchFamily="18" charset="0"/>
                <a:cs typeface="David" pitchFamily="34" charset="-79"/>
              </a:rPr>
              <a:t>VC-Dimension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:                  כך ש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/>
            </a:r>
            <a:br>
              <a:rPr lang="en-US" sz="2800" dirty="0" smtClean="0">
                <a:latin typeface="Rockwell" pitchFamily="18" charset="0"/>
                <a:cs typeface="David" pitchFamily="34" charset="-79"/>
              </a:rPr>
            </a:br>
            <a:r>
              <a:rPr lang="en-US" sz="2800" dirty="0" smtClean="0">
                <a:latin typeface="Rockwell" pitchFamily="18" charset="0"/>
                <a:cs typeface="David" pitchFamily="34" charset="-79"/>
              </a:rPr>
              <a:t>Biggest Y shattered by R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.</a:t>
            </a:r>
          </a:p>
          <a:p>
            <a:endParaRPr lang="he-IL" sz="2800" dirty="0" smtClean="0">
              <a:latin typeface="Rockwell" pitchFamily="18" charset="0"/>
              <a:cs typeface="David" pitchFamily="34" charset="-79"/>
            </a:endParaRPr>
          </a:p>
          <a:p>
            <a:r>
              <a:rPr lang="en-US" sz="2800" dirty="0" smtClean="0">
                <a:latin typeface="Rockwell" pitchFamily="18" charset="0"/>
                <a:cs typeface="David" pitchFamily="34" charset="-79"/>
              </a:rPr>
              <a:t>Growth function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:                                      </a:t>
            </a:r>
          </a:p>
          <a:p>
            <a:pPr>
              <a:buNone/>
            </a:pPr>
            <a:endParaRPr lang="en-US" sz="2800" dirty="0" smtClean="0">
              <a:latin typeface="Rockwell" pitchFamily="18" charset="0"/>
              <a:cs typeface="David" pitchFamily="34" charset="-79"/>
            </a:endParaRPr>
          </a:p>
          <a:p>
            <a:pPr>
              <a:buNone/>
            </a:pPr>
            <a:endParaRPr lang="he-IL" sz="2800" dirty="0" smtClean="0">
              <a:latin typeface="Rockwell" pitchFamily="18" charset="0"/>
              <a:cs typeface="David" pitchFamily="34" charset="-79"/>
            </a:endParaRPr>
          </a:p>
          <a:p>
            <a:pPr>
              <a:buNone/>
            </a:pPr>
            <a:endParaRPr lang="he-IL" sz="2800" dirty="0">
              <a:latin typeface="Rockwell" pitchFamily="18" charset="0"/>
              <a:cs typeface="David" pitchFamily="34" charset="-79"/>
            </a:endParaRPr>
          </a:p>
        </p:txBody>
      </p:sp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1357290" y="2571744"/>
          <a:ext cx="2852247" cy="571504"/>
        </p:xfrm>
        <a:graphic>
          <a:graphicData uri="http://schemas.openxmlformats.org/presentationml/2006/ole">
            <p:oleObj spid="_x0000_s50182" name="Equation" r:id="rId3" imgW="1206360" imgH="241200" progId="Equation.3">
              <p:embed/>
            </p:oleObj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1285852" y="4000504"/>
          <a:ext cx="1620838" cy="571500"/>
        </p:xfrm>
        <a:graphic>
          <a:graphicData uri="http://schemas.openxmlformats.org/presentationml/2006/ole">
            <p:oleObj spid="_x0000_s50183" name="Equation" r:id="rId4" imgW="685800" imgH="241200" progId="Equation.3">
              <p:embed/>
            </p:oleObj>
          </a:graphicData>
        </a:graphic>
      </p:graphicFrame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3714744" y="4000500"/>
          <a:ext cx="1293813" cy="601663"/>
        </p:xfrm>
        <a:graphic>
          <a:graphicData uri="http://schemas.openxmlformats.org/presentationml/2006/ole">
            <p:oleObj spid="_x0000_s50184" name="Equation" r:id="rId5" imgW="545760" imgH="253800" progId="Equation.3">
              <p:embed/>
            </p:oleObj>
          </a:graphicData>
        </a:graphic>
      </p:graphicFrame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152402" y="5189538"/>
          <a:ext cx="4776788" cy="1082675"/>
        </p:xfrm>
        <a:graphic>
          <a:graphicData uri="http://schemas.openxmlformats.org/presentationml/2006/ole">
            <p:oleObj spid="_x0000_s50185" name="Equation" r:id="rId6" imgW="201924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8215370" cy="187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Ɛ-Net Theorem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e-IL" sz="2800" dirty="0" smtClean="0"/>
          </a:p>
          <a:p>
            <a:endParaRPr lang="he-IL" sz="2800" dirty="0" smtClean="0"/>
          </a:p>
          <a:p>
            <a:endParaRPr lang="he-IL" sz="2800" dirty="0" smtClean="0"/>
          </a:p>
          <a:p>
            <a:endParaRPr lang="he-IL" sz="2800" dirty="0" smtClean="0"/>
          </a:p>
          <a:p>
            <a:endParaRPr lang="he-IL" sz="2800" dirty="0" smtClean="0"/>
          </a:p>
          <a:p>
            <a:r>
              <a:rPr lang="he-IL" sz="2800" dirty="0" smtClean="0"/>
              <a:t>המשפט אומר שאם נגריל קבוצה בגודל </a:t>
            </a:r>
            <a:r>
              <a:rPr lang="en-US" sz="2800" dirty="0" smtClean="0"/>
              <a:t>m</a:t>
            </a:r>
            <a:r>
              <a:rPr lang="he-IL" sz="2800" dirty="0" smtClean="0"/>
              <a:t> בצורה אקראית איבר </a:t>
            </a:r>
            <a:r>
              <a:rPr lang="he-IL" sz="2800" dirty="0" err="1" smtClean="0"/>
              <a:t>איבר</a:t>
            </a:r>
            <a:r>
              <a:rPr lang="he-IL" sz="2800" dirty="0" smtClean="0"/>
              <a:t> אזי בהסתברות של לפחות </a:t>
            </a:r>
            <a:r>
              <a:rPr lang="en-US" sz="2800" dirty="0" smtClean="0"/>
              <a:t>1-</a:t>
            </a:r>
            <a:r>
              <a:rPr lang="el-GR" sz="2800" dirty="0" smtClean="0"/>
              <a:t>φ</a:t>
            </a:r>
            <a:r>
              <a:rPr lang="he-IL" sz="2800" dirty="0" smtClean="0"/>
              <a:t> נקבל ש </a:t>
            </a:r>
            <a:r>
              <a:rPr lang="en-US" sz="2800" dirty="0" smtClean="0"/>
              <a:t>N</a:t>
            </a:r>
            <a:r>
              <a:rPr lang="he-IL" sz="2800" dirty="0" smtClean="0"/>
              <a:t> היא </a:t>
            </a:r>
            <a:r>
              <a:rPr lang="en-US" sz="2800" dirty="0" smtClean="0"/>
              <a:t>Ɛ-Net</a:t>
            </a:r>
            <a:r>
              <a:rPr lang="he-IL" sz="2800" dirty="0" smtClean="0"/>
              <a:t>.</a:t>
            </a:r>
          </a:p>
          <a:p>
            <a:endParaRPr lang="he-IL" sz="2800" dirty="0" smtClean="0"/>
          </a:p>
          <a:p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Ɛ-Net Theorem</a:t>
            </a:r>
            <a:r>
              <a:rPr lang="he-IL" sz="32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הוכחה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נסתכל על </a:t>
            </a:r>
            <a:r>
              <a:rPr lang="en-US" dirty="0" smtClean="0"/>
              <a:t>(X,R)</a:t>
            </a:r>
            <a:r>
              <a:rPr lang="he-IL" dirty="0" smtClean="0"/>
              <a:t> בעל </a:t>
            </a:r>
            <a:r>
              <a:rPr lang="en-US" dirty="0" smtClean="0"/>
              <a:t>VC-Dimension</a:t>
            </a:r>
            <a:r>
              <a:rPr lang="he-IL" dirty="0" smtClean="0"/>
              <a:t> </a:t>
            </a:r>
            <a:r>
              <a:rPr lang="el-GR" dirty="0" smtClean="0"/>
              <a:t>δ</a:t>
            </a:r>
            <a:r>
              <a:rPr lang="he-IL" dirty="0" smtClean="0"/>
              <a:t> ותהי </a:t>
            </a:r>
            <a:r>
              <a:rPr lang="en-US" dirty="0" smtClean="0"/>
              <a:t>x</a:t>
            </a:r>
            <a:r>
              <a:rPr lang="he-IL" dirty="0" smtClean="0"/>
              <a:t> תת קבוצה של </a:t>
            </a:r>
            <a:r>
              <a:rPr lang="en-US" dirty="0" smtClean="0"/>
              <a:t>X</a:t>
            </a:r>
            <a:r>
              <a:rPr lang="he-IL" dirty="0" smtClean="0"/>
              <a:t> מגודל סופי </a:t>
            </a:r>
            <a:r>
              <a:rPr lang="en-US" dirty="0" smtClean="0"/>
              <a:t>n</a:t>
            </a:r>
            <a:r>
              <a:rPr lang="he-IL" dirty="0" smtClean="0"/>
              <a:t>. נסתכל על </a:t>
            </a:r>
            <a:r>
              <a:rPr lang="en-US" dirty="0" smtClean="0"/>
              <a:t>m</a:t>
            </a:r>
            <a:r>
              <a:rPr lang="he-IL" dirty="0" smtClean="0"/>
              <a:t> כמו במשפט ונבצע </a:t>
            </a:r>
            <a:r>
              <a:rPr lang="en-US" dirty="0" smtClean="0"/>
              <a:t>m</a:t>
            </a:r>
            <a:r>
              <a:rPr lang="he-IL" dirty="0" smtClean="0"/>
              <a:t> משיכות </a:t>
            </a:r>
            <a:r>
              <a:rPr lang="he-IL" dirty="0" err="1" smtClean="0"/>
              <a:t>ב"ת</a:t>
            </a:r>
            <a:r>
              <a:rPr lang="he-IL" dirty="0" smtClean="0"/>
              <a:t> לתוך קבוצה                              .</a:t>
            </a:r>
          </a:p>
          <a:p>
            <a:r>
              <a:rPr lang="he-IL" dirty="0" smtClean="0"/>
              <a:t>נגדיר על ידי קבוצה את ההסתברות ש </a:t>
            </a:r>
            <a:r>
              <a:rPr lang="en-US" dirty="0" smtClean="0"/>
              <a:t>N</a:t>
            </a:r>
            <a:r>
              <a:rPr lang="he-IL" dirty="0" smtClean="0"/>
              <a:t> נכשל, כלומר:</a:t>
            </a:r>
          </a:p>
          <a:p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כדי להוכיח את המשפט נצטרך להראות ש</a:t>
            </a:r>
            <a:r>
              <a:rPr lang="en-US" dirty="0" smtClean="0"/>
              <a:t>                 </a:t>
            </a:r>
            <a:r>
              <a:rPr lang="he-IL" dirty="0" smtClean="0"/>
              <a:t> .</a:t>
            </a:r>
            <a:endParaRPr lang="en-US" dirty="0" smtClean="0"/>
          </a:p>
          <a:p>
            <a:r>
              <a:rPr lang="he-IL" dirty="0" smtClean="0"/>
              <a:t>נגדיר </a:t>
            </a:r>
            <a:r>
              <a:rPr lang="en-US" dirty="0" smtClean="0"/>
              <a:t>T</a:t>
            </a:r>
            <a:r>
              <a:rPr lang="he-IL" dirty="0" smtClean="0"/>
              <a:t> אשר נוצר באותו אופן כמו </a:t>
            </a:r>
            <a:r>
              <a:rPr lang="en-US" dirty="0" smtClean="0"/>
              <a:t>N</a:t>
            </a:r>
            <a:r>
              <a:rPr lang="he-IL" dirty="0" smtClean="0"/>
              <a:t> ונרצה לבחון את ההסתברות שבה </a:t>
            </a:r>
            <a:r>
              <a:rPr lang="en-US" dirty="0" smtClean="0"/>
              <a:t>N</a:t>
            </a:r>
            <a:r>
              <a:rPr lang="he-IL" dirty="0" smtClean="0"/>
              <a:t> נכשל אבל </a:t>
            </a:r>
            <a:r>
              <a:rPr lang="en-US" dirty="0" smtClean="0"/>
              <a:t>T</a:t>
            </a:r>
            <a:r>
              <a:rPr lang="he-IL" dirty="0" smtClean="0"/>
              <a:t> מצליח בגדול, כלומר: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 </a:t>
            </a:r>
            <a:endParaRPr lang="he-IL" dirty="0"/>
          </a:p>
        </p:txBody>
      </p:sp>
      <p:graphicFrame>
        <p:nvGraphicFramePr>
          <p:cNvPr id="4" name="אובייקט 3"/>
          <p:cNvGraphicFramePr>
            <a:graphicFrameLocks noChangeAspect="1"/>
          </p:cNvGraphicFramePr>
          <p:nvPr/>
        </p:nvGraphicFramePr>
        <p:xfrm>
          <a:off x="3643306" y="2357430"/>
          <a:ext cx="1990736" cy="471490"/>
        </p:xfrm>
        <a:graphic>
          <a:graphicData uri="http://schemas.openxmlformats.org/presentationml/2006/ole">
            <p:oleObj spid="_x0000_s79874" name="Equation" r:id="rId3" imgW="965160" imgH="228600" progId="Equation.3">
              <p:embed/>
            </p:oleObj>
          </a:graphicData>
        </a:graphic>
      </p:graphicFrame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1714480" y="3286124"/>
          <a:ext cx="5960320" cy="669927"/>
        </p:xfrm>
        <a:graphic>
          <a:graphicData uri="http://schemas.openxmlformats.org/presentationml/2006/ole">
            <p:oleObj spid="_x0000_s79875" name="Equation" r:id="rId4" imgW="2260440" imgH="253800" progId="Equation.3">
              <p:embed/>
            </p:oleObj>
          </a:graphicData>
        </a:graphic>
      </p:graphicFrame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1644639" y="4071942"/>
          <a:ext cx="1284287" cy="446088"/>
        </p:xfrm>
        <a:graphic>
          <a:graphicData uri="http://schemas.openxmlformats.org/presentationml/2006/ole">
            <p:oleObj spid="_x0000_s79876" name="Equation" r:id="rId5" imgW="622080" imgH="215640" progId="Equation.3">
              <p:embed/>
            </p:oleObj>
          </a:graphicData>
        </a:graphic>
      </p:graphicFrame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428596" y="5286388"/>
          <a:ext cx="7358114" cy="993816"/>
        </p:xfrm>
        <a:graphic>
          <a:graphicData uri="http://schemas.openxmlformats.org/presentationml/2006/ole">
            <p:oleObj spid="_x0000_s79877" name="Equation" r:id="rId6" imgW="32004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Ɛ-Net Theorem</a:t>
            </a:r>
            <a:r>
              <a:rPr lang="he-IL" sz="32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הוכחה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he-IL" dirty="0" smtClean="0"/>
          </a:p>
          <a:p>
            <a:r>
              <a:rPr lang="he-IL" dirty="0" smtClean="0"/>
              <a:t>ניתן לומר ש                  מתפלג בינומית והתוחלת שלו היא לפחות         . ולכן זה סביר לומר שאם </a:t>
            </a:r>
            <a:r>
              <a:rPr lang="en-US" dirty="0" smtClean="0"/>
              <a:t>N</a:t>
            </a:r>
            <a:r>
              <a:rPr lang="he-IL" dirty="0" smtClean="0"/>
              <a:t> נכשל אז בהסתברות מאוד טובה </a:t>
            </a:r>
            <a:r>
              <a:rPr lang="en-US" dirty="0" smtClean="0"/>
              <a:t>T</a:t>
            </a:r>
            <a:r>
              <a:rPr lang="he-IL" dirty="0" smtClean="0"/>
              <a:t> יצליח ולא רק עם איבר אחד אלא עם הרבה יותר.</a:t>
            </a:r>
          </a:p>
          <a:p>
            <a:r>
              <a:rPr lang="he-IL" u="sng" dirty="0" smtClean="0"/>
              <a:t>טענה:</a:t>
            </a:r>
            <a:r>
              <a:rPr lang="he-IL" dirty="0" smtClean="0"/>
              <a:t> ההסתברויות של                  הן פחות או יותר שוות, </a:t>
            </a:r>
            <a:r>
              <a:rPr lang="he-IL" dirty="0" err="1" smtClean="0"/>
              <a:t>פורמלית</a:t>
            </a:r>
            <a:r>
              <a:rPr lang="he-IL" dirty="0" smtClean="0"/>
              <a:t>: </a:t>
            </a:r>
          </a:p>
          <a:p>
            <a:r>
              <a:rPr lang="he-IL" dirty="0" smtClean="0"/>
              <a:t>מתקיים ש                      ובכך קיבלנו את צד שמאל ונשאר להראות את צד ימין.</a:t>
            </a:r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714348" y="1785926"/>
            <a:ext cx="4500594" cy="42862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5214942" y="1785926"/>
            <a:ext cx="1857388" cy="428628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7" name="אובייקט 6"/>
          <p:cNvGraphicFramePr>
            <a:graphicFrameLocks noChangeAspect="1"/>
          </p:cNvGraphicFramePr>
          <p:nvPr/>
        </p:nvGraphicFramePr>
        <p:xfrm>
          <a:off x="2100263" y="2239963"/>
          <a:ext cx="1873250" cy="474662"/>
        </p:xfrm>
        <a:graphic>
          <a:graphicData uri="http://schemas.openxmlformats.org/presentationml/2006/ole">
            <p:oleObj spid="_x0000_s80898" name="Equation" r:id="rId3" imgW="685800" imgH="253800" progId="Equation.3">
              <p:embed/>
            </p:oleObj>
          </a:graphicData>
        </a:graphic>
      </p:graphicFrame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7143768" y="1785926"/>
          <a:ext cx="511572" cy="406412"/>
        </p:xfrm>
        <a:graphic>
          <a:graphicData uri="http://schemas.openxmlformats.org/presentationml/2006/ole">
            <p:oleObj spid="_x0000_s80899" name="Equation" r:id="rId4" imgW="126720" imgH="139680" progId="Equation.3">
              <p:embed/>
            </p:oleObj>
          </a:graphicData>
        </a:graphic>
      </p:graphicFrame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5070486" y="2928934"/>
          <a:ext cx="1144588" cy="474662"/>
        </p:xfrm>
        <a:graphic>
          <a:graphicData uri="http://schemas.openxmlformats.org/presentationml/2006/ole">
            <p:oleObj spid="_x0000_s80900" name="Equation" r:id="rId5" imgW="419040" imgH="253800" progId="Equation.3">
              <p:embed/>
            </p:oleObj>
          </a:graphicData>
        </a:graphic>
      </p:graphicFrame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6167438" y="3355975"/>
          <a:ext cx="809625" cy="358775"/>
        </p:xfrm>
        <a:graphic>
          <a:graphicData uri="http://schemas.openxmlformats.org/presentationml/2006/ole">
            <p:oleObj spid="_x0000_s80901" name="Equation" r:id="rId6" imgW="215640" imgH="139680" progId="Equation.3">
              <p:embed/>
            </p:oleObj>
          </a:graphicData>
        </a:graphic>
      </p:graphicFrame>
      <p:graphicFrame>
        <p:nvGraphicFramePr>
          <p:cNvPr id="13" name="אובייקט 12"/>
          <p:cNvGraphicFramePr>
            <a:graphicFrameLocks noChangeAspect="1"/>
          </p:cNvGraphicFramePr>
          <p:nvPr/>
        </p:nvGraphicFramePr>
        <p:xfrm>
          <a:off x="3857620" y="3929066"/>
          <a:ext cx="1143008" cy="623968"/>
        </p:xfrm>
        <a:graphic>
          <a:graphicData uri="http://schemas.openxmlformats.org/presentationml/2006/ole">
            <p:oleObj spid="_x0000_s80904" name="Equation" r:id="rId7" imgW="342720" imgH="215640" progId="Equation.3">
              <p:embed/>
            </p:oleObj>
          </a:graphicData>
        </a:graphic>
      </p:graphicFrame>
      <p:graphicFrame>
        <p:nvGraphicFramePr>
          <p:cNvPr id="80905" name="Object 9"/>
          <p:cNvGraphicFramePr>
            <a:graphicFrameLocks noChangeAspect="1"/>
          </p:cNvGraphicFramePr>
          <p:nvPr/>
        </p:nvGraphicFramePr>
        <p:xfrm>
          <a:off x="2500298" y="4459393"/>
          <a:ext cx="3857652" cy="469805"/>
        </p:xfrm>
        <a:graphic>
          <a:graphicData uri="http://schemas.openxmlformats.org/presentationml/2006/ole">
            <p:oleObj spid="_x0000_s80905" name="Equation" r:id="rId8" imgW="1536480" imgH="215640" progId="Equation.3">
              <p:embed/>
            </p:oleObj>
          </a:graphicData>
        </a:graphic>
      </p:graphicFrame>
      <p:graphicFrame>
        <p:nvGraphicFramePr>
          <p:cNvPr id="80906" name="Object 10"/>
          <p:cNvGraphicFramePr>
            <a:graphicFrameLocks noChangeAspect="1"/>
          </p:cNvGraphicFramePr>
          <p:nvPr/>
        </p:nvGraphicFramePr>
        <p:xfrm>
          <a:off x="4929190" y="4786322"/>
          <a:ext cx="1565275" cy="623887"/>
        </p:xfrm>
        <a:graphic>
          <a:graphicData uri="http://schemas.openxmlformats.org/presentationml/2006/ole">
            <p:oleObj spid="_x0000_s80906" name="Equation" r:id="rId9" imgW="46980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תזכורת: אי שוויונות הסתברותיים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u="sng" dirty="0" smtClean="0"/>
              <a:t>אי שוויון </a:t>
            </a:r>
            <a:r>
              <a:rPr lang="he-IL" u="sng" dirty="0" err="1" smtClean="0"/>
              <a:t>צ'רנוף</a:t>
            </a:r>
            <a:r>
              <a:rPr lang="he-IL" u="sng" dirty="0" smtClean="0"/>
              <a:t>:</a:t>
            </a:r>
            <a:r>
              <a:rPr lang="he-IL" dirty="0" smtClean="0"/>
              <a:t> עבור </a:t>
            </a:r>
            <a:r>
              <a:rPr lang="en-US" dirty="0" smtClean="0"/>
              <a:t>n</a:t>
            </a:r>
            <a:r>
              <a:rPr lang="he-IL" dirty="0" smtClean="0"/>
              <a:t> מ"מ </a:t>
            </a:r>
            <a:r>
              <a:rPr lang="he-IL" dirty="0" err="1" smtClean="0"/>
              <a:t>ב"ת</a:t>
            </a:r>
            <a:r>
              <a:rPr lang="he-IL" dirty="0" smtClean="0"/>
              <a:t> מתפלגים </a:t>
            </a:r>
            <a:r>
              <a:rPr lang="he-IL" dirty="0" err="1" smtClean="0"/>
              <a:t>ברנולי</a:t>
            </a:r>
            <a:r>
              <a:rPr lang="he-IL" dirty="0" smtClean="0"/>
              <a:t> עם הסתברות </a:t>
            </a:r>
            <a:r>
              <a:rPr lang="en-US" dirty="0" smtClean="0"/>
              <a:t>p</a:t>
            </a:r>
            <a:r>
              <a:rPr lang="he-IL" dirty="0" smtClean="0"/>
              <a:t>, מתקיים: עבור </a:t>
            </a:r>
            <a:r>
              <a:rPr lang="en-US" dirty="0" err="1" smtClean="0"/>
              <a:t>np</a:t>
            </a:r>
            <a:r>
              <a:rPr lang="he-IL" dirty="0" smtClean="0"/>
              <a:t> תוחלת ו</a:t>
            </a:r>
            <a:r>
              <a:rPr lang="en-US" dirty="0" err="1" smtClean="0"/>
              <a:t>np</a:t>
            </a:r>
            <a:r>
              <a:rPr lang="en-US" dirty="0" smtClean="0"/>
              <a:t>(1-p)</a:t>
            </a:r>
            <a:r>
              <a:rPr lang="he-IL" dirty="0" smtClean="0"/>
              <a:t> שונות.</a:t>
            </a:r>
          </a:p>
          <a:p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בעצם אפשר לומר שההסתברות של הסכום הנ"ל להיות רחוק מהתוחלת קטנה </a:t>
            </a:r>
            <a:r>
              <a:rPr lang="he-IL" dirty="0" err="1" smtClean="0"/>
              <a:t>מעריכית</a:t>
            </a:r>
            <a:r>
              <a:rPr lang="he-IL" dirty="0" smtClean="0"/>
              <a:t>.</a:t>
            </a:r>
          </a:p>
          <a:p>
            <a:pPr>
              <a:buNone/>
            </a:pPr>
            <a:endParaRPr lang="he-IL" u="sng" dirty="0" smtClean="0"/>
          </a:p>
          <a:p>
            <a:r>
              <a:rPr lang="he-IL" u="sng" dirty="0" smtClean="0"/>
              <a:t>אי שוויון </a:t>
            </a:r>
            <a:r>
              <a:rPr lang="he-IL" u="sng" dirty="0" err="1" smtClean="0"/>
              <a:t>צ'בישב</a:t>
            </a:r>
            <a:r>
              <a:rPr lang="he-IL" u="sng" dirty="0" smtClean="0"/>
              <a:t>: </a:t>
            </a:r>
            <a:r>
              <a:rPr lang="he-IL" dirty="0" smtClean="0"/>
              <a:t>עבור מ"מ </a:t>
            </a:r>
            <a:r>
              <a:rPr lang="en-US" dirty="0" smtClean="0"/>
              <a:t>X</a:t>
            </a:r>
            <a:r>
              <a:rPr lang="he-IL" dirty="0" smtClean="0"/>
              <a:t> אם התוחלת והשונות שלו קיימים אזי: </a:t>
            </a:r>
            <a:endParaRPr lang="he-IL" u="sng" dirty="0"/>
          </a:p>
        </p:txBody>
      </p:sp>
      <p:pic>
        <p:nvPicPr>
          <p:cNvPr id="102402" name="Picture 2" descr="{\displaystyle \Pr \left[\sum_{i=1}^n X_i  - np &gt; t\sqrt{np(1-p)}\right] &lt; e^{-t^2/2}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428868"/>
            <a:ext cx="5269604" cy="785818"/>
          </a:xfrm>
          <a:prstGeom prst="rect">
            <a:avLst/>
          </a:prstGeom>
          <a:noFill/>
        </p:spPr>
      </p:pic>
      <p:pic>
        <p:nvPicPr>
          <p:cNvPr id="102406" name="Picture 6" descr="{\displaystyle \operatorname{P}(|X-\operatorname{E}[X]|\geq C) \leq {\operatorname{Var}(X) \over C^2}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3178" y="5091127"/>
            <a:ext cx="3314706" cy="552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714884"/>
            <a:ext cx="6700850" cy="174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Ɛ-Net Theorem</a:t>
            </a:r>
            <a:r>
              <a:rPr lang="he-IL" sz="32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הוכחה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נשים לב שמהגדרת הסתברות מותנית:</a:t>
            </a:r>
          </a:p>
          <a:p>
            <a:endParaRPr lang="he-IL" dirty="0" smtClean="0"/>
          </a:p>
          <a:p>
            <a:r>
              <a:rPr lang="he-IL" dirty="0" smtClean="0"/>
              <a:t>לכן מספיק להראות ש</a:t>
            </a:r>
          </a:p>
          <a:p>
            <a:r>
              <a:rPr lang="he-IL" dirty="0" smtClean="0"/>
              <a:t>נניח את     , צריך להראות שעבור </a:t>
            </a:r>
            <a:r>
              <a:rPr lang="en-US" dirty="0" smtClean="0"/>
              <a:t>r</a:t>
            </a:r>
            <a:r>
              <a:rPr lang="he-IL" dirty="0" smtClean="0"/>
              <a:t> מתקיים ש </a:t>
            </a:r>
            <a:r>
              <a:rPr lang="en-US" dirty="0" smtClean="0"/>
              <a:t>N</a:t>
            </a:r>
            <a:r>
              <a:rPr lang="he-IL" dirty="0" smtClean="0"/>
              <a:t> נכשל ו </a:t>
            </a:r>
            <a:r>
              <a:rPr lang="en-US" dirty="0" smtClean="0"/>
              <a:t>T</a:t>
            </a:r>
            <a:r>
              <a:rPr lang="he-IL" dirty="0" smtClean="0"/>
              <a:t> מצליח בגדול                    בהסתברות לפחות חצי.</a:t>
            </a:r>
            <a:endParaRPr lang="en-US" dirty="0" smtClean="0"/>
          </a:p>
          <a:p>
            <a:r>
              <a:rPr lang="he-IL" dirty="0" smtClean="0"/>
              <a:t>נשים לב ש                מתפלג בינומית עבור ערך           בעל </a:t>
            </a:r>
            <a:r>
              <a:rPr lang="en-US" dirty="0" smtClean="0"/>
              <a:t>E[X]=mp,                                           </a:t>
            </a:r>
            <a:endParaRPr lang="he-IL" dirty="0" smtClean="0"/>
          </a:p>
          <a:p>
            <a:r>
              <a:rPr lang="he-IL" dirty="0" smtClean="0"/>
              <a:t>מאי שוויון </a:t>
            </a:r>
            <a:r>
              <a:rPr lang="he-IL" dirty="0" err="1" smtClean="0"/>
              <a:t>צ'בישב</a:t>
            </a:r>
            <a:r>
              <a:rPr lang="he-IL" dirty="0" smtClean="0"/>
              <a:t>:</a:t>
            </a:r>
          </a:p>
          <a:p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ומהגדרת </a:t>
            </a:r>
            <a:r>
              <a:rPr lang="en-US" dirty="0" smtClean="0"/>
              <a:t>m</a:t>
            </a:r>
            <a:r>
              <a:rPr lang="he-IL" dirty="0" smtClean="0"/>
              <a:t>: </a:t>
            </a:r>
            <a:endParaRPr lang="he-IL" dirty="0"/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571472" y="2000240"/>
          <a:ext cx="6713547" cy="441700"/>
        </p:xfrm>
        <a:graphic>
          <a:graphicData uri="http://schemas.openxmlformats.org/presentationml/2006/ole">
            <p:oleObj spid="_x0000_s83970" name="Equation" r:id="rId4" imgW="2844720" imgH="215640" progId="Equation.3">
              <p:embed/>
            </p:oleObj>
          </a:graphicData>
        </a:graphic>
      </p:graphicFrame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989017" y="2357438"/>
          <a:ext cx="4154487" cy="681037"/>
        </p:xfrm>
        <a:graphic>
          <a:graphicData uri="http://schemas.openxmlformats.org/presentationml/2006/ole">
            <p:oleObj spid="_x0000_s83971" name="Equation" r:id="rId5" imgW="2082600" imgH="393480" progId="Equation.3">
              <p:embed/>
            </p:oleObj>
          </a:graphicData>
        </a:graphic>
      </p:graphicFrame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6357950" y="2920376"/>
          <a:ext cx="357190" cy="437185"/>
        </p:xfrm>
        <a:graphic>
          <a:graphicData uri="http://schemas.openxmlformats.org/presentationml/2006/ole">
            <p:oleObj spid="_x0000_s83972" name="Equation" r:id="rId6" imgW="152280" imgH="215640" progId="Equation.3">
              <p:embed/>
            </p:oleObj>
          </a:graphicData>
        </a:graphic>
      </p:graphicFrame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4929190" y="3283702"/>
          <a:ext cx="1109658" cy="573926"/>
        </p:xfrm>
        <a:graphic>
          <a:graphicData uri="http://schemas.openxmlformats.org/presentationml/2006/ole">
            <p:oleObj spid="_x0000_s83973" name="Equation" r:id="rId7" imgW="761760" imgH="393480" progId="Equation.3">
              <p:embed/>
            </p:oleObj>
          </a:graphicData>
        </a:graphic>
      </p:graphicFrame>
      <p:graphicFrame>
        <p:nvGraphicFramePr>
          <p:cNvPr id="83974" name="Object 6"/>
          <p:cNvGraphicFramePr>
            <a:graphicFrameLocks noChangeAspect="1"/>
          </p:cNvGraphicFramePr>
          <p:nvPr/>
        </p:nvGraphicFramePr>
        <p:xfrm>
          <a:off x="5368925" y="3857625"/>
          <a:ext cx="1017588" cy="369888"/>
        </p:xfrm>
        <a:graphic>
          <a:graphicData uri="http://schemas.openxmlformats.org/presentationml/2006/ole">
            <p:oleObj spid="_x0000_s83974" name="Equation" r:id="rId8" imgW="698400" imgH="253800" progId="Equation.3">
              <p:embed/>
            </p:oleObj>
          </a:graphicData>
        </a:graphic>
      </p:graphicFrame>
      <p:graphicFrame>
        <p:nvGraphicFramePr>
          <p:cNvPr id="83975" name="Object 7"/>
          <p:cNvGraphicFramePr>
            <a:graphicFrameLocks noChangeAspect="1"/>
          </p:cNvGraphicFramePr>
          <p:nvPr/>
        </p:nvGraphicFramePr>
        <p:xfrm>
          <a:off x="1928794" y="3821909"/>
          <a:ext cx="642942" cy="321471"/>
        </p:xfrm>
        <a:graphic>
          <a:graphicData uri="http://schemas.openxmlformats.org/presentationml/2006/ole">
            <p:oleObj spid="_x0000_s83975" name="Equation" r:id="rId9" imgW="380880" imgH="190440" progId="Equation.3">
              <p:embed/>
            </p:oleObj>
          </a:graphicData>
        </a:graphic>
      </p:graphicFrame>
      <p:graphicFrame>
        <p:nvGraphicFramePr>
          <p:cNvPr id="4" name="Object 10"/>
          <p:cNvGraphicFramePr>
            <a:graphicFrameLocks noChangeAspect="1"/>
          </p:cNvGraphicFramePr>
          <p:nvPr/>
        </p:nvGraphicFramePr>
        <p:xfrm>
          <a:off x="4572000" y="4141766"/>
          <a:ext cx="3071834" cy="430242"/>
        </p:xfrm>
        <a:graphic>
          <a:graphicData uri="http://schemas.openxmlformats.org/presentationml/2006/ole">
            <p:oleObj spid="_x0000_s83978" name="Equation" r:id="rId10" imgW="1447560" imgH="203040" progId="Equation.3">
              <p:embed/>
            </p:oleObj>
          </a:graphicData>
        </a:graphic>
      </p:graphicFrame>
      <p:graphicFrame>
        <p:nvGraphicFramePr>
          <p:cNvPr id="83979" name="Object 11"/>
          <p:cNvGraphicFramePr>
            <a:graphicFrameLocks noChangeAspect="1"/>
          </p:cNvGraphicFramePr>
          <p:nvPr/>
        </p:nvGraphicFramePr>
        <p:xfrm>
          <a:off x="4054653" y="5929330"/>
          <a:ext cx="2017545" cy="428628"/>
        </p:xfrm>
        <a:graphic>
          <a:graphicData uri="http://schemas.openxmlformats.org/presentationml/2006/ole">
            <p:oleObj spid="_x0000_s83979" name="Equation" r:id="rId11" imgW="9522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Ɛ-Net Theorem</a:t>
            </a:r>
            <a:r>
              <a:rPr lang="he-IL" sz="32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הוכחה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he-IL" dirty="0" smtClean="0"/>
              <a:t>אז ראינו שמתקיים:</a:t>
            </a:r>
          </a:p>
          <a:p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בכך הראינו שמספיק לחסום את ההסתברות של:</a:t>
            </a:r>
          </a:p>
          <a:p>
            <a:endParaRPr lang="he-IL" dirty="0" smtClean="0"/>
          </a:p>
          <a:p>
            <a:endParaRPr lang="he-IL" dirty="0" smtClean="0"/>
          </a:p>
          <a:p>
            <a:pPr>
              <a:buNone/>
            </a:pPr>
            <a:endParaRPr lang="he-IL" dirty="0" smtClean="0"/>
          </a:p>
          <a:p>
            <a:r>
              <a:rPr lang="he-IL" dirty="0" smtClean="0"/>
              <a:t>נגדיר                                                                   , ברור ש                  ולכן נחסום רק את      .</a:t>
            </a:r>
          </a:p>
          <a:p>
            <a:r>
              <a:rPr lang="he-IL" dirty="0" smtClean="0"/>
              <a:t>קיבלנו עובדה מפתיעה! ההסתברות שלנו לא תלויה יותר ב</a:t>
            </a:r>
            <a:r>
              <a:rPr lang="en-US" dirty="0" smtClean="0"/>
              <a:t>x</a:t>
            </a:r>
            <a:r>
              <a:rPr lang="he-IL" dirty="0" smtClean="0"/>
              <a:t> אלא רק במדגם אקראי שלקחנו ממנו (</a:t>
            </a:r>
            <a:r>
              <a:rPr lang="en-US" dirty="0" smtClean="0"/>
              <a:t>N,T</a:t>
            </a:r>
            <a:r>
              <a:rPr lang="he-IL" dirty="0" smtClean="0"/>
              <a:t>) וזה הרעיון המרכזי בהוכחה.</a:t>
            </a:r>
          </a:p>
          <a:p>
            <a:pPr>
              <a:buNone/>
            </a:pPr>
            <a:r>
              <a:rPr lang="he-IL" dirty="0" smtClean="0"/>
              <a:t>                          </a:t>
            </a:r>
            <a:endParaRPr lang="he-IL" dirty="0"/>
          </a:p>
        </p:txBody>
      </p:sp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357158" y="2071678"/>
          <a:ext cx="7858180" cy="778064"/>
        </p:xfrm>
        <a:graphic>
          <a:graphicData uri="http://schemas.openxmlformats.org/presentationml/2006/ole">
            <p:oleObj spid="_x0000_s84995" name="Equation" r:id="rId3" imgW="3886200" imgH="444240" progId="Equation.3">
              <p:embed/>
            </p:oleObj>
          </a:graphicData>
        </a:graphic>
      </p:graphicFrame>
      <p:graphicFrame>
        <p:nvGraphicFramePr>
          <p:cNvPr id="84997" name="Object 5"/>
          <p:cNvGraphicFramePr>
            <a:graphicFrameLocks noChangeAspect="1"/>
          </p:cNvGraphicFramePr>
          <p:nvPr/>
        </p:nvGraphicFramePr>
        <p:xfrm>
          <a:off x="3000364" y="4286256"/>
          <a:ext cx="4029514" cy="714380"/>
        </p:xfrm>
        <a:graphic>
          <a:graphicData uri="http://schemas.openxmlformats.org/presentationml/2006/ole">
            <p:oleObj spid="_x0000_s84997" name="Equation" r:id="rId4" imgW="2438280" imgH="431640" progId="Equation.3">
              <p:embed/>
            </p:oleObj>
          </a:graphicData>
        </a:graphic>
      </p:graphicFrame>
      <p:graphicFrame>
        <p:nvGraphicFramePr>
          <p:cNvPr id="84998" name="Object 6"/>
          <p:cNvGraphicFramePr>
            <a:graphicFrameLocks noChangeAspect="1"/>
          </p:cNvGraphicFramePr>
          <p:nvPr/>
        </p:nvGraphicFramePr>
        <p:xfrm>
          <a:off x="1000100" y="4472526"/>
          <a:ext cx="1071570" cy="385234"/>
        </p:xfrm>
        <a:graphic>
          <a:graphicData uri="http://schemas.openxmlformats.org/presentationml/2006/ole">
            <p:oleObj spid="_x0000_s84998" name="Equation" r:id="rId5" imgW="520560" imgH="215640" progId="Equation.3">
              <p:embed/>
            </p:oleObj>
          </a:graphicData>
        </a:graphic>
      </p:graphicFrame>
      <p:graphicFrame>
        <p:nvGraphicFramePr>
          <p:cNvPr id="84999" name="Object 7"/>
          <p:cNvGraphicFramePr>
            <a:graphicFrameLocks noChangeAspect="1"/>
          </p:cNvGraphicFramePr>
          <p:nvPr/>
        </p:nvGraphicFramePr>
        <p:xfrm>
          <a:off x="5260983" y="4805375"/>
          <a:ext cx="525463" cy="409575"/>
        </p:xfrm>
        <a:graphic>
          <a:graphicData uri="http://schemas.openxmlformats.org/presentationml/2006/ole">
            <p:oleObj spid="_x0000_s84999" name="Equation" r:id="rId6" imgW="241200" imgH="215640" progId="Equation.3">
              <p:embed/>
            </p:oleObj>
          </a:graphicData>
        </a:graphic>
      </p:graphicFrame>
      <p:graphicFrame>
        <p:nvGraphicFramePr>
          <p:cNvPr id="85000" name="Object 8"/>
          <p:cNvGraphicFramePr>
            <a:graphicFrameLocks noChangeAspect="1"/>
          </p:cNvGraphicFramePr>
          <p:nvPr/>
        </p:nvGraphicFramePr>
        <p:xfrm>
          <a:off x="1571604" y="3352218"/>
          <a:ext cx="5857887" cy="791162"/>
        </p:xfrm>
        <a:graphic>
          <a:graphicData uri="http://schemas.openxmlformats.org/presentationml/2006/ole">
            <p:oleObj spid="_x0000_s85000" name="Equation" r:id="rId7" imgW="32004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Ɛ-Net Theorem</a:t>
            </a:r>
            <a:r>
              <a:rPr lang="he-IL" sz="32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הוכחה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u="sng" dirty="0" smtClean="0"/>
              <a:t>טענה:</a:t>
            </a:r>
            <a:r>
              <a:rPr lang="he-IL" dirty="0" smtClean="0"/>
              <a:t>                                              כאשר,</a:t>
            </a:r>
          </a:p>
          <a:p>
            <a:r>
              <a:rPr lang="he-IL" dirty="0" smtClean="0"/>
              <a:t>לצורך הוכחת הטענה נניח שהדגימות שלנו נלקחו יחד: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בחרנו                               באופן </a:t>
            </a:r>
            <a:r>
              <a:rPr lang="he-IL" dirty="0" err="1" smtClean="0"/>
              <a:t>ב"ת</a:t>
            </a:r>
            <a:r>
              <a:rPr lang="he-IL" dirty="0" smtClean="0"/>
              <a:t> ואז בצורה אקראית נבחר </a:t>
            </a:r>
            <a:r>
              <a:rPr lang="en-US" dirty="0" smtClean="0"/>
              <a:t>m</a:t>
            </a:r>
            <a:r>
              <a:rPr lang="he-IL" dirty="0" smtClean="0"/>
              <a:t> איברים ל</a:t>
            </a:r>
            <a:r>
              <a:rPr lang="en-US" dirty="0" smtClean="0"/>
              <a:t>N </a:t>
            </a:r>
            <a:r>
              <a:rPr lang="he-IL" dirty="0" smtClean="0"/>
              <a:t> ואת השאר נשים ב </a:t>
            </a:r>
            <a:r>
              <a:rPr lang="en-US" dirty="0" smtClean="0"/>
              <a:t>T</a:t>
            </a:r>
            <a:r>
              <a:rPr lang="he-IL" dirty="0" smtClean="0"/>
              <a:t>, מתקיים:</a:t>
            </a:r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לכן, מנקודה זו נקבע </a:t>
            </a:r>
            <a:r>
              <a:rPr lang="en-US" dirty="0" smtClean="0"/>
              <a:t>Z</a:t>
            </a:r>
            <a:r>
              <a:rPr lang="he-IL" dirty="0" smtClean="0"/>
              <a:t> ונחסום את                 . מכיוון ש 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הוא ממוצע משוקלל של                  זה יספיק לנו.</a:t>
            </a:r>
          </a:p>
          <a:p>
            <a:pPr>
              <a:buNone/>
            </a:pPr>
            <a:endParaRPr lang="he-IL" dirty="0" smtClean="0"/>
          </a:p>
          <a:p>
            <a:endParaRPr lang="he-IL" u="sng" dirty="0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643050"/>
            <a:ext cx="29527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500174"/>
            <a:ext cx="2428892" cy="65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4929190" y="2406520"/>
          <a:ext cx="1954228" cy="450976"/>
        </p:xfrm>
        <a:graphic>
          <a:graphicData uri="http://schemas.openxmlformats.org/presentationml/2006/ole">
            <p:oleObj spid="_x0000_s86021" name="Equation" r:id="rId5" imgW="990360" imgH="228600" progId="Equation.3">
              <p:embed/>
            </p:oleObj>
          </a:graphicData>
        </a:graphic>
      </p:graphicFrame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6378" y="3143248"/>
            <a:ext cx="6126927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6023" name="Object 7"/>
          <p:cNvGraphicFramePr>
            <a:graphicFrameLocks noChangeAspect="1"/>
          </p:cNvGraphicFramePr>
          <p:nvPr/>
        </p:nvGraphicFramePr>
        <p:xfrm>
          <a:off x="2643174" y="4572008"/>
          <a:ext cx="1143008" cy="388246"/>
        </p:xfrm>
        <a:graphic>
          <a:graphicData uri="http://schemas.openxmlformats.org/presentationml/2006/ole">
            <p:oleObj spid="_x0000_s86023" name="Equation" r:id="rId7" imgW="634680" imgH="215640" progId="Equation.3">
              <p:embed/>
            </p:oleObj>
          </a:graphicData>
        </a:graphic>
      </p:graphicFrame>
      <p:graphicFrame>
        <p:nvGraphicFramePr>
          <p:cNvPr id="86024" name="Object 8"/>
          <p:cNvGraphicFramePr>
            <a:graphicFrameLocks noChangeAspect="1"/>
          </p:cNvGraphicFramePr>
          <p:nvPr/>
        </p:nvGraphicFramePr>
        <p:xfrm>
          <a:off x="655616" y="4572000"/>
          <a:ext cx="844550" cy="388938"/>
        </p:xfrm>
        <a:graphic>
          <a:graphicData uri="http://schemas.openxmlformats.org/presentationml/2006/ole">
            <p:oleObj spid="_x0000_s86024" name="Equation" r:id="rId8" imgW="469800" imgH="215640" progId="Equation.3">
              <p:embed/>
            </p:oleObj>
          </a:graphicData>
        </a:graphic>
      </p:graphicFrame>
      <p:graphicFrame>
        <p:nvGraphicFramePr>
          <p:cNvPr id="86025" name="Object 9"/>
          <p:cNvGraphicFramePr>
            <a:graphicFrameLocks noChangeAspect="1"/>
          </p:cNvGraphicFramePr>
          <p:nvPr/>
        </p:nvGraphicFramePr>
        <p:xfrm>
          <a:off x="3786190" y="4929198"/>
          <a:ext cx="1143000" cy="388938"/>
        </p:xfrm>
        <a:graphic>
          <a:graphicData uri="http://schemas.openxmlformats.org/presentationml/2006/ole">
            <p:oleObj spid="_x0000_s86025" name="Equation" r:id="rId9" imgW="6346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Ɛ-Net Theorem</a:t>
            </a:r>
            <a:r>
              <a:rPr lang="he-IL" sz="32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הוכחה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נוכל להצטמצם ולהסתכל על </a:t>
            </a:r>
            <a:r>
              <a:rPr lang="en-US" dirty="0" smtClean="0"/>
              <a:t>(Z,      )</a:t>
            </a:r>
            <a:r>
              <a:rPr lang="he-IL" dirty="0" smtClean="0"/>
              <a:t> (ה</a:t>
            </a:r>
            <a:r>
              <a:rPr lang="en-US" dirty="0" smtClean="0"/>
              <a:t>VC-Dimension</a:t>
            </a:r>
            <a:r>
              <a:rPr lang="he-IL" dirty="0" smtClean="0"/>
              <a:t> נשמר).</a:t>
            </a:r>
          </a:p>
          <a:p>
            <a:r>
              <a:rPr lang="he-IL" dirty="0" smtClean="0"/>
              <a:t>ראינו שמתקיים:</a:t>
            </a:r>
          </a:p>
          <a:p>
            <a:r>
              <a:rPr lang="he-IL" dirty="0" smtClean="0"/>
              <a:t>כעת, עבור              נסתכל על המאורע</a:t>
            </a:r>
          </a:p>
          <a:p>
            <a:r>
              <a:rPr lang="he-IL" dirty="0" smtClean="0"/>
              <a:t>נרצה להוכיח ש</a:t>
            </a:r>
          </a:p>
          <a:p>
            <a:r>
              <a:rPr lang="he-IL" dirty="0" smtClean="0"/>
              <a:t>נשים לב שמתוך </a:t>
            </a:r>
            <a:r>
              <a:rPr lang="en-US" dirty="0" smtClean="0"/>
              <a:t>Z</a:t>
            </a:r>
            <a:r>
              <a:rPr lang="he-IL" dirty="0" smtClean="0"/>
              <a:t> נוכל לבחור </a:t>
            </a:r>
            <a:r>
              <a:rPr lang="en-US" dirty="0" smtClean="0"/>
              <a:t>m</a:t>
            </a:r>
            <a:r>
              <a:rPr lang="he-IL" dirty="0" smtClean="0"/>
              <a:t> איברים להיות ב</a:t>
            </a:r>
            <a:r>
              <a:rPr lang="en-US" dirty="0" smtClean="0"/>
              <a:t>N </a:t>
            </a:r>
            <a:r>
              <a:rPr lang="he-IL" dirty="0" smtClean="0"/>
              <a:t> כל עוד הם לא גם ב </a:t>
            </a:r>
            <a:r>
              <a:rPr lang="en-US" dirty="0" smtClean="0"/>
              <a:t>r</a:t>
            </a:r>
            <a:r>
              <a:rPr lang="he-IL" dirty="0" smtClean="0"/>
              <a:t> וההסתברות לכך היא:                    עבור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428868"/>
            <a:ext cx="15229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500034" y="2714620"/>
          <a:ext cx="2941638" cy="658813"/>
        </p:xfrm>
        <a:graphic>
          <a:graphicData uri="http://schemas.openxmlformats.org/presentationml/2006/ole">
            <p:oleObj spid="_x0000_s87043" name="Equation" r:id="rId4" imgW="1930320" imgH="431640" progId="Equation.3">
              <p:embed/>
            </p:oleObj>
          </a:graphicData>
        </a:graphic>
      </p:graphicFrame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5572132" y="2928934"/>
          <a:ext cx="844432" cy="329329"/>
        </p:xfrm>
        <a:graphic>
          <a:graphicData uri="http://schemas.openxmlformats.org/presentationml/2006/ole">
            <p:oleObj spid="_x0000_s87044" name="Equation" r:id="rId5" imgW="520560" imgH="203040" progId="Equation.3">
              <p:embed/>
            </p:oleObj>
          </a:graphicData>
        </a:graphic>
      </p:graphicFrame>
      <p:graphicFrame>
        <p:nvGraphicFramePr>
          <p:cNvPr id="87045" name="Object 5"/>
          <p:cNvGraphicFramePr>
            <a:graphicFrameLocks noChangeAspect="1"/>
          </p:cNvGraphicFramePr>
          <p:nvPr/>
        </p:nvGraphicFramePr>
        <p:xfrm>
          <a:off x="4500562" y="3357562"/>
          <a:ext cx="1373188" cy="349250"/>
        </p:xfrm>
        <a:graphic>
          <a:graphicData uri="http://schemas.openxmlformats.org/presentationml/2006/ole">
            <p:oleObj spid="_x0000_s87045" name="Equation" r:id="rId6" imgW="901440" imgH="228600" progId="Equation.3">
              <p:embed/>
            </p:oleObj>
          </a:graphicData>
        </a:graphic>
      </p:graphicFrame>
      <p:graphicFrame>
        <p:nvGraphicFramePr>
          <p:cNvPr id="87046" name="Object 6"/>
          <p:cNvGraphicFramePr>
            <a:graphicFrameLocks noChangeAspect="1"/>
          </p:cNvGraphicFramePr>
          <p:nvPr/>
        </p:nvGraphicFramePr>
        <p:xfrm>
          <a:off x="2670193" y="4071942"/>
          <a:ext cx="1258865" cy="517478"/>
        </p:xfrm>
        <a:graphic>
          <a:graphicData uri="http://schemas.openxmlformats.org/presentationml/2006/ole">
            <p:oleObj spid="_x0000_s87046" name="Equation" r:id="rId7" imgW="1054080" imgH="431640" progId="Equation.3">
              <p:embed/>
            </p:oleObj>
          </a:graphicData>
        </a:graphic>
      </p:graphicFrame>
      <p:graphicFrame>
        <p:nvGraphicFramePr>
          <p:cNvPr id="87047" name="Object 7"/>
          <p:cNvGraphicFramePr>
            <a:graphicFrameLocks noChangeAspect="1"/>
          </p:cNvGraphicFramePr>
          <p:nvPr/>
        </p:nvGraphicFramePr>
        <p:xfrm>
          <a:off x="428596" y="4132263"/>
          <a:ext cx="1673225" cy="409575"/>
        </p:xfrm>
        <a:graphic>
          <a:graphicData uri="http://schemas.openxmlformats.org/presentationml/2006/ole">
            <p:oleObj spid="_x0000_s87047" name="Equation" r:id="rId8" imgW="1041120" imgH="253800" progId="Equation.3">
              <p:embed/>
            </p:oleObj>
          </a:graphicData>
        </a:graphic>
      </p:graphicFrame>
      <p:graphicFrame>
        <p:nvGraphicFramePr>
          <p:cNvPr id="87048" name="Object 8"/>
          <p:cNvGraphicFramePr>
            <a:graphicFrameLocks noChangeAspect="1"/>
          </p:cNvGraphicFramePr>
          <p:nvPr/>
        </p:nvGraphicFramePr>
        <p:xfrm>
          <a:off x="3868735" y="1593608"/>
          <a:ext cx="488951" cy="549508"/>
        </p:xfrm>
        <a:graphic>
          <a:graphicData uri="http://schemas.openxmlformats.org/presentationml/2006/ole">
            <p:oleObj spid="_x0000_s87048" name="Equation" r:id="rId9" imgW="2156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Ɛ-Net Theorem</a:t>
            </a:r>
            <a:r>
              <a:rPr lang="he-IL" sz="32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הוכחה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קיבלנו:</a:t>
            </a:r>
            <a:endParaRPr lang="he-IL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754196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Ɛ-Net Theorem</a:t>
            </a:r>
            <a:r>
              <a:rPr lang="he-IL" sz="32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הוכחה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אז מה הראינו עד כה?</a:t>
            </a:r>
          </a:p>
          <a:p>
            <a:endParaRPr lang="he-IL" dirty="0" smtClean="0"/>
          </a:p>
          <a:p>
            <a:r>
              <a:rPr lang="he-IL" dirty="0" smtClean="0"/>
              <a:t>נותר להראות ש                                     וזה ישלים את ההוכחה.</a:t>
            </a:r>
          </a:p>
          <a:p>
            <a:r>
              <a:rPr lang="he-IL" dirty="0" err="1" smtClean="0"/>
              <a:t>מלמה</a:t>
            </a:r>
            <a:r>
              <a:rPr lang="he-IL" dirty="0" smtClean="0"/>
              <a:t> שהוכחה מתקיים:                                     עבור </a:t>
            </a:r>
          </a:p>
          <a:p>
            <a:r>
              <a:rPr lang="he-IL" dirty="0" smtClean="0"/>
              <a:t>לכן מספיק להראות: </a:t>
            </a:r>
          </a:p>
          <a:p>
            <a:r>
              <a:rPr lang="he-IL" dirty="0" smtClean="0"/>
              <a:t>על ידי פעולות מתמטיות נקבל </a:t>
            </a:r>
          </a:p>
          <a:p>
            <a:endParaRPr lang="he-IL" dirty="0" smtClean="0"/>
          </a:p>
          <a:p>
            <a:pPr>
              <a:buNone/>
            </a:pPr>
            <a:endParaRPr lang="he-IL" dirty="0" smtClean="0"/>
          </a:p>
          <a:p>
            <a:endParaRPr lang="he-IL" dirty="0"/>
          </a:p>
        </p:txBody>
      </p:sp>
      <p:graphicFrame>
        <p:nvGraphicFramePr>
          <p:cNvPr id="4" name="אובייקט 3"/>
          <p:cNvGraphicFramePr>
            <a:graphicFrameLocks noChangeAspect="1"/>
          </p:cNvGraphicFramePr>
          <p:nvPr/>
        </p:nvGraphicFramePr>
        <p:xfrm>
          <a:off x="1785918" y="2000240"/>
          <a:ext cx="5381987" cy="477840"/>
        </p:xfrm>
        <a:graphic>
          <a:graphicData uri="http://schemas.openxmlformats.org/presentationml/2006/ole">
            <p:oleObj spid="_x0000_s89090" name="Equation" r:id="rId3" imgW="2717640" imgH="241200" progId="Equation.3">
              <p:embed/>
            </p:oleObj>
          </a:graphicData>
        </a:graphic>
      </p:graphicFrame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3448059" y="2428868"/>
          <a:ext cx="2338387" cy="477837"/>
        </p:xfrm>
        <a:graphic>
          <a:graphicData uri="http://schemas.openxmlformats.org/presentationml/2006/ole">
            <p:oleObj spid="_x0000_s89091" name="Equation" r:id="rId4" imgW="1180800" imgH="241200" progId="Equation.3">
              <p:embed/>
            </p:oleObj>
          </a:graphicData>
        </a:graphic>
      </p:graphicFrame>
      <p:graphicFrame>
        <p:nvGraphicFramePr>
          <p:cNvPr id="89092" name="Object 4"/>
          <p:cNvGraphicFramePr>
            <a:graphicFrameLocks noChangeAspect="1"/>
          </p:cNvGraphicFramePr>
          <p:nvPr/>
        </p:nvGraphicFramePr>
        <p:xfrm>
          <a:off x="2420939" y="2928934"/>
          <a:ext cx="2508251" cy="453989"/>
        </p:xfrm>
        <a:graphic>
          <a:graphicData uri="http://schemas.openxmlformats.org/presentationml/2006/ole">
            <p:oleObj spid="_x0000_s89092" name="Equation" r:id="rId5" imgW="1333440" imgH="241200" progId="Equation.3">
              <p:embed/>
            </p:oleObj>
          </a:graphicData>
        </a:graphic>
      </p:graphicFrame>
      <p:graphicFrame>
        <p:nvGraphicFramePr>
          <p:cNvPr id="89093" name="Object 5"/>
          <p:cNvGraphicFramePr>
            <a:graphicFrameLocks noChangeAspect="1"/>
          </p:cNvGraphicFramePr>
          <p:nvPr/>
        </p:nvGraphicFramePr>
        <p:xfrm>
          <a:off x="1163618" y="2987675"/>
          <a:ext cx="622300" cy="334963"/>
        </p:xfrm>
        <a:graphic>
          <a:graphicData uri="http://schemas.openxmlformats.org/presentationml/2006/ole">
            <p:oleObj spid="_x0000_s89093" name="Equation" r:id="rId6" imgW="330120" imgH="177480" progId="Equation.3">
              <p:embed/>
            </p:oleObj>
          </a:graphicData>
        </a:graphic>
      </p:graphicFrame>
      <p:graphicFrame>
        <p:nvGraphicFramePr>
          <p:cNvPr id="89094" name="Object 6"/>
          <p:cNvGraphicFramePr>
            <a:graphicFrameLocks noChangeAspect="1"/>
          </p:cNvGraphicFramePr>
          <p:nvPr/>
        </p:nvGraphicFramePr>
        <p:xfrm>
          <a:off x="2778125" y="3368675"/>
          <a:ext cx="2508250" cy="430213"/>
        </p:xfrm>
        <a:graphic>
          <a:graphicData uri="http://schemas.openxmlformats.org/presentationml/2006/ole">
            <p:oleObj spid="_x0000_s89094" name="Equation" r:id="rId7" imgW="1333440" imgH="228600" progId="Equation.3">
              <p:embed/>
            </p:oleObj>
          </a:graphicData>
        </a:graphic>
      </p:graphicFrame>
      <p:graphicFrame>
        <p:nvGraphicFramePr>
          <p:cNvPr id="89095" name="Object 7"/>
          <p:cNvGraphicFramePr>
            <a:graphicFrameLocks noChangeAspect="1"/>
          </p:cNvGraphicFramePr>
          <p:nvPr/>
        </p:nvGraphicFramePr>
        <p:xfrm>
          <a:off x="642910" y="4214818"/>
          <a:ext cx="5857916" cy="884237"/>
        </p:xfrm>
        <a:graphic>
          <a:graphicData uri="http://schemas.openxmlformats.org/presentationml/2006/ole">
            <p:oleObj spid="_x0000_s89095" name="Equation" r:id="rId8" imgW="260316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חזרה על הלוח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j-lt"/>
                <a:cs typeface="David" pitchFamily="34" charset="-79"/>
              </a:rPr>
              <a:t>Shatter function</a:t>
            </a:r>
            <a:r>
              <a:rPr lang="he-IL" sz="2800" dirty="0" smtClean="0">
                <a:latin typeface="+mj-lt"/>
                <a:cs typeface="David" pitchFamily="34" charset="-79"/>
              </a:rPr>
              <a:t>: </a:t>
            </a:r>
            <a:endParaRPr lang="en-US" sz="2800" dirty="0" smtClean="0">
              <a:latin typeface="+mj-lt"/>
              <a:cs typeface="David" pitchFamily="34" charset="-79"/>
            </a:endParaRPr>
          </a:p>
          <a:p>
            <a:endParaRPr lang="en-US" sz="2800" dirty="0" smtClean="0">
              <a:latin typeface="+mj-lt"/>
              <a:cs typeface="David" pitchFamily="34" charset="-79"/>
            </a:endParaRPr>
          </a:p>
          <a:p>
            <a:r>
              <a:rPr lang="en-US" sz="2800" dirty="0" smtClean="0">
                <a:latin typeface="+mj-lt"/>
                <a:cs typeface="David" pitchFamily="34" charset="-79"/>
              </a:rPr>
              <a:t>:Shattering dimension(</a:t>
            </a:r>
            <a:r>
              <a:rPr lang="en-US" sz="2800" dirty="0" err="1" smtClean="0">
                <a:latin typeface="+mj-lt"/>
                <a:cs typeface="David" pitchFamily="34" charset="-79"/>
              </a:rPr>
              <a:t>s.d</a:t>
            </a:r>
            <a:r>
              <a:rPr lang="en-US" sz="2800" dirty="0" smtClean="0">
                <a:latin typeface="+mj-lt"/>
                <a:cs typeface="David" pitchFamily="34" charset="-79"/>
              </a:rPr>
              <a:t>)</a:t>
            </a:r>
            <a:r>
              <a:rPr lang="he-IL" sz="2800" dirty="0" smtClean="0">
                <a:latin typeface="+mj-lt"/>
                <a:cs typeface="David" pitchFamily="34" charset="-79"/>
              </a:rPr>
              <a:t> ה</a:t>
            </a:r>
            <a:r>
              <a:rPr lang="en-US" sz="2800" dirty="0" smtClean="0">
                <a:latin typeface="+mj-lt"/>
                <a:cs typeface="David" pitchFamily="34" charset="-79"/>
              </a:rPr>
              <a:t>d</a:t>
            </a:r>
            <a:r>
              <a:rPr lang="he-IL" sz="2800" dirty="0" smtClean="0">
                <a:latin typeface="+mj-lt"/>
                <a:cs typeface="David" pitchFamily="34" charset="-79"/>
              </a:rPr>
              <a:t> הקטן ביותר כך שלכל </a:t>
            </a:r>
            <a:r>
              <a:rPr lang="en-US" sz="2800" dirty="0" smtClean="0">
                <a:latin typeface="+mj-lt"/>
                <a:cs typeface="David" pitchFamily="34" charset="-79"/>
              </a:rPr>
              <a:t>m</a:t>
            </a:r>
            <a:r>
              <a:rPr lang="he-IL" sz="2800" dirty="0" smtClean="0">
                <a:latin typeface="+mj-lt"/>
                <a:cs typeface="David" pitchFamily="34" charset="-79"/>
              </a:rPr>
              <a:t>,                            </a:t>
            </a:r>
            <a:r>
              <a:rPr lang="he-IL" sz="2800" smtClean="0">
                <a:latin typeface="+mj-lt"/>
                <a:cs typeface="David" pitchFamily="34" charset="-79"/>
              </a:rPr>
              <a:t>, ראינו </a:t>
            </a:r>
            <a:endParaRPr lang="he-IL" sz="2800" dirty="0" smtClean="0">
              <a:latin typeface="+mj-lt"/>
              <a:cs typeface="David" pitchFamily="34" charset="-79"/>
            </a:endParaRPr>
          </a:p>
          <a:p>
            <a:endParaRPr lang="he-IL" sz="2800" dirty="0" smtClean="0">
              <a:latin typeface="+mj-lt"/>
              <a:cs typeface="David" pitchFamily="34" charset="-79"/>
            </a:endParaRPr>
          </a:p>
          <a:p>
            <a:r>
              <a:rPr lang="en-US" sz="2800" dirty="0" smtClean="0">
                <a:latin typeface="+mj-lt"/>
                <a:cs typeface="David" pitchFamily="34" charset="-79"/>
              </a:rPr>
              <a:t>Measure</a:t>
            </a:r>
            <a:r>
              <a:rPr lang="he-IL" sz="2800" dirty="0" smtClean="0">
                <a:latin typeface="+mj-lt"/>
                <a:cs typeface="David" pitchFamily="34" charset="-79"/>
              </a:rPr>
              <a:t>:</a:t>
            </a:r>
          </a:p>
          <a:p>
            <a:endParaRPr lang="he-IL" sz="2800" dirty="0" smtClean="0">
              <a:latin typeface="+mj-lt"/>
              <a:cs typeface="David" pitchFamily="34" charset="-79"/>
            </a:endParaRPr>
          </a:p>
          <a:p>
            <a:r>
              <a:rPr lang="en-US" sz="2800" dirty="0" smtClean="0">
                <a:latin typeface="+mj-lt"/>
                <a:cs typeface="David" pitchFamily="34" charset="-79"/>
              </a:rPr>
              <a:t>Estimate of measure</a:t>
            </a:r>
            <a:r>
              <a:rPr lang="he-IL" sz="2800" dirty="0" smtClean="0">
                <a:latin typeface="+mj-lt"/>
                <a:cs typeface="David" pitchFamily="34" charset="-79"/>
              </a:rPr>
              <a:t>: עבור תת קבוצה </a:t>
            </a:r>
            <a:r>
              <a:rPr lang="en-US" sz="2800" dirty="0" smtClean="0">
                <a:latin typeface="+mj-lt"/>
                <a:cs typeface="David" pitchFamily="34" charset="-79"/>
              </a:rPr>
              <a:t>N</a:t>
            </a:r>
          </a:p>
          <a:p>
            <a:endParaRPr lang="he-IL" sz="2800" dirty="0">
              <a:latin typeface="+mj-lt"/>
            </a:endParaRPr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4286248" y="3841759"/>
          <a:ext cx="1758198" cy="944563"/>
        </p:xfrm>
        <a:graphic>
          <a:graphicData uri="http://schemas.openxmlformats.org/presentationml/2006/ole">
            <p:oleObj spid="_x0000_s92162" name="Equation" r:id="rId3" imgW="876240" imgH="469800" progId="Equation.3">
              <p:embed/>
            </p:oleObj>
          </a:graphicData>
        </a:graphic>
      </p:graphicFrame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4171962" y="3000372"/>
          <a:ext cx="2114550" cy="515938"/>
        </p:xfrm>
        <a:graphic>
          <a:graphicData uri="http://schemas.openxmlformats.org/presentationml/2006/ole">
            <p:oleObj spid="_x0000_s92163" name="Equation" r:id="rId4" imgW="990360" imgH="241200" progId="Equation.3">
              <p:embed/>
            </p:oleObj>
          </a:graphicData>
        </a:graphic>
      </p:graphicFrame>
      <p:graphicFrame>
        <p:nvGraphicFramePr>
          <p:cNvPr id="92164" name="Object 4"/>
          <p:cNvGraphicFramePr>
            <a:graphicFrameLocks noChangeAspect="1"/>
          </p:cNvGraphicFramePr>
          <p:nvPr/>
        </p:nvGraphicFramePr>
        <p:xfrm>
          <a:off x="2482852" y="1576381"/>
          <a:ext cx="2303462" cy="923925"/>
        </p:xfrm>
        <a:graphic>
          <a:graphicData uri="http://schemas.openxmlformats.org/presentationml/2006/ole">
            <p:oleObj spid="_x0000_s92164" name="Equation" r:id="rId5" imgW="1079280" imgH="431640" progId="Equation.3">
              <p:embed/>
            </p:oleObj>
          </a:graphicData>
        </a:graphic>
      </p:graphicFrame>
      <p:graphicFrame>
        <p:nvGraphicFramePr>
          <p:cNvPr id="92165" name="Object 5"/>
          <p:cNvGraphicFramePr>
            <a:graphicFrameLocks noChangeAspect="1"/>
          </p:cNvGraphicFramePr>
          <p:nvPr/>
        </p:nvGraphicFramePr>
        <p:xfrm>
          <a:off x="3500430" y="5572140"/>
          <a:ext cx="1758950" cy="944563"/>
        </p:xfrm>
        <a:graphic>
          <a:graphicData uri="http://schemas.openxmlformats.org/presentationml/2006/ole">
            <p:oleObj spid="_x0000_s92165" name="Equation" r:id="rId6" imgW="87624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Ɛ-Net Theorem</a:t>
            </a:r>
            <a:r>
              <a:rPr lang="he-IL" sz="32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הוכחה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dirty="0" smtClean="0"/>
              <a:t>מתקיים מהגדרת </a:t>
            </a:r>
            <a:r>
              <a:rPr lang="en-US" dirty="0" smtClean="0"/>
              <a:t>m</a:t>
            </a:r>
            <a:r>
              <a:rPr lang="he-IL" dirty="0" smtClean="0"/>
              <a:t> ש</a:t>
            </a:r>
          </a:p>
          <a:p>
            <a:r>
              <a:rPr lang="he-IL" dirty="0" smtClean="0"/>
              <a:t>לכן אם נראה ש                          אז מחיבור אי השוויונות נקבל</a:t>
            </a:r>
          </a:p>
          <a:p>
            <a:endParaRPr lang="he-IL" dirty="0" smtClean="0"/>
          </a:p>
          <a:p>
            <a:r>
              <a:rPr lang="he-IL" dirty="0" smtClean="0"/>
              <a:t>על ידי הצבת                       קל לוודא שאי השוויון מתקיים: </a:t>
            </a:r>
          </a:p>
          <a:p>
            <a:endParaRPr lang="he-IL" dirty="0"/>
          </a:p>
        </p:txBody>
      </p:sp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4256096" y="1992307"/>
          <a:ext cx="1530350" cy="650875"/>
        </p:xfrm>
        <a:graphic>
          <a:graphicData uri="http://schemas.openxmlformats.org/presentationml/2006/ole">
            <p:oleObj spid="_x0000_s91139" name="Equation" r:id="rId3" imgW="927000" imgH="393480" progId="Equation.3">
              <p:embed/>
            </p:oleObj>
          </a:graphicData>
        </a:graphic>
      </p:graphicFrame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3160716" y="1643050"/>
          <a:ext cx="1911350" cy="382587"/>
        </p:xfrm>
        <a:graphic>
          <a:graphicData uri="http://schemas.openxmlformats.org/presentationml/2006/ole">
            <p:oleObj spid="_x0000_s91140" name="Equation" r:id="rId4" imgW="1015920" imgH="203040" progId="Equation.3">
              <p:embed/>
            </p:oleObj>
          </a:graphicData>
        </a:graphic>
      </p:graphicFrame>
      <p:graphicFrame>
        <p:nvGraphicFramePr>
          <p:cNvPr id="91141" name="Object 5"/>
          <p:cNvGraphicFramePr>
            <a:graphicFrameLocks noChangeAspect="1"/>
          </p:cNvGraphicFramePr>
          <p:nvPr/>
        </p:nvGraphicFramePr>
        <p:xfrm>
          <a:off x="785786" y="2379660"/>
          <a:ext cx="3290888" cy="692150"/>
        </p:xfrm>
        <a:graphic>
          <a:graphicData uri="http://schemas.openxmlformats.org/presentationml/2006/ole">
            <p:oleObj spid="_x0000_s91141" name="Equation" r:id="rId5" imgW="1993680" imgH="419040" progId="Equation.3">
              <p:embed/>
            </p:oleObj>
          </a:graphicData>
        </a:graphic>
      </p:graphicFrame>
      <p:graphicFrame>
        <p:nvGraphicFramePr>
          <p:cNvPr id="91142" name="Object 6"/>
          <p:cNvGraphicFramePr>
            <a:graphicFrameLocks noChangeAspect="1"/>
          </p:cNvGraphicFramePr>
          <p:nvPr/>
        </p:nvGraphicFramePr>
        <p:xfrm>
          <a:off x="4730761" y="2857496"/>
          <a:ext cx="1341437" cy="650875"/>
        </p:xfrm>
        <a:graphic>
          <a:graphicData uri="http://schemas.openxmlformats.org/presentationml/2006/ole">
            <p:oleObj spid="_x0000_s91142" name="Equation" r:id="rId6" imgW="812520" imgH="393480" progId="Equation.3">
              <p:embed/>
            </p:oleObj>
          </a:graphicData>
        </a:graphic>
      </p:graphicFrame>
      <p:graphicFrame>
        <p:nvGraphicFramePr>
          <p:cNvPr id="91143" name="Object 7"/>
          <p:cNvGraphicFramePr>
            <a:graphicFrameLocks noChangeAspect="1"/>
          </p:cNvGraphicFramePr>
          <p:nvPr/>
        </p:nvGraphicFramePr>
        <p:xfrm>
          <a:off x="2838456" y="3571876"/>
          <a:ext cx="2662238" cy="2976562"/>
        </p:xfrm>
        <a:graphic>
          <a:graphicData uri="http://schemas.openxmlformats.org/presentationml/2006/ole">
            <p:oleObj spid="_x0000_s91143" name="Equation" r:id="rId7" imgW="1612800" imgH="1803240" progId="Equation.3">
              <p:embed/>
            </p:oleObj>
          </a:graphicData>
        </a:graphic>
      </p:graphicFrame>
      <p:sp>
        <p:nvSpPr>
          <p:cNvPr id="9" name="מלבן 8"/>
          <p:cNvSpPr/>
          <p:nvPr/>
        </p:nvSpPr>
        <p:spPr>
          <a:xfrm>
            <a:off x="928662" y="6215082"/>
            <a:ext cx="285752" cy="2857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Discrepancy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he-IL" sz="2800" u="sng" dirty="0" smtClean="0">
                <a:latin typeface="Rockwell" pitchFamily="18" charset="0"/>
                <a:cs typeface="David" pitchFamily="34" charset="-79"/>
              </a:rPr>
              <a:t>הגדרה: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נסתכל על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range space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סופי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S=(X,R)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. כאשר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|X|=n ,|R|=m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. נסתכל על דו-צביעה של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X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לשחור (1-) ולבן (1). </a:t>
            </a:r>
          </a:p>
          <a:p>
            <a:r>
              <a:rPr lang="he-IL" sz="2800" dirty="0" smtClean="0">
                <a:latin typeface="Rockwell" pitchFamily="18" charset="0"/>
                <a:cs typeface="David" pitchFamily="34" charset="-79"/>
              </a:rPr>
              <a:t>ה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discrepancy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של הצביעה: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/>
            </a:r>
            <a:br>
              <a:rPr lang="en-US" sz="2800" dirty="0" smtClean="0">
                <a:latin typeface="Rockwell" pitchFamily="18" charset="0"/>
                <a:cs typeface="David" pitchFamily="34" charset="-79"/>
              </a:rPr>
            </a:b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                                  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/>
            </a:r>
            <a:br>
              <a:rPr lang="en-US" sz="2800" dirty="0" smtClean="0">
                <a:latin typeface="Rockwell" pitchFamily="18" charset="0"/>
                <a:cs typeface="David" pitchFamily="34" charset="-79"/>
              </a:rPr>
            </a:br>
            <a:r>
              <a:rPr lang="he-IL" sz="2800" dirty="0" smtClean="0">
                <a:latin typeface="Rockwell" pitchFamily="18" charset="0"/>
                <a:cs typeface="David" pitchFamily="34" charset="-79"/>
              </a:rPr>
              <a:t>מעל ל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r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הוא גודל חוסר האיזון בצביעה:</a:t>
            </a:r>
            <a:endParaRPr lang="he-IL" sz="2800" u="sng" dirty="0" smtClean="0">
              <a:latin typeface="Rockwell" pitchFamily="18" charset="0"/>
              <a:cs typeface="David" pitchFamily="34" charset="-79"/>
            </a:endParaRPr>
          </a:p>
          <a:p>
            <a:r>
              <a:rPr lang="he-IL" sz="2800" dirty="0" smtClean="0">
                <a:latin typeface="Rockwell" pitchFamily="18" charset="0"/>
                <a:cs typeface="David" pitchFamily="34" charset="-79"/>
              </a:rPr>
              <a:t>נגדיר                                   עבור צביעה.</a:t>
            </a:r>
          </a:p>
          <a:p>
            <a:r>
              <a:rPr lang="he-IL" sz="2800" dirty="0" smtClean="0">
                <a:latin typeface="Rockwell" pitchFamily="18" charset="0"/>
                <a:cs typeface="David" pitchFamily="34" charset="-79"/>
              </a:rPr>
              <a:t>נגדיר                                          עבור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S=(X,R)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סופי.</a:t>
            </a:r>
          </a:p>
          <a:p>
            <a:pPr>
              <a:buNone/>
            </a:pP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  (כלומר ה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discrepancy 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של הצביעה הטובה ביותר)</a:t>
            </a:r>
            <a:r>
              <a:rPr lang="he-IL" sz="2800" dirty="0" smtClean="0">
                <a:solidFill>
                  <a:schemeClr val="bg1"/>
                </a:solidFill>
                <a:latin typeface="Rockwell" pitchFamily="18" charset="0"/>
                <a:cs typeface="David" pitchFamily="34" charset="-79"/>
              </a:rPr>
              <a:t>.</a:t>
            </a:r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1142976" y="3000372"/>
          <a:ext cx="2438422" cy="481460"/>
        </p:xfrm>
        <a:graphic>
          <a:graphicData uri="http://schemas.openxmlformats.org/presentationml/2006/ole">
            <p:oleObj spid="_x0000_s14343" name="Equation" r:id="rId3" imgW="1028520" imgH="203040" progId="Equation.3">
              <p:embed/>
            </p:oleObj>
          </a:graphicData>
        </a:graphic>
      </p:graphicFrame>
      <p:graphicFrame>
        <p:nvGraphicFramePr>
          <p:cNvPr id="9" name="אובייקט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4344" name="Equation" r:id="rId4" imgW="114120" imgH="215640" progId="Equation.3">
              <p:embed/>
            </p:oleObj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428596" y="3571876"/>
          <a:ext cx="2053844" cy="928694"/>
        </p:xfrm>
        <a:graphic>
          <a:graphicData uri="http://schemas.openxmlformats.org/presentationml/2006/ole">
            <p:oleObj spid="_x0000_s14346" name="Equation" r:id="rId5" imgW="1066680" imgH="482400" progId="Equation.3">
              <p:embed/>
            </p:oleObj>
          </a:graphicData>
        </a:graphic>
      </p:graphicFrame>
      <p:graphicFrame>
        <p:nvGraphicFramePr>
          <p:cNvPr id="14348" name="Object 12"/>
          <p:cNvGraphicFramePr>
            <a:graphicFrameLocks noChangeAspect="1"/>
          </p:cNvGraphicFramePr>
          <p:nvPr/>
        </p:nvGraphicFramePr>
        <p:xfrm>
          <a:off x="4143372" y="4357694"/>
          <a:ext cx="2714644" cy="478969"/>
        </p:xfrm>
        <a:graphic>
          <a:graphicData uri="http://schemas.openxmlformats.org/presentationml/2006/ole">
            <p:oleObj spid="_x0000_s14348" name="Equation" r:id="rId6" imgW="1434960" imgH="253800" progId="Equation.3">
              <p:embed/>
            </p:oleObj>
          </a:graphicData>
        </a:graphic>
      </p:graphicFrame>
      <p:graphicFrame>
        <p:nvGraphicFramePr>
          <p:cNvPr id="14349" name="Object 13"/>
          <p:cNvGraphicFramePr>
            <a:graphicFrameLocks noChangeAspect="1"/>
          </p:cNvGraphicFramePr>
          <p:nvPr/>
        </p:nvGraphicFramePr>
        <p:xfrm>
          <a:off x="3643306" y="4857760"/>
          <a:ext cx="3195637" cy="574675"/>
        </p:xfrm>
        <a:graphic>
          <a:graphicData uri="http://schemas.openxmlformats.org/presentationml/2006/ole">
            <p:oleObj spid="_x0000_s14349" name="Equation" r:id="rId7" imgW="1688760" imgH="304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Discrepancy</a:t>
            </a:r>
            <a:endParaRPr lang="he-IL" sz="32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sz="2800" dirty="0" smtClean="0">
                <a:latin typeface="Rockwell" pitchFamily="18" charset="0"/>
                <a:cs typeface="David" pitchFamily="34" charset="-79"/>
              </a:rPr>
              <a:t>איך נמצא את הצביעה הטובה ביותר?</a:t>
            </a:r>
          </a:p>
          <a:p>
            <a:r>
              <a:rPr lang="he-IL" sz="2800" dirty="0" smtClean="0">
                <a:latin typeface="Rockwell" pitchFamily="18" charset="0"/>
                <a:cs typeface="David" pitchFamily="34" charset="-79"/>
              </a:rPr>
              <a:t>נעשה משהו רנדומאלי! (ציטוט מהספר)</a:t>
            </a:r>
          </a:p>
          <a:p>
            <a:r>
              <a:rPr lang="he-IL" sz="2800" dirty="0" smtClean="0">
                <a:latin typeface="Rockwell" pitchFamily="18" charset="0"/>
                <a:cs typeface="David" pitchFamily="34" charset="-79"/>
              </a:rPr>
              <a:t>נגריל צביעה: נסתכל על </a:t>
            </a:r>
            <a:r>
              <a:rPr lang="el-GR" sz="2800" dirty="0" smtClean="0">
                <a:cs typeface="David" pitchFamily="34" charset="-79"/>
              </a:rPr>
              <a:t>π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חלוקה </a:t>
            </a:r>
            <a:r>
              <a:rPr lang="he-IL" sz="2800" dirty="0" err="1" smtClean="0">
                <a:latin typeface="Rockwell" pitchFamily="18" charset="0"/>
                <a:cs typeface="David" pitchFamily="34" charset="-79"/>
              </a:rPr>
              <a:t>ארביטררית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של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X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לזוגות.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/>
            </a:r>
            <a:br>
              <a:rPr lang="en-US" sz="2800" dirty="0" smtClean="0">
                <a:latin typeface="Rockwell" pitchFamily="18" charset="0"/>
                <a:cs typeface="David" pitchFamily="34" charset="-79"/>
              </a:rPr>
            </a:br>
            <a:r>
              <a:rPr lang="he-IL" sz="2800" dirty="0" smtClean="0">
                <a:latin typeface="Rockwell" pitchFamily="18" charset="0"/>
                <a:cs typeface="David" pitchFamily="34" charset="-79"/>
              </a:rPr>
              <a:t>לכל זוג {</a:t>
            </a:r>
            <a:r>
              <a:rPr lang="en-US" sz="2800" dirty="0" err="1" smtClean="0">
                <a:latin typeface="Rockwell" pitchFamily="18" charset="0"/>
                <a:cs typeface="David" pitchFamily="34" charset="-79"/>
              </a:rPr>
              <a:t>p,q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} נצבע את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p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בשחור ואת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q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בלבן או להפך, נחליט לפי הטלת מטבע.</a:t>
            </a:r>
            <a:endParaRPr lang="he-IL" sz="2800" dirty="0">
              <a:latin typeface="Rockwell" pitchFamily="18" charset="0"/>
              <a:cs typeface="David" pitchFamily="34" charset="-79"/>
            </a:endParaRPr>
          </a:p>
        </p:txBody>
      </p:sp>
      <p:graphicFrame>
        <p:nvGraphicFramePr>
          <p:cNvPr id="4" name="אובייקט 3"/>
          <p:cNvGraphicFramePr>
            <a:graphicFrameLocks noChangeAspect="1"/>
          </p:cNvGraphicFramePr>
          <p:nvPr/>
        </p:nvGraphicFramePr>
        <p:xfrm>
          <a:off x="642910" y="4357694"/>
          <a:ext cx="1679575" cy="461963"/>
        </p:xfrm>
        <a:graphic>
          <a:graphicData uri="http://schemas.openxmlformats.org/presentationml/2006/ole">
            <p:oleObj spid="_x0000_s16386" name="Equation" r:id="rId3" imgW="736560" imgH="203040" progId="Equation.3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2714612" y="4357694"/>
          <a:ext cx="3214687" cy="492125"/>
        </p:xfrm>
        <a:graphic>
          <a:graphicData uri="http://schemas.openxmlformats.org/presentationml/2006/ole">
            <p:oleObj spid="_x0000_s16387" name="Equation" r:id="rId4" imgW="1409400" imgH="215640" progId="Equation.3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4572000" y="5357826"/>
          <a:ext cx="3214687" cy="492125"/>
        </p:xfrm>
        <a:graphic>
          <a:graphicData uri="http://schemas.openxmlformats.org/presentationml/2006/ole">
            <p:oleObj spid="_x0000_s16388" name="Equation" r:id="rId5" imgW="1409400" imgH="215640" progId="Equation.3">
              <p:embed/>
            </p:oleObj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3857620" y="5072074"/>
          <a:ext cx="434993" cy="318995"/>
        </p:xfrm>
        <a:graphic>
          <a:graphicData uri="http://schemas.openxmlformats.org/presentationml/2006/ole">
            <p:oleObj spid="_x0000_s16389" name="Equation" r:id="rId6" imgW="190440" imgH="139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293403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Discrepancy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sz="2800" dirty="0" smtClean="0">
                <a:latin typeface="Rockwell" pitchFamily="18" charset="0"/>
                <a:cs typeface="David" pitchFamily="34" charset="-79"/>
              </a:rPr>
              <a:t>עבור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r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range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, זוג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{</a:t>
            </a:r>
            <a:r>
              <a:rPr lang="en-US" sz="2800" dirty="0" err="1" smtClean="0">
                <a:latin typeface="Rockwell" pitchFamily="18" charset="0"/>
                <a:cs typeface="David" pitchFamily="34" charset="-79"/>
              </a:rPr>
              <a:t>p,q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}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/>
            </a:r>
            <a:br>
              <a:rPr lang="en-US" sz="2800" dirty="0" smtClean="0">
                <a:latin typeface="Rockwell" pitchFamily="18" charset="0"/>
                <a:cs typeface="David" pitchFamily="34" charset="-79"/>
              </a:rPr>
            </a:br>
            <a:r>
              <a:rPr lang="he-IL" sz="2800" dirty="0" smtClean="0">
                <a:latin typeface="Rockwell" pitchFamily="18" charset="0"/>
                <a:cs typeface="David" pitchFamily="34" charset="-79"/>
              </a:rPr>
              <a:t>מתוך </a:t>
            </a:r>
            <a:r>
              <a:rPr lang="el-GR" sz="2800" dirty="0" smtClean="0">
                <a:cs typeface="David" pitchFamily="34" charset="-79"/>
              </a:rPr>
              <a:t>π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יתרום ל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discrepancy </a:t>
            </a:r>
            <a:br>
              <a:rPr lang="en-US" sz="2800" dirty="0" smtClean="0">
                <a:latin typeface="Rockwell" pitchFamily="18" charset="0"/>
                <a:cs typeface="David" pitchFamily="34" charset="-79"/>
              </a:rPr>
            </a:br>
            <a:r>
              <a:rPr lang="he-IL" sz="2800" dirty="0" smtClean="0">
                <a:latin typeface="Rockwell" pitchFamily="18" charset="0"/>
                <a:cs typeface="David" pitchFamily="34" charset="-79"/>
              </a:rPr>
              <a:t>של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r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רק אם הוא חוצה </a:t>
            </a:r>
            <a:r>
              <a:rPr lang="he-IL" sz="2800" dirty="0" err="1" smtClean="0">
                <a:latin typeface="Rockwell" pitchFamily="18" charset="0"/>
                <a:cs typeface="David" pitchFamily="34" charset="-79"/>
              </a:rPr>
              <a:t>אותו--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--&gt;</a:t>
            </a:r>
          </a:p>
          <a:p>
            <a:r>
              <a:rPr lang="he-IL" sz="2800" dirty="0" smtClean="0">
                <a:latin typeface="Rockwell" pitchFamily="18" charset="0"/>
                <a:cs typeface="David" pitchFamily="34" charset="-79"/>
              </a:rPr>
              <a:t>נגדיר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#r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(</a:t>
            </a:r>
            <a:r>
              <a:rPr lang="en-US" sz="2800" smtClean="0">
                <a:latin typeface="Rockwell" pitchFamily="18" charset="0"/>
                <a:cs typeface="David" pitchFamily="34" charset="-79"/>
              </a:rPr>
              <a:t>crosing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number)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/>
            </a:r>
            <a:br>
              <a:rPr lang="en-US" sz="2800" dirty="0" smtClean="0">
                <a:latin typeface="Rockwell" pitchFamily="18" charset="0"/>
                <a:cs typeface="David" pitchFamily="34" charset="-79"/>
              </a:rPr>
            </a:br>
            <a:r>
              <a:rPr lang="he-IL" sz="2800" dirty="0" smtClean="0">
                <a:latin typeface="Rockwell" pitchFamily="18" charset="0"/>
                <a:cs typeface="David" pitchFamily="34" charset="-79"/>
              </a:rPr>
              <a:t>כמספר הזוגות שחוצים את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r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.</a:t>
            </a:r>
          </a:p>
          <a:p>
            <a:r>
              <a:rPr lang="he-IL" sz="2800" dirty="0" smtClean="0">
                <a:latin typeface="Rockwell" pitchFamily="18" charset="0"/>
                <a:cs typeface="David" pitchFamily="34" charset="-79"/>
              </a:rPr>
              <a:t>נגדיר                     מ"מ שמייצג את התרומה של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/>
            </a:r>
            <a:br>
              <a:rPr lang="en-US" sz="2800" dirty="0" smtClean="0">
                <a:latin typeface="Rockwell" pitchFamily="18" charset="0"/>
                <a:cs typeface="David" pitchFamily="34" charset="-79"/>
              </a:rPr>
            </a:br>
            <a:r>
              <a:rPr lang="he-IL" sz="2800" dirty="0" smtClean="0">
                <a:latin typeface="Rockwell" pitchFamily="18" charset="0"/>
                <a:cs typeface="David" pitchFamily="34" charset="-79"/>
              </a:rPr>
              <a:t>ה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crossing pair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ה </a:t>
            </a:r>
            <a:r>
              <a:rPr lang="en-US" sz="2800" dirty="0" err="1" smtClean="0">
                <a:latin typeface="Rockwell" pitchFamily="18" charset="0"/>
                <a:cs typeface="David" pitchFamily="34" charset="-79"/>
              </a:rPr>
              <a:t>i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ל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discrepancy 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של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r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.</a:t>
            </a:r>
          </a:p>
          <a:p>
            <a:r>
              <a:rPr lang="he-IL" sz="2800" dirty="0" smtClean="0">
                <a:latin typeface="Rockwell" pitchFamily="18" charset="0"/>
                <a:cs typeface="David" pitchFamily="34" charset="-79"/>
              </a:rPr>
              <a:t>מתקיים כי תוחלתו 0 ושונותו 1 ולכן תוחלת הסכום על כולם תהיה 0 והשונות על סכום מ"מ </a:t>
            </a:r>
            <a:r>
              <a:rPr lang="he-IL" sz="2800" dirty="0" err="1" smtClean="0">
                <a:latin typeface="Rockwell" pitchFamily="18" charset="0"/>
                <a:cs typeface="David" pitchFamily="34" charset="-79"/>
              </a:rPr>
              <a:t>ב"ת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זה כמו סכום השונויות והוא בדיוק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#r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.</a:t>
            </a:r>
          </a:p>
          <a:p>
            <a:endParaRPr lang="he-IL" sz="2800" dirty="0">
              <a:latin typeface="Rockwell" pitchFamily="18" charset="0"/>
              <a:cs typeface="David" pitchFamily="34" charset="-79"/>
            </a:endParaRPr>
          </a:p>
        </p:txBody>
      </p:sp>
      <p:graphicFrame>
        <p:nvGraphicFramePr>
          <p:cNvPr id="5" name="אובייקט 4"/>
          <p:cNvGraphicFramePr>
            <a:graphicFrameLocks noChangeAspect="1"/>
          </p:cNvGraphicFramePr>
          <p:nvPr/>
        </p:nvGraphicFramePr>
        <p:xfrm>
          <a:off x="5286380" y="3929066"/>
          <a:ext cx="1550199" cy="442914"/>
        </p:xfrm>
        <a:graphic>
          <a:graphicData uri="http://schemas.openxmlformats.org/presentationml/2006/ole">
            <p:oleObj spid="_x0000_s17411" name="Equation" r:id="rId4" imgW="7999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תזכורת: אי שוויונות הסתברותיים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e-IL" u="sng" dirty="0" smtClean="0"/>
              <a:t>אי שוויון </a:t>
            </a:r>
            <a:r>
              <a:rPr lang="he-IL" u="sng" dirty="0" err="1" smtClean="0"/>
              <a:t>צ'רנוף</a:t>
            </a:r>
            <a:r>
              <a:rPr lang="he-IL" u="sng" dirty="0" smtClean="0"/>
              <a:t>:</a:t>
            </a:r>
            <a:r>
              <a:rPr lang="he-IL" dirty="0" smtClean="0"/>
              <a:t> עבור </a:t>
            </a:r>
            <a:r>
              <a:rPr lang="en-US" dirty="0" smtClean="0"/>
              <a:t>n</a:t>
            </a:r>
            <a:r>
              <a:rPr lang="he-IL" dirty="0" smtClean="0"/>
              <a:t> מ"מ </a:t>
            </a:r>
            <a:r>
              <a:rPr lang="he-IL" dirty="0" err="1" smtClean="0"/>
              <a:t>ב"ת</a:t>
            </a:r>
            <a:r>
              <a:rPr lang="he-IL" dirty="0" smtClean="0"/>
              <a:t> מתפלגים </a:t>
            </a:r>
            <a:r>
              <a:rPr lang="he-IL" dirty="0" err="1" smtClean="0"/>
              <a:t>ברנולי</a:t>
            </a:r>
            <a:r>
              <a:rPr lang="he-IL" dirty="0" smtClean="0"/>
              <a:t> עם הסתברות </a:t>
            </a:r>
            <a:r>
              <a:rPr lang="en-US" dirty="0" smtClean="0"/>
              <a:t>p</a:t>
            </a:r>
            <a:r>
              <a:rPr lang="he-IL" dirty="0" smtClean="0"/>
              <a:t>, מתקיים: עבור </a:t>
            </a:r>
            <a:r>
              <a:rPr lang="en-US" dirty="0" err="1" smtClean="0"/>
              <a:t>np</a:t>
            </a:r>
            <a:r>
              <a:rPr lang="he-IL" dirty="0" smtClean="0"/>
              <a:t> תוחלת ו </a:t>
            </a:r>
            <a:r>
              <a:rPr lang="en-US" dirty="0" err="1" smtClean="0"/>
              <a:t>np</a:t>
            </a:r>
            <a:r>
              <a:rPr lang="en-US" dirty="0" smtClean="0"/>
              <a:t>(1-p)</a:t>
            </a:r>
            <a:r>
              <a:rPr lang="he-IL" dirty="0" smtClean="0"/>
              <a:t> שונות.</a:t>
            </a:r>
          </a:p>
          <a:p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בעצם אפשר לומר שההסתברות של הסכום הנ"ל להיות רחוק מהתוחלת קטנה </a:t>
            </a:r>
            <a:r>
              <a:rPr lang="he-IL" dirty="0" err="1" smtClean="0"/>
              <a:t>מעריכית</a:t>
            </a:r>
            <a:r>
              <a:rPr lang="he-IL" dirty="0" smtClean="0"/>
              <a:t>.</a:t>
            </a:r>
          </a:p>
          <a:p>
            <a:pPr>
              <a:buNone/>
            </a:pPr>
            <a:endParaRPr lang="he-IL" u="sng" dirty="0" smtClean="0"/>
          </a:p>
          <a:p>
            <a:r>
              <a:rPr lang="he-IL" u="sng" dirty="0" smtClean="0"/>
              <a:t>אי שוויון </a:t>
            </a:r>
            <a:r>
              <a:rPr lang="he-IL" u="sng" dirty="0" err="1" smtClean="0"/>
              <a:t>צ'בישב</a:t>
            </a:r>
            <a:r>
              <a:rPr lang="he-IL" u="sng" dirty="0" smtClean="0"/>
              <a:t>: </a:t>
            </a:r>
            <a:r>
              <a:rPr lang="he-IL" dirty="0" smtClean="0"/>
              <a:t>עבור מ"מ </a:t>
            </a:r>
            <a:r>
              <a:rPr lang="en-US" dirty="0" smtClean="0"/>
              <a:t>X</a:t>
            </a:r>
            <a:r>
              <a:rPr lang="he-IL" dirty="0" smtClean="0"/>
              <a:t> אם התוחלת והשונות שלו קיימים אזי: </a:t>
            </a:r>
            <a:endParaRPr lang="he-IL" u="sng" dirty="0"/>
          </a:p>
        </p:txBody>
      </p:sp>
      <p:pic>
        <p:nvPicPr>
          <p:cNvPr id="102402" name="Picture 2" descr="{\displaystyle \Pr \left[\sum_{i=1}^n X_i  - np &gt; t\sqrt{np(1-p)}\right] &lt; e^{-t^2/2}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428868"/>
            <a:ext cx="5269604" cy="785818"/>
          </a:xfrm>
          <a:prstGeom prst="rect">
            <a:avLst/>
          </a:prstGeom>
          <a:noFill/>
        </p:spPr>
      </p:pic>
      <p:pic>
        <p:nvPicPr>
          <p:cNvPr id="102406" name="Picture 6" descr="{\displaystyle \operatorname{P}(|X-\operatorname{E}[X]|\geq C) \leq {\operatorname{Var}(X) \over C^2}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3178" y="5091127"/>
            <a:ext cx="3314706" cy="552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8"/>
            <a:ext cx="7914479" cy="152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Discrepancy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e-IL" sz="2800" dirty="0" smtClean="0">
                <a:latin typeface="Rockwell" pitchFamily="18" charset="0"/>
                <a:cs typeface="David" pitchFamily="34" charset="-79"/>
              </a:rPr>
              <a:t>עבור                              נקבל מאי-שוויון </a:t>
            </a:r>
            <a:r>
              <a:rPr lang="he-IL" sz="2800" dirty="0" err="1" smtClean="0">
                <a:latin typeface="Rockwell" pitchFamily="18" charset="0"/>
                <a:cs typeface="David" pitchFamily="34" charset="-79"/>
              </a:rPr>
              <a:t>צ'רנוף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:</a:t>
            </a:r>
          </a:p>
          <a:p>
            <a:endParaRPr lang="he-IL" sz="2800" dirty="0" smtClean="0">
              <a:latin typeface="Rockwell" pitchFamily="18" charset="0"/>
              <a:cs typeface="David" pitchFamily="34" charset="-79"/>
            </a:endParaRPr>
          </a:p>
          <a:p>
            <a:endParaRPr lang="he-IL" sz="2800" dirty="0" smtClean="0">
              <a:latin typeface="Rockwell" pitchFamily="18" charset="0"/>
              <a:cs typeface="David" pitchFamily="34" charset="-79"/>
            </a:endParaRPr>
          </a:p>
          <a:p>
            <a:endParaRPr lang="he-IL" sz="2800" dirty="0" smtClean="0">
              <a:latin typeface="Rockwell" pitchFamily="18" charset="0"/>
              <a:cs typeface="David" pitchFamily="34" charset="-79"/>
            </a:endParaRPr>
          </a:p>
          <a:p>
            <a:r>
              <a:rPr lang="he-IL" sz="2800" dirty="0" smtClean="0">
                <a:latin typeface="Rockwell" pitchFamily="18" charset="0"/>
                <a:cs typeface="David" pitchFamily="34" charset="-79"/>
              </a:rPr>
              <a:t>קיבלנו שבהסתברות גבוהה,  ה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discrepancy 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של כל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range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חסומה על ידי                             כאשר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m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זהו הגודל של 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>R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, נזכיר </a:t>
            </a:r>
          </a:p>
          <a:p>
            <a:r>
              <a:rPr lang="he-IL" sz="2800" dirty="0" smtClean="0">
                <a:latin typeface="Rockwell" pitchFamily="18" charset="0"/>
                <a:cs typeface="David" pitchFamily="34" charset="-79"/>
              </a:rPr>
              <a:t>נשים לב כי                   ולכן                ומכאן נסיק כי</a:t>
            </a:r>
            <a:r>
              <a:rPr lang="en-US" sz="2800" dirty="0" smtClean="0">
                <a:latin typeface="Rockwell" pitchFamily="18" charset="0"/>
                <a:cs typeface="David" pitchFamily="34" charset="-79"/>
              </a:rPr>
              <a:t/>
            </a:r>
            <a:br>
              <a:rPr lang="en-US" sz="2800" dirty="0" smtClean="0">
                <a:latin typeface="Rockwell" pitchFamily="18" charset="0"/>
                <a:cs typeface="David" pitchFamily="34" charset="-79"/>
              </a:rPr>
            </a:br>
            <a:r>
              <a:rPr lang="en-US" sz="2800" dirty="0" smtClean="0">
                <a:latin typeface="Rockwell" pitchFamily="18" charset="0"/>
                <a:cs typeface="David" pitchFamily="34" charset="-79"/>
              </a:rPr>
              <a:t>                 </a:t>
            </a:r>
            <a:r>
              <a:rPr lang="he-IL" sz="2800" dirty="0" smtClean="0">
                <a:latin typeface="Rockwell" pitchFamily="18" charset="0"/>
                <a:cs typeface="David" pitchFamily="34" charset="-79"/>
              </a:rPr>
              <a:t>                בהסתברות גדולה שווה לחצי.</a:t>
            </a:r>
            <a:endParaRPr lang="he-IL" sz="2800" dirty="0">
              <a:latin typeface="Rockwell" pitchFamily="18" charset="0"/>
              <a:cs typeface="David" pitchFamily="34" charset="-79"/>
            </a:endParaRPr>
          </a:p>
        </p:txBody>
      </p:sp>
      <p:graphicFrame>
        <p:nvGraphicFramePr>
          <p:cNvPr id="4" name="אובייקט 3"/>
          <p:cNvGraphicFramePr>
            <a:graphicFrameLocks noChangeAspect="1"/>
          </p:cNvGraphicFramePr>
          <p:nvPr/>
        </p:nvGraphicFramePr>
        <p:xfrm>
          <a:off x="4714876" y="1571612"/>
          <a:ext cx="2203065" cy="484190"/>
        </p:xfrm>
        <a:graphic>
          <a:graphicData uri="http://schemas.openxmlformats.org/presentationml/2006/ole">
            <p:oleObj spid="_x0000_s18434" name="Equation" r:id="rId4" imgW="1155600" imgH="253800" progId="Equation.3">
              <p:embed/>
            </p:oleObj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2500298" y="4071942"/>
          <a:ext cx="2203450" cy="484188"/>
        </p:xfrm>
        <a:graphic>
          <a:graphicData uri="http://schemas.openxmlformats.org/presentationml/2006/ole">
            <p:oleObj spid="_x0000_s18436" name="Equation" r:id="rId5" imgW="1155600" imgH="253800" progId="Equation.3">
              <p:embed/>
            </p:oleObj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4714876" y="5000636"/>
          <a:ext cx="1335324" cy="555625"/>
        </p:xfrm>
        <a:graphic>
          <a:graphicData uri="http://schemas.openxmlformats.org/presentationml/2006/ole">
            <p:oleObj spid="_x0000_s18437" name="Equation" r:id="rId6" imgW="609480" imgH="253800" progId="Equation.3">
              <p:embed/>
            </p:oleObj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3000364" y="4857760"/>
          <a:ext cx="943448" cy="714380"/>
        </p:xfrm>
        <a:graphic>
          <a:graphicData uri="http://schemas.openxmlformats.org/presentationml/2006/ole">
            <p:oleObj spid="_x0000_s18438" name="Equation" r:id="rId7" imgW="469800" imgH="393480" progId="Equation.3">
              <p:embed/>
            </p:oleObj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4857752" y="5429264"/>
          <a:ext cx="2857520" cy="531632"/>
        </p:xfrm>
        <a:graphic>
          <a:graphicData uri="http://schemas.openxmlformats.org/presentationml/2006/ole">
            <p:oleObj spid="_x0000_s18439" name="Equation" r:id="rId8" imgW="1269720" imgH="253800" progId="Equation.3">
              <p:embed/>
            </p:oleObj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2746375" y="4429125"/>
          <a:ext cx="2425700" cy="571500"/>
        </p:xfrm>
        <a:graphic>
          <a:graphicData uri="http://schemas.openxmlformats.org/presentationml/2006/ole">
            <p:oleObj spid="_x0000_s18440" name="Equation" r:id="rId9" imgW="952200" imgH="241200" progId="Equation.3">
              <p:embed/>
            </p:oleObj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6553229" y="2714620"/>
          <a:ext cx="2090737" cy="665163"/>
        </p:xfrm>
        <a:graphic>
          <a:graphicData uri="http://schemas.openxmlformats.org/presentationml/2006/ole">
            <p:oleObj spid="_x0000_s18441" name="Equation" r:id="rId10" imgW="13204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חלון">
  <a:themeElements>
    <a:clrScheme name="רחבה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בית יציקה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חלון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3326</TotalTime>
  <Words>1252</Words>
  <Application>Microsoft Office PowerPoint</Application>
  <PresentationFormat>‫הצגה על המסך (4:3)</PresentationFormat>
  <Paragraphs>237</Paragraphs>
  <Slides>40</Slides>
  <Notes>1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40</vt:i4>
      </vt:variant>
    </vt:vector>
  </HeadingPairs>
  <TitlesOfParts>
    <vt:vector size="42" baseType="lpstr">
      <vt:lpstr>חלון</vt:lpstr>
      <vt:lpstr>Equation</vt:lpstr>
      <vt:lpstr>On complexity, Sampling,  Ɛ-Nets &amp; Ɛ-Samples</vt:lpstr>
      <vt:lpstr>אז מה יש לנו היום?</vt:lpstr>
      <vt:lpstr>חזרה על הלוח</vt:lpstr>
      <vt:lpstr>חזרה על הלוח</vt:lpstr>
      <vt:lpstr>Discrepancy</vt:lpstr>
      <vt:lpstr>Discrepancy</vt:lpstr>
      <vt:lpstr>Discrepancy</vt:lpstr>
      <vt:lpstr>תזכורת: אי שוויונות הסתברותיים</vt:lpstr>
      <vt:lpstr>Discrepancy</vt:lpstr>
      <vt:lpstr>Ɛ-Sample הגדרה</vt:lpstr>
      <vt:lpstr>בניית Ɛ-Sample </vt:lpstr>
      <vt:lpstr>בניית Ɛ-Sample</vt:lpstr>
      <vt:lpstr>בניית Ɛ-Sample</vt:lpstr>
      <vt:lpstr>בנייה אינדוקטיבית</vt:lpstr>
      <vt:lpstr>למה שימושית</vt:lpstr>
      <vt:lpstr>בנייה אינדוקטיבית</vt:lpstr>
      <vt:lpstr>הבנייה בפועל</vt:lpstr>
      <vt:lpstr>Merging</vt:lpstr>
      <vt:lpstr>האלגוריתם היעיל (יותר)</vt:lpstr>
      <vt:lpstr>Ɛ-Net הגדרה</vt:lpstr>
      <vt:lpstr>בניית Ɛ-Net</vt:lpstr>
      <vt:lpstr>בניית Ɛ-Net</vt:lpstr>
      <vt:lpstr>בניית Ɛ-Net</vt:lpstr>
      <vt:lpstr>בניית Ɛ-Net</vt:lpstr>
      <vt:lpstr>בניית Ɛ-Net</vt:lpstr>
      <vt:lpstr>בניית Ɛ-Net</vt:lpstr>
      <vt:lpstr>אז מה עשינו עד עכשיו?</vt:lpstr>
      <vt:lpstr>Range Searching</vt:lpstr>
      <vt:lpstr>חלוקת המרחב</vt:lpstr>
      <vt:lpstr>The Ɛ-Net Theorem</vt:lpstr>
      <vt:lpstr>The Ɛ-Net Theorem הוכחה</vt:lpstr>
      <vt:lpstr>The Ɛ-Net Theorem הוכחה</vt:lpstr>
      <vt:lpstr>תזכורת: אי שוויונות הסתברותיים</vt:lpstr>
      <vt:lpstr>The Ɛ-Net Theorem הוכחה</vt:lpstr>
      <vt:lpstr>The Ɛ-Net Theorem הוכחה</vt:lpstr>
      <vt:lpstr>The Ɛ-Net Theorem הוכחה</vt:lpstr>
      <vt:lpstr>The Ɛ-Net Theorem הוכחה</vt:lpstr>
      <vt:lpstr>The Ɛ-Net Theorem הוכחה</vt:lpstr>
      <vt:lpstr>The Ɛ-Net Theorem הוכחה</vt:lpstr>
      <vt:lpstr>The Ɛ-Net Theorem הוכחה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complexity, Sampling,  Ɛ-Nets &amp; Ɛ-Samples</dc:title>
  <dc:creator>Mor Levy</dc:creator>
  <cp:lastModifiedBy>Rita_Levy</cp:lastModifiedBy>
  <cp:revision>182</cp:revision>
  <dcterms:created xsi:type="dcterms:W3CDTF">2015-11-14T10:53:37Z</dcterms:created>
  <dcterms:modified xsi:type="dcterms:W3CDTF">2015-12-07T14:25:26Z</dcterms:modified>
</cp:coreProperties>
</file>