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2" r:id="rId6"/>
    <p:sldId id="28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84" r:id="rId1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79" autoAdjust="0"/>
    <p:restoredTop sz="94625" autoAdjust="0"/>
  </p:normalViewPr>
  <p:slideViewPr>
    <p:cSldViewPr>
      <p:cViewPr varScale="1">
        <p:scale>
          <a:sx n="89" d="100"/>
          <a:sy n="89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160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כ"ג/כסלו/תשע"ט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כ"ג/כסלו/תשע"ט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כ"ג/כסלו/תשע"ט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כ"ג/כסלו/תשע"ט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כ"ג/כסלו/תשע"ט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כ"ג/כסלו/תשע"ט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כ"ג/כסלו/תשע"ט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כ"ג/כסלו/תשע"ט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כ"ג/כסלו/תשע"ט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כ"ג/כסלו/תשע"ט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כ"ג/כסלו/תשע"ט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t>כ"ג/כסלו/תשע"ט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Introduction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to Toda Brackets and secondary operations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By: Jonatan </a:t>
            </a: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Kogan</a:t>
            </a:r>
            <a:endParaRPr lang="en-US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06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chemeClr val="accent1"/>
                </a:solidFill>
                <a:latin typeface="Cambria Math"/>
                <a:ea typeface="Calibri"/>
                <a:cs typeface="Arial"/>
              </a:rPr>
              <a:t>Same Example </a:t>
            </a:r>
            <a:r>
              <a:rPr lang="en-US" dirty="0">
                <a:solidFill>
                  <a:schemeClr val="accent1"/>
                </a:solidFill>
                <a:latin typeface="Cambria Math"/>
                <a:ea typeface="Calibri"/>
                <a:cs typeface="Arial"/>
              </a:rPr>
              <a:t>in </a:t>
            </a:r>
            <a:r>
              <a:rPr lang="en-US" dirty="0" smtClean="0">
                <a:solidFill>
                  <a:schemeClr val="accent1"/>
                </a:solidFill>
                <a:latin typeface="Cambria Math"/>
                <a:ea typeface="Calibri"/>
                <a:cs typeface="Arial"/>
              </a:rPr>
              <a:t>Chain Complexes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347472"/>
                <a:ext cx="8229600" cy="5249880"/>
              </a:xfrm>
            </p:spPr>
            <p:txBody>
              <a:bodyPr>
                <a:noAutofit/>
              </a:bodyPr>
              <a:lstStyle/>
              <a:p>
                <a:pPr marL="0" indent="0" algn="l" rtl="0">
                  <a:buNone/>
                </a:pP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Lets look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at the corresponding operations in cellular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chain 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sequences: </a:t>
                </a:r>
              </a:p>
              <a:p>
                <a:pPr marL="0" indent="0" algn="l" rtl="0">
                  <a:buNone/>
                </a:pPr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endParaRPr>
              </a:p>
              <a:p>
                <a:pPr marL="0" indent="0" algn="l" rtl="0">
                  <a:buNone/>
                </a:pP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endParaRPr>
              </a:p>
              <a:p>
                <a:pPr marL="0" indent="0" algn="l" rtl="0">
                  <a:buNone/>
                </a:pPr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endParaRPr>
              </a:p>
              <a:p>
                <a:pPr marL="0" indent="0" algn="l" rtl="0">
                  <a:buNone/>
                </a:pP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endParaRPr>
              </a:p>
              <a:p>
                <a:pPr marL="0" indent="0" algn="l" rtl="0">
                  <a:buNone/>
                </a:pPr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endParaRPr>
              </a:p>
              <a:p>
                <a:pPr marL="0" indent="0" algn="l" rtl="0">
                  <a:buNone/>
                </a:pP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endParaRPr>
              </a:p>
              <a:p>
                <a:pPr marL="0" indent="0" algn="l" rtl="0">
                  <a:buNone/>
                </a:pPr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endParaRPr>
              </a:p>
              <a:p>
                <a:pPr marL="0" indent="0" algn="l" rtl="0">
                  <a:buNone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In fact, this gives us a Toda Bracket in the category </a:t>
                </a:r>
                <a:r>
                  <a:rPr lang="en-US" sz="2000" i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Chain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 by the formula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&lt;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𝑓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,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𝑔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,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h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,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𝐹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,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𝐺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&gt;=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Σ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𝑓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𝐺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∗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𝐹</m:t>
                    </m:r>
                  </m:oMath>
                </a14:m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, which, in diagram, </a:t>
                </a:r>
                <a:r>
                  <a:rPr lang="en-US" sz="2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looks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like</a:t>
                </a:r>
                <a:r>
                  <a:rPr lang="en-US" sz="2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:</a:t>
                </a:r>
              </a:p>
              <a:p>
                <a:pPr marL="0" indent="0" algn="l" rtl="0">
                  <a:buNone/>
                </a:pP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347472"/>
                <a:ext cx="8229600" cy="5249880"/>
              </a:xfrm>
              <a:blipFill rotWithShape="1">
                <a:blip r:embed="rId2"/>
                <a:stretch>
                  <a:fillRect l="-741" t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:\Users\jk\Desktop\Матюша\Тезис\bracket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65" y="2027348"/>
            <a:ext cx="7270543" cy="2481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jk\Desktop\Матюша\Тезис\bracket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209" y="5361277"/>
            <a:ext cx="3738991" cy="1092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399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chemeClr val="accent1"/>
                </a:solidFill>
                <a:latin typeface="Cambria Math"/>
                <a:ea typeface="Calibri"/>
                <a:cs typeface="Arial"/>
              </a:rPr>
              <a:t>General definition </a:t>
            </a:r>
            <a:r>
              <a:rPr lang="en-US" dirty="0">
                <a:solidFill>
                  <a:schemeClr val="accent1"/>
                </a:solidFill>
                <a:latin typeface="Cambria Math"/>
                <a:ea typeface="Calibri"/>
                <a:cs typeface="Arial"/>
              </a:rPr>
              <a:t>of </a:t>
            </a:r>
            <a:r>
              <a:rPr lang="en-US" dirty="0" smtClean="0">
                <a:solidFill>
                  <a:schemeClr val="accent1"/>
                </a:solidFill>
                <a:latin typeface="Cambria Math"/>
                <a:ea typeface="Calibri"/>
                <a:cs typeface="Arial"/>
              </a:rPr>
              <a:t>a Toda </a:t>
            </a:r>
            <a:r>
              <a:rPr lang="en-US" dirty="0">
                <a:solidFill>
                  <a:schemeClr val="accent1"/>
                </a:solidFill>
                <a:latin typeface="Cambria Math"/>
                <a:ea typeface="Calibri"/>
                <a:cs typeface="Arial"/>
              </a:rPr>
              <a:t>bracket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37264"/>
            <a:ext cx="8229600" cy="5277581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dirty="0" smtClean="0">
                <a:latin typeface="Cambria Math"/>
                <a:ea typeface="Calibri"/>
                <a:cs typeface="Arial"/>
              </a:rPr>
              <a:t>It turns put that we can define it  in any category with the suitable constructions, </a:t>
            </a:r>
            <a:r>
              <a:rPr lang="en-US" sz="2400" dirty="0" err="1" smtClean="0">
                <a:latin typeface="Cambria Math"/>
                <a:ea typeface="Calibri"/>
                <a:cs typeface="Arial"/>
              </a:rPr>
              <a:t>s.a</a:t>
            </a:r>
            <a:r>
              <a:rPr lang="en-US" sz="2400" dirty="0" smtClean="0">
                <a:latin typeface="Cambria Math"/>
                <a:ea typeface="Calibri"/>
                <a:cs typeface="Arial"/>
              </a:rPr>
              <a:t> Model-Cat. or cat. with </a:t>
            </a:r>
            <a:r>
              <a:rPr lang="en-US" sz="2400" dirty="0" err="1" smtClean="0">
                <a:latin typeface="Cambria Math"/>
                <a:ea typeface="Calibri"/>
                <a:cs typeface="Arial"/>
              </a:rPr>
              <a:t>homoopy</a:t>
            </a:r>
            <a:r>
              <a:rPr lang="en-US" sz="2400" dirty="0">
                <a:latin typeface="Cambria Math"/>
                <a:ea typeface="Calibri"/>
                <a:cs typeface="Arial"/>
              </a:rPr>
              <a:t>:</a:t>
            </a:r>
            <a:endParaRPr lang="en-US" sz="2400" dirty="0" smtClean="0">
              <a:latin typeface="Cambria Math"/>
              <a:ea typeface="Calibri"/>
              <a:cs typeface="Arial"/>
            </a:endParaRPr>
          </a:p>
          <a:p>
            <a:pPr marL="0" indent="0" algn="l" rtl="0">
              <a:buNone/>
            </a:pPr>
            <a:r>
              <a:rPr lang="en-US" sz="2400" dirty="0" smtClean="0">
                <a:latin typeface="Cambria Math"/>
                <a:ea typeface="Calibri"/>
                <a:cs typeface="Arial"/>
              </a:rPr>
              <a:t>For </a:t>
            </a:r>
            <a:r>
              <a:rPr lang="en-US" sz="2400" dirty="0">
                <a:latin typeface="Cambria Math"/>
                <a:ea typeface="Calibri"/>
                <a:cs typeface="Arial"/>
              </a:rPr>
              <a:t>any sequence as above, we have the </a:t>
            </a:r>
            <a:r>
              <a:rPr lang="en-US" sz="2400" dirty="0" smtClean="0">
                <a:latin typeface="Cambria Math"/>
                <a:ea typeface="Calibri"/>
                <a:cs typeface="Arial"/>
              </a:rPr>
              <a:t>following diagram:</a:t>
            </a:r>
          </a:p>
          <a:p>
            <a:pPr marL="0" indent="0" algn="l" rtl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sz="2400" dirty="0" smtClean="0">
              <a:latin typeface="Cambria Math"/>
              <a:ea typeface="Calibri"/>
              <a:cs typeface="Arial"/>
            </a:endParaRPr>
          </a:p>
          <a:p>
            <a:pPr marL="0" indent="0" algn="l" rtl="0">
              <a:buNone/>
            </a:pPr>
            <a:r>
              <a:rPr lang="en-US" sz="2400" dirty="0" smtClean="0">
                <a:latin typeface="Cambria Math"/>
                <a:ea typeface="Calibri"/>
                <a:cs typeface="Arial"/>
              </a:rPr>
              <a:t>which </a:t>
            </a:r>
            <a:r>
              <a:rPr lang="en-US" sz="2400" dirty="0">
                <a:latin typeface="Cambria Math"/>
                <a:ea typeface="Calibri"/>
                <a:cs typeface="Arial"/>
              </a:rPr>
              <a:t>gives us the following diagram: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jk\Desktop\Матюша\Тезис\diag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43788"/>
            <a:ext cx="2592288" cy="2090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jk\Desktop\Матюша\Тезис\diag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42326"/>
            <a:ext cx="3024336" cy="1850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78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it manifests in chain complexes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484784"/>
                <a:ext cx="8229600" cy="5112568"/>
              </a:xfrm>
            </p:spPr>
            <p:txBody>
              <a:bodyPr>
                <a:noAutofit/>
              </a:bodyPr>
              <a:lstStyle/>
              <a:p>
                <a:pPr marL="0" indent="0" algn="l" rtl="0">
                  <a:buNone/>
                </a:pP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In the category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𝑎𝑖𝑛</m:t>
                    </m:r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for a chain complex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b="0" i="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∗−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(with differential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𝐶𝑜𝑛𝑒</m:t>
                    </m:r>
                    <m:d>
                      <m:dPr>
                        <m:ctrlPr>
                          <a:rPr lang="en-US" sz="2000" b="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⊕</m:t>
                    </m:r>
                    <m:sSub>
                      <m:sSubPr>
                        <m:ctrlPr>
                          <a:rPr lang="en-US" sz="2000" i="1" dirty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∗−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(with differential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𝑖𝑑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∘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∘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for a collection of </a:t>
                </a:r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homomorphisms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{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called the null-</a:t>
                </a:r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homotopy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 rtl="0"/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we can define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to be a morphism from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𝐶𝑜𝑛𝑒</m:t>
                    </m:r>
                    <m:d>
                      <m:dPr>
                        <m:ctrlPr>
                          <a:rPr lang="en-US" sz="2000" i="1" dirty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 rtl="0"/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Thus we get the formula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𝑔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h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𝐹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𝐺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&gt;=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𝑓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𝐺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𝐹</m:t>
                    </m:r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as mentioned before.</a:t>
                </a: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484784"/>
                <a:ext cx="8229600" cy="5112568"/>
              </a:xfrm>
              <a:blipFill rotWithShape="1">
                <a:blip r:embed="rId2"/>
                <a:stretch>
                  <a:fillRect l="-815" t="-597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:\Users\jk\Desktop\Матюша\Тезис\diag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33" y="4581128"/>
            <a:ext cx="2307163" cy="1860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33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orromean r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78575"/>
            <a:ext cx="2123728" cy="19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Massey Product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196752"/>
                <a:ext cx="8712968" cy="3024336"/>
              </a:xfrm>
            </p:spPr>
            <p:txBody>
              <a:bodyPr>
                <a:noAutofit/>
              </a:bodyPr>
              <a:lstStyle/>
              <a:p>
                <a:pPr marL="0" indent="0" algn="l" rtl="0">
                  <a:buNone/>
                </a:pP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Another early example (this one coming from algebra) of a secondary operation is the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Massey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Product. </a:t>
                </a:r>
              </a:p>
              <a:p>
                <a:pPr marL="0" indent="0" algn="l" rtl="0">
                  <a:buNone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For a DG-Algebra (</a:t>
                </a:r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Algebroid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𝒜</m:t>
                    </m:r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𝒜</m:t>
                    </m:r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s.t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 Choose representatives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 Then there exist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s.t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i="0" dirty="0" smtClean="0"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00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)=</m:t>
                    </m:r>
                    <m:sSub>
                      <m:sSubPr>
                        <m:ctrlPr>
                          <a:rPr lang="en-US" sz="200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 Notice that</a:t>
                </a:r>
              </a:p>
              <a:p>
                <a:pPr marL="0" indent="0" algn="ctr" rtl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deg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  <m: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23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=0</a:t>
                </a:r>
              </a:p>
              <a:p>
                <a:pPr marL="0" indent="0" algn="l" rtl="0">
                  <a:buNone/>
                </a:pP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thus it is a cycle. Define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to be the corresponding element in the homology, or the set of all possible such elements.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196752"/>
                <a:ext cx="8712968" cy="3024336"/>
              </a:xfrm>
              <a:blipFill rotWithShape="1">
                <a:blip r:embed="rId3"/>
                <a:stretch>
                  <a:fillRect l="-699" t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23527" y="4278575"/>
                <a:ext cx="6499281" cy="2539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A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simple example of the use of the Massey Product is in proving that the Borromean Rings are linked; the </a:t>
                </a:r>
                <a:r>
                  <a:rPr lang="en-US" sz="2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cohomology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of their 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complement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admits a non-trivial product (specifically of the duals of the rings), while for  unlinked loops it does not. Notice that the rings being pairwise unlinked is exactly the condition of the 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product’s existence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.(Details: 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V.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V. </a:t>
                </a:r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Prasolov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Elements of</a:t>
                </a:r>
              </a:p>
              <a:p>
                <a:pPr algn="l" rtl="0"/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Homology 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Theory, p.85)</a:t>
                </a: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7" y="4278575"/>
                <a:ext cx="6499281" cy="2539157"/>
              </a:xfrm>
              <a:prstGeom prst="rect">
                <a:avLst/>
              </a:prstGeom>
              <a:blipFill rotWithShape="1">
                <a:blip r:embed="rId4"/>
                <a:stretch>
                  <a:fillRect l="-938" t="-1202" r="-1782" b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84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Connection to Toda Bracket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844824"/>
                <a:ext cx="8229600" cy="4032448"/>
              </a:xfrm>
            </p:spPr>
            <p:txBody>
              <a:bodyPr>
                <a:noAutofit/>
              </a:bodyPr>
              <a:lstStyle/>
              <a:p>
                <a:pPr marL="0" indent="0" algn="l" rtl="0">
                  <a:buNone/>
                </a:pP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We define the following DG-</a:t>
                </a:r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Algebroid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l" rtl="0"/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Objects are chain complexes</a:t>
                </a:r>
              </a:p>
              <a:p>
                <a:pPr algn="l" rtl="0"/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Morphisms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a:rPr lang="en-US" sz="2000" b="0" i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=−∞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is the degree)</a:t>
                </a: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l" rtl="0"/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Multiplication is composition</a:t>
                </a:r>
              </a:p>
              <a:p>
                <a:pPr algn="l" rtl="0"/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 differential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𝐻𝑜𝑚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𝐻𝑜𝑚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</m:d>
                    <m:r>
                      <a:rPr lang="en-US" sz="2000" b="0" i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l" rtl="0">
                  <a:buNone/>
                </a:pP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From these definitions we see that 1.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is a chain map and 2.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is a </a:t>
                </a:r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nullhomotopy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l" rtl="0">
                  <a:buNone/>
                </a:pP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Hence we can deduce that for a Toda sequence of 3 maps, their Toda Bracket and Massey Product coincide, as they have the same formula. </a:t>
                </a: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844824"/>
                <a:ext cx="8229600" cy="4032448"/>
              </a:xfrm>
              <a:blipFill rotWithShape="1">
                <a:blip r:embed="rId2"/>
                <a:stretch>
                  <a:fillRect l="-815" t="-756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84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chemeClr val="accent1"/>
                </a:solidFill>
                <a:latin typeface="Cambria Math"/>
                <a:ea typeface="Calibri"/>
                <a:cs typeface="Arial"/>
              </a:rPr>
              <a:t>A Philosophy </a:t>
            </a:r>
            <a:r>
              <a:rPr lang="en-US" dirty="0">
                <a:solidFill>
                  <a:schemeClr val="accent1"/>
                </a:solidFill>
                <a:latin typeface="Cambria Math"/>
                <a:ea typeface="Calibri"/>
                <a:cs typeface="Arial"/>
              </a:rPr>
              <a:t>of </a:t>
            </a:r>
            <a:r>
              <a:rPr lang="en-US" dirty="0" smtClean="0">
                <a:solidFill>
                  <a:schemeClr val="accent1"/>
                </a:solidFill>
                <a:latin typeface="Cambria Math"/>
                <a:ea typeface="Calibri"/>
                <a:cs typeface="Arial"/>
              </a:rPr>
              <a:t>Secondary Operations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032448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In </a:t>
            </a:r>
            <a:r>
              <a:rPr lang="en-US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Cohomology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theory, a </a:t>
            </a:r>
            <a:r>
              <a:rPr lang="en-US" sz="2400" dirty="0" smtClean="0">
                <a:latin typeface="Cambria Math"/>
                <a:ea typeface="Calibri"/>
                <a:cs typeface="Arial"/>
              </a:rPr>
              <a:t>Secondary Operation is a natural transformation from the kernel of some primary </a:t>
            </a:r>
            <a:r>
              <a:rPr lang="en-US" sz="2400" dirty="0" err="1" smtClean="0">
                <a:latin typeface="Cambria Math"/>
                <a:ea typeface="Calibri"/>
                <a:cs typeface="Arial"/>
              </a:rPr>
              <a:t>cohomology</a:t>
            </a:r>
            <a:r>
              <a:rPr lang="en-US" sz="2400" dirty="0" smtClean="0">
                <a:latin typeface="Cambria Math"/>
                <a:ea typeface="Calibri"/>
                <a:cs typeface="Arial"/>
              </a:rPr>
              <a:t> operation to the </a:t>
            </a:r>
            <a:r>
              <a:rPr lang="en-US" sz="2400" dirty="0" err="1" smtClean="0">
                <a:latin typeface="Cambria Math"/>
                <a:ea typeface="Calibri"/>
                <a:cs typeface="Arial"/>
              </a:rPr>
              <a:t>cokernel</a:t>
            </a:r>
            <a:r>
              <a:rPr lang="en-US" sz="2400" dirty="0" smtClean="0">
                <a:latin typeface="Cambria Math"/>
                <a:ea typeface="Calibri"/>
                <a:cs typeface="Arial"/>
              </a:rPr>
              <a:t> of another primary operation (the later being, for example</a:t>
            </a:r>
            <a:r>
              <a:rPr lang="en-US" sz="2400" dirty="0">
                <a:latin typeface="Cambria Math"/>
                <a:ea typeface="Calibri"/>
                <a:cs typeface="Arial"/>
              </a:rPr>
              <a:t>, </a:t>
            </a:r>
            <a:r>
              <a:rPr lang="en-US" sz="2400" dirty="0" err="1">
                <a:latin typeface="Cambria Math"/>
                <a:ea typeface="Calibri"/>
                <a:cs typeface="Arial"/>
              </a:rPr>
              <a:t>Steenrod</a:t>
            </a:r>
            <a:r>
              <a:rPr lang="en-US" sz="2400" dirty="0">
                <a:latin typeface="Cambria Math"/>
                <a:ea typeface="Calibri"/>
                <a:cs typeface="Arial"/>
              </a:rPr>
              <a:t> </a:t>
            </a:r>
            <a:r>
              <a:rPr lang="en-US" sz="2400" dirty="0" smtClean="0">
                <a:latin typeface="Cambria Math"/>
                <a:ea typeface="Calibri"/>
                <a:cs typeface="Arial"/>
              </a:rPr>
              <a:t>Squares).</a:t>
            </a:r>
            <a:endParaRPr lang="en-US" sz="2400" dirty="0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There is no general definition of a “</a:t>
            </a:r>
            <a:r>
              <a:rPr lang="en-US" sz="2400" dirty="0">
                <a:latin typeface="Cambria Math"/>
                <a:ea typeface="Calibri"/>
                <a:cs typeface="Arial"/>
              </a:rPr>
              <a:t>Secondary </a:t>
            </a:r>
            <a:r>
              <a:rPr lang="en-US" sz="2400" dirty="0" smtClean="0">
                <a:latin typeface="Cambria Math"/>
                <a:ea typeface="Calibri"/>
                <a:cs typeface="Arial"/>
              </a:rPr>
              <a:t>Operation” at the moment, but from the examples above we can see the following trend: they study the </a:t>
            </a:r>
            <a:r>
              <a:rPr lang="en-US" sz="2400" dirty="0" err="1" smtClean="0">
                <a:latin typeface="Cambria Math"/>
                <a:ea typeface="Calibri"/>
                <a:cs typeface="Arial"/>
              </a:rPr>
              <a:t>homotopy</a:t>
            </a:r>
            <a:r>
              <a:rPr lang="en-US" sz="2400" dirty="0" smtClean="0">
                <a:latin typeface="Cambria Math"/>
                <a:ea typeface="Calibri"/>
                <a:cs typeface="Arial"/>
              </a:rPr>
              <a:t> structure of a category, or what is lost in going to the </a:t>
            </a:r>
            <a:r>
              <a:rPr lang="en-US" sz="2400" dirty="0" err="1" smtClean="0">
                <a:latin typeface="Cambria Math"/>
                <a:ea typeface="Calibri"/>
                <a:cs typeface="Arial"/>
              </a:rPr>
              <a:t>Homotopy</a:t>
            </a:r>
            <a:r>
              <a:rPr lang="en-US" sz="2400" dirty="0" smtClean="0">
                <a:latin typeface="Cambria Math"/>
                <a:ea typeface="Calibri"/>
                <a:cs typeface="Arial"/>
              </a:rPr>
              <a:t> Category (same objects, maps- up to </a:t>
            </a:r>
            <a:r>
              <a:rPr lang="en-US" sz="2400" dirty="0" err="1" smtClean="0">
                <a:latin typeface="Cambria Math"/>
                <a:ea typeface="Calibri"/>
                <a:cs typeface="Arial"/>
              </a:rPr>
              <a:t>homotopy</a:t>
            </a:r>
            <a:r>
              <a:rPr lang="en-US" sz="2400" dirty="0" smtClean="0">
                <a:latin typeface="Cambria Math"/>
                <a:ea typeface="Calibri"/>
                <a:cs typeface="Arial"/>
              </a:rPr>
              <a:t>).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84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k\Desktop\Матюша\Тезис\bracke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270543" cy="248177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2071" y="1218190"/>
                <a:ext cx="8229600" cy="5379161"/>
              </a:xfrm>
            </p:spPr>
            <p:txBody>
              <a:bodyPr>
                <a:noAutofit/>
              </a:bodyPr>
              <a:lstStyle/>
              <a:p>
                <a:pPr marL="0" indent="0" algn="l" rtl="0">
                  <a:buNone/>
                </a:pP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Recall our previous example:</a:t>
                </a:r>
              </a:p>
              <a:p>
                <a:pPr marL="0" indent="0" algn="l" rtl="0">
                  <a:buNone/>
                </a:pP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l" rtl="0">
                  <a:buNone/>
                </a:pPr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l" rtl="0">
                  <a:buNone/>
                </a:pP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l" rtl="0">
                  <a:buNone/>
                </a:pPr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l" rtl="0">
                  <a:buNone/>
                </a:pPr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l" rtl="0">
                  <a:buNone/>
                </a:pP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l" rtl="0">
                  <a:buNone/>
                </a:pP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In homology (which is the </a:t>
                </a:r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homotopy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category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𝑎𝑖𝑛</m:t>
                    </m:r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), this just looks like: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→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 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→ 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ℤ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ℤ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groupChr>
                              <m:groupChrPr>
                                <m:chr m:val="→"/>
                                <m:vertJc m:val="bot"/>
                                <m:ctrlPr>
                                  <a:rPr lang="en-US" sz="2000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groupCh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ℤ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  <m:groupChr>
                              <m:groupChrPr>
                                <m:chr m:val="→"/>
                                <m:vertJc m:val="bot"/>
                                <m:ctrlPr>
                                  <a:rPr lang="en-US" sz="2000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groupCh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ℤ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l" rtl="0">
                  <a:buNone/>
                </a:pP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which  is obviously trivial.</a:t>
                </a:r>
              </a:p>
              <a:p>
                <a:pPr marL="0" indent="0" algn="l" rtl="0">
                  <a:buNone/>
                </a:pP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But we remember that the Toda Bracket was non-0, so we know that some higher structure was lost.</a:t>
                </a: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2071" y="1218190"/>
                <a:ext cx="8229600" cy="5379161"/>
              </a:xfrm>
              <a:blipFill rotWithShape="1">
                <a:blip r:embed="rId3"/>
                <a:stretch>
                  <a:fillRect l="-815" t="-567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Example Continued</a:t>
            </a:r>
            <a:endParaRPr lang="en-US" dirty="0">
              <a:solidFill>
                <a:schemeClr val="accent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84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Thank you!</a:t>
            </a:r>
            <a:endParaRPr lang="en-US" sz="9600" dirty="0">
              <a:solidFill>
                <a:schemeClr val="accent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7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Abstract</a:t>
            </a:r>
            <a:endParaRPr lang="en-US" dirty="0">
              <a:solidFill>
                <a:schemeClr val="accent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2088232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 Toda bracket is an operation originally invented to compute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homotopy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groups of spheres, but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turned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out to be a simple but important example of a  "secondary operation".  The talk is intended to introduce the concept of "secondary operations" and the philosophy behind them through this example.</a:t>
            </a:r>
          </a:p>
        </p:txBody>
      </p:sp>
    </p:spTree>
    <p:extLst>
      <p:ext uri="{BB962C8B-B14F-4D97-AF65-F5344CB8AC3E}">
        <p14:creationId xmlns:p14="http://schemas.microsoft.com/office/powerpoint/2010/main" val="391468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Background</a:t>
            </a:r>
            <a:endParaRPr lang="en-US" dirty="0">
              <a:solidFill>
                <a:schemeClr val="accent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2348880"/>
                <a:ext cx="8229600" cy="2088232"/>
              </a:xfrm>
            </p:spPr>
            <p:txBody>
              <a:bodyPr>
                <a:noAutofit/>
              </a:bodyPr>
              <a:lstStyle/>
              <a:p>
                <a:pPr marL="0" indent="0" algn="l" rtl="0">
                  <a:buNone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Hiroshi Toda is a Japanese mathematician, who starts publishing in 1952, and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was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mainly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interested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in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homotopy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 groups of spheres. Using the Toda Bracket (which he called “the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toric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 construction”), he was able to expand the known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homotopy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groups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𝜋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𝑛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+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𝑆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 </a:t>
                </a:r>
                <a:r>
                  <a:rPr lang="en-US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 from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about k=7 to k=14, and, combined with other methods, up to k=19 in his book “Composition Methods in </a:t>
                </a:r>
                <a:r>
                  <a:rPr lang="en-US" sz="2400" dirty="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Homotopy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 Groups of Spheres” in 1962.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2348880"/>
                <a:ext cx="8229600" cy="2088232"/>
              </a:xfrm>
              <a:blipFill rotWithShape="1">
                <a:blip r:embed="rId2"/>
                <a:stretch>
                  <a:fillRect l="-1111" t="-2332" b="-5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9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>
                <a:normAutofit/>
              </a:bodyPr>
              <a:lstStyle/>
              <a:p>
                <a:pPr rtl="0"/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Homotopy groups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b="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=2,…,11, </m:t>
                    </m:r>
                    <m:r>
                      <a:rPr lang="en-US" sz="2800" b="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800" b="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=1,…,10</m:t>
                    </m:r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(each number p represents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28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8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</a:t>
                </a:r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 rotWithShape="1">
                <a:blip r:embed="rId2"/>
                <a:stretch>
                  <a:fillRect l="-889" b="-5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jk\Desktop\Матюша\Тезис\tabl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8109"/>
            <a:ext cx="9144000" cy="575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23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586043"/>
              </a:xfrm>
            </p:spPr>
            <p:txBody>
              <a:bodyPr>
                <a:normAutofit fontScale="90000"/>
              </a:bodyPr>
              <a:lstStyle/>
              <a:p>
                <a:pPr rtl="0"/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Homotopy groups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b="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r>
                      <a:rPr lang="en-US" sz="2800" b="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2800" b="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b="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800" b="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2800" b="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r>
                      <a:rPr lang="en-US" sz="2800" b="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19</m:t>
                    </m:r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586043"/>
              </a:xfrm>
              <a:blipFill rotWithShape="1">
                <a:blip r:embed="rId2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jk\Desktop\Матюша\Тезис\tabl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546" y="586043"/>
            <a:ext cx="5924734" cy="625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7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642906"/>
              </a:xfrm>
            </p:spPr>
            <p:txBody>
              <a:bodyPr>
                <a:normAutofit fontScale="90000"/>
              </a:bodyPr>
              <a:lstStyle/>
              <a:p>
                <a:pPr rtl="0"/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Homotopy groups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b="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2800" b="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r>
                      <a:rPr lang="en-US" sz="2800" b="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20</m:t>
                    </m:r>
                    <m:r>
                      <a:rPr lang="en-US" sz="2800" b="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b="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800" b="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2800" b="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r>
                      <a:rPr lang="en-US" sz="2800" b="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19</m:t>
                    </m:r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642906"/>
              </a:xfrm>
              <a:blipFill rotWithShape="1">
                <a:blip r:embed="rId2"/>
                <a:stretch>
                  <a:fillRect b="-1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jk\Desktop\Матюша\Тезис\tabl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42906"/>
            <a:ext cx="6581156" cy="621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7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556792"/>
                <a:ext cx="8280920" cy="5040560"/>
              </a:xfrm>
            </p:spPr>
            <p:txBody>
              <a:bodyPr>
                <a:noAutofit/>
              </a:bodyPr>
              <a:lstStyle/>
              <a:p>
                <a:pPr marL="0" lvl="0" indent="0" algn="l" rtl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en-US" sz="1800" u="sng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Definition</a:t>
                </a:r>
                <a:r>
                  <a:rPr lang="en-US" sz="1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: a sequence of 4 spaces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𝑋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1800" i="1" dirty="0" smtClean="0">
                            <a:latin typeface="Cambria Math"/>
                            <a:ea typeface="Cambria Math" panose="02040503050406030204" pitchFamily="18" charset="0"/>
                            <a:cs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1800" b="0" i="1" dirty="0" smtClean="0">
                            <a:latin typeface="Cambria Math"/>
                            <a:ea typeface="Cambria Math" panose="02040503050406030204" pitchFamily="18" charset="0"/>
                            <a:cs typeface="Arial"/>
                          </a:rPr>
                          <m:t>𝑓</m:t>
                        </m:r>
                      </m:e>
                    </m:groupChr>
                    <m:r>
                      <a:rPr lang="en-US" sz="1800" i="1" dirty="0" smtClean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𝑌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1800" i="1" dirty="0" smtClean="0">
                            <a:latin typeface="Cambria Math"/>
                            <a:ea typeface="Cambria Math" panose="02040503050406030204" pitchFamily="18" charset="0"/>
                            <a:cs typeface="Arial"/>
                          </a:rPr>
                        </m:ctrlPr>
                      </m:groupChrPr>
                      <m:e>
                        <m:r>
                          <a:rPr lang="en-US" sz="1800" i="1" dirty="0" smtClean="0">
                            <a:latin typeface="Cambria Math"/>
                            <a:ea typeface="Cambria Math" panose="02040503050406030204" pitchFamily="18" charset="0"/>
                            <a:cs typeface="Arial"/>
                          </a:rPr>
                          <m:t>𝑔</m:t>
                        </m:r>
                      </m:e>
                    </m:groupChr>
                    <m:r>
                      <a:rPr lang="en-US" sz="1800" i="1" dirty="0" smtClean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𝑍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1800" i="1" dirty="0" smtClean="0">
                            <a:latin typeface="Cambria Math"/>
                            <a:ea typeface="Cambria Math" panose="02040503050406030204" pitchFamily="18" charset="0"/>
                            <a:cs typeface="Arial"/>
                          </a:rPr>
                        </m:ctrlPr>
                      </m:groupChrPr>
                      <m:e>
                        <m:r>
                          <a:rPr lang="en-US" sz="1800" i="1" dirty="0" smtClean="0">
                            <a:latin typeface="Cambria Math"/>
                            <a:ea typeface="Cambria Math" panose="02040503050406030204" pitchFamily="18" charset="0"/>
                            <a:cs typeface="Arial"/>
                          </a:rPr>
                          <m:t>h</m:t>
                        </m:r>
                      </m:e>
                    </m:groupChr>
                    <m:r>
                      <a:rPr lang="en-US" sz="1800" b="0" i="1" dirty="0" smtClean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𝑊</m:t>
                    </m:r>
                    <m:r>
                      <a:rPr lang="en-US" sz="1800" i="1" dirty="0" smtClean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lang="en-US" sz="1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is </a:t>
                </a:r>
                <a:r>
                  <a:rPr lang="en-US" sz="18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called a Toda Sequence if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𝑔</m:t>
                    </m:r>
                    <m:r>
                      <a:rPr lang="en-US" sz="1800" i="1" dirty="0" smtClean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∘</m:t>
                    </m:r>
                    <m:r>
                      <a:rPr lang="en-US" sz="1800" i="1" dirty="0" smtClean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𝑓</m:t>
                    </m:r>
                    <m:r>
                      <a:rPr lang="en-US" sz="1800" i="1" dirty="0" smtClean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,</m:t>
                    </m:r>
                    <m:r>
                      <a:rPr lang="en-US" sz="1800" i="1" dirty="0" smtClean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h</m:t>
                    </m:r>
                    <m:r>
                      <a:rPr lang="en-US" sz="1800" i="1" dirty="0" smtClean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∘</m:t>
                    </m:r>
                    <m:r>
                      <a:rPr lang="en-US" sz="1800" i="1" dirty="0" smtClean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𝑔</m:t>
                    </m:r>
                    <m:r>
                      <a:rPr lang="en-US" sz="1800" i="1" dirty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 </m:t>
                    </m:r>
                    <m:limUpp>
                      <m:limUppPr>
                        <m:ctrlPr>
                          <a:rPr lang="en-US" sz="1800" i="1" dirty="0">
                            <a:latin typeface="Cambria Math"/>
                            <a:ea typeface="Cambria Math" panose="02040503050406030204" pitchFamily="18" charset="0"/>
                            <a:cs typeface="Arial"/>
                          </a:rPr>
                        </m:ctrlPr>
                      </m:limUppPr>
                      <m:e>
                        <m:r>
                          <a:rPr lang="en-US" sz="1800" i="1" dirty="0">
                            <a:latin typeface="Cambria Math"/>
                            <a:ea typeface="Cambria Math" panose="02040503050406030204" pitchFamily="18" charset="0"/>
                            <a:cs typeface="Arial"/>
                          </a:rPr>
                          <m:t>~</m:t>
                        </m:r>
                      </m:e>
                      <m:lim>
                        <m:r>
                          <a:rPr lang="en-US" sz="1800" i="1" dirty="0">
                            <a:latin typeface="Cambria Math"/>
                            <a:ea typeface="Cambria Math" panose="02040503050406030204" pitchFamily="18" charset="0"/>
                            <a:cs typeface="Arial"/>
                          </a:rPr>
                          <m:t>h</m:t>
                        </m:r>
                      </m:lim>
                    </m:limUpp>
                    <m:r>
                      <a:rPr lang="en-US" sz="1800" i="1" dirty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∗</m:t>
                    </m:r>
                  </m:oMath>
                </a14:m>
                <a:r>
                  <a:rPr lang="en-US" sz="18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. Choose such null-</a:t>
                </a:r>
                <a:r>
                  <a:rPr lang="en-US" sz="1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homotopies</a:t>
                </a:r>
                <a:r>
                  <a:rPr lang="en-US" sz="18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 F,G respectively- then we can construct a map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 dirty="0" smtClean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Σ</m:t>
                    </m:r>
                    <m:r>
                      <a:rPr lang="en-US" sz="1800" i="1" dirty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𝑋</m:t>
                    </m:r>
                    <m:r>
                      <a:rPr lang="en-US" sz="1800" i="1" dirty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→</m:t>
                    </m:r>
                    <m:r>
                      <a:rPr lang="en-US" sz="1800" i="1" dirty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𝑊</m:t>
                    </m:r>
                  </m:oMath>
                </a14:m>
                <a:r>
                  <a:rPr lang="en-US" sz="18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 as shown in the diagram: </a:t>
                </a:r>
                <a:endParaRPr lang="en-US" sz="18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endParaRPr>
              </a:p>
              <a:p>
                <a:pPr marL="0" lvl="0" indent="0" algn="l" rtl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en-US" sz="18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endParaRPr>
              </a:p>
              <a:p>
                <a:pPr marL="0" lvl="0" indent="0" algn="l" rtl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en-US" sz="1800" dirty="0"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endParaRPr>
              </a:p>
              <a:p>
                <a:pPr marL="0" lvl="0" indent="0" algn="l" rtl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en-US" sz="18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endParaRPr>
              </a:p>
              <a:p>
                <a:pPr marL="0" lvl="0" indent="0" algn="l" rtl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en-US" sz="1800" dirty="0"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endParaRPr>
              </a:p>
              <a:p>
                <a:pPr marL="0" lvl="0" indent="0" algn="l" rtl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en-US" sz="18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endParaRPr>
              </a:p>
              <a:p>
                <a:pPr marL="0" lvl="0" indent="0" algn="l" rtl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en-US" sz="18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We denote this map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&lt;</m:t>
                    </m:r>
                    <m:r>
                      <a:rPr lang="en-US" sz="1800" i="1" dirty="0" err="1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𝑓</m:t>
                    </m:r>
                    <m:r>
                      <a:rPr lang="en-US" sz="1800" i="1" dirty="0" err="1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,</m:t>
                    </m:r>
                    <m:r>
                      <a:rPr lang="en-US" sz="1800" i="1" dirty="0" err="1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𝑔</m:t>
                    </m:r>
                    <m:r>
                      <a:rPr lang="en-US" sz="1800" i="1" dirty="0" err="1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,</m:t>
                    </m:r>
                    <m:r>
                      <a:rPr lang="en-US" sz="1800" i="1" dirty="0" err="1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h</m:t>
                    </m:r>
                    <m:r>
                      <a:rPr lang="en-US" sz="1800" i="1" dirty="0" err="1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,</m:t>
                    </m:r>
                    <m:r>
                      <a:rPr lang="en-US" sz="1800" i="1" dirty="0" err="1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𝐹</m:t>
                    </m:r>
                    <m:r>
                      <a:rPr lang="en-US" sz="1800" i="1" dirty="0" err="1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,</m:t>
                    </m:r>
                    <m:r>
                      <a:rPr lang="en-US" sz="1800" i="1" dirty="0" err="1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𝐺</m:t>
                    </m:r>
                    <m:r>
                      <a:rPr lang="en-US" sz="1800" i="1" dirty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&gt;</m:t>
                    </m:r>
                  </m:oMath>
                </a14:m>
                <a:r>
                  <a:rPr lang="en-US" sz="18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, and the subset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[</m:t>
                    </m:r>
                    <m:r>
                      <a:rPr lang="en-US" sz="1800" i="1" dirty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𝛴</m:t>
                    </m:r>
                    <m:r>
                      <a:rPr lang="en-US" sz="1800" i="1" dirty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𝑋</m:t>
                    </m:r>
                    <m:r>
                      <a:rPr lang="en-US" sz="1800" i="1" dirty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,</m:t>
                    </m:r>
                    <m:r>
                      <a:rPr lang="en-US" sz="1800" i="1" dirty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𝑊</m:t>
                    </m:r>
                    <m:r>
                      <a:rPr lang="en-US" sz="1800" i="1" dirty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]</m:t>
                    </m:r>
                  </m:oMath>
                </a14:m>
                <a:r>
                  <a:rPr lang="en-US" sz="180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 </a:t>
                </a:r>
                <a:r>
                  <a:rPr lang="en-US" sz="18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acquired in this way by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&lt;</m:t>
                    </m:r>
                    <m:r>
                      <a:rPr lang="en-US" sz="1800" i="1" dirty="0" err="1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𝑓</m:t>
                    </m:r>
                    <m:r>
                      <a:rPr lang="en-US" sz="1800" i="1" dirty="0" err="1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,</m:t>
                    </m:r>
                    <m:r>
                      <a:rPr lang="en-US" sz="1800" i="1" dirty="0" err="1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𝑔</m:t>
                    </m:r>
                    <m:r>
                      <a:rPr lang="en-US" sz="1800" i="1" dirty="0" err="1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,</m:t>
                    </m:r>
                    <m:r>
                      <a:rPr lang="en-US" sz="1800" i="1" dirty="0" err="1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h</m:t>
                    </m:r>
                    <m:r>
                      <a:rPr lang="en-US" sz="1800" i="1" dirty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&gt;</m:t>
                    </m:r>
                  </m:oMath>
                </a14:m>
                <a:r>
                  <a:rPr lang="en-US" sz="18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. This is in fact a double </a:t>
                </a:r>
                <a:r>
                  <a:rPr lang="en-US" sz="1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coset</a:t>
                </a:r>
                <a:r>
                  <a:rPr lang="en-US" sz="18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latin typeface="Cambria Math"/>
                            <a:ea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1800" i="1" dirty="0" smtClean="0">
                            <a:latin typeface="Cambria Math"/>
                            <a:ea typeface="Cambria Math" panose="02040503050406030204" pitchFamily="18" charset="0"/>
                            <a:cs typeface="Arial"/>
                          </a:rPr>
                          <m:t>𝑓</m:t>
                        </m:r>
                      </m:e>
                      <m:sup>
                        <m:r>
                          <a:rPr lang="en-US" sz="1800" i="1" dirty="0" smtClean="0">
                            <a:latin typeface="Cambria Math"/>
                            <a:ea typeface="Cambria Math" panose="02040503050406030204" pitchFamily="18" charset="0"/>
                            <a:cs typeface="Arial"/>
                          </a:rPr>
                          <m:t>∗</m:t>
                        </m:r>
                      </m:sup>
                    </m:sSup>
                    <m:r>
                      <a:rPr lang="en-US" sz="1800" i="1" dirty="0" smtClean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[</m:t>
                    </m:r>
                    <m:r>
                      <m:rPr>
                        <m:sty m:val="p"/>
                      </m:rPr>
                      <a:rPr lang="en-US" sz="1800" i="0" dirty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Σ</m:t>
                    </m:r>
                    <m:r>
                      <a:rPr lang="en-US" sz="1800" i="1" dirty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𝑌</m:t>
                    </m:r>
                    <m:r>
                      <a:rPr lang="en-US" sz="1800" i="1" dirty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,</m:t>
                    </m:r>
                    <m:r>
                      <a:rPr lang="en-US" sz="1800" i="1" dirty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𝑊</m:t>
                    </m:r>
                    <m:r>
                      <a:rPr lang="en-US" sz="1800" i="1" dirty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]</m:t>
                    </m:r>
                  </m:oMath>
                </a14:m>
                <a:r>
                  <a:rPr lang="en-US" sz="18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/>
                            <a:ea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/>
                            <a:ea typeface="Cambria Math" panose="02040503050406030204" pitchFamily="18" charset="0"/>
                            <a:cs typeface="Arial"/>
                          </a:rPr>
                          <m:t>h</m:t>
                        </m:r>
                      </m:e>
                      <m:sub>
                        <m:r>
                          <a:rPr lang="en-US" sz="1800" i="1" dirty="0" smtClean="0">
                            <a:latin typeface="Cambria Math"/>
                            <a:ea typeface="Cambria Math" panose="02040503050406030204" pitchFamily="18" charset="0"/>
                            <a:cs typeface="Arial"/>
                          </a:rPr>
                          <m:t>∗</m:t>
                        </m:r>
                      </m:sub>
                    </m:sSub>
                    <m:r>
                      <a:rPr lang="en-US" sz="1800" i="1" dirty="0" smtClean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[</m:t>
                    </m:r>
                    <m:r>
                      <m:rPr>
                        <m:sty m:val="p"/>
                      </m:rPr>
                      <a:rPr lang="en-US" sz="1800" i="0" dirty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Σ</m:t>
                    </m:r>
                    <m:r>
                      <a:rPr lang="en-US" sz="1800" i="1" dirty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𝑋</m:t>
                    </m:r>
                    <m:r>
                      <a:rPr lang="en-US" sz="1800" i="1" dirty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,</m:t>
                    </m:r>
                    <m:r>
                      <a:rPr lang="en-US" sz="1800" i="1" dirty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𝑍</m:t>
                    </m:r>
                    <m:r>
                      <a:rPr lang="en-US" sz="1800" i="1" dirty="0">
                        <a:latin typeface="Cambria Math"/>
                        <a:ea typeface="Cambria Math" panose="02040503050406030204" pitchFamily="18" charset="0"/>
                        <a:cs typeface="Arial"/>
                      </a:rPr>
                      <m:t>]</m:t>
                    </m:r>
                  </m:oMath>
                </a14:m>
                <a:r>
                  <a:rPr lang="en-US" sz="18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556792"/>
                <a:ext cx="8280920" cy="5040560"/>
              </a:xfrm>
              <a:blipFill rotWithShape="1">
                <a:blip r:embed="rId2"/>
                <a:stretch>
                  <a:fillRect l="-663" r="-1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09" y="2204864"/>
            <a:ext cx="690662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Definition of a Toda Bracket</a:t>
            </a:r>
            <a:endParaRPr lang="en-US" dirty="0">
              <a:solidFill>
                <a:schemeClr val="accent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03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chemeClr val="accent1"/>
                </a:solidFill>
                <a:latin typeface="Cambria Math"/>
                <a:ea typeface="Calibri"/>
                <a:cs typeface="Arial"/>
              </a:rPr>
              <a:t>Examples </a:t>
            </a:r>
            <a:r>
              <a:rPr lang="en-US" dirty="0">
                <a:solidFill>
                  <a:schemeClr val="accent1"/>
                </a:solidFill>
                <a:latin typeface="Cambria Math"/>
                <a:ea typeface="Calibri"/>
                <a:cs typeface="Arial"/>
              </a:rPr>
              <a:t>from </a:t>
            </a:r>
            <a:r>
              <a:rPr lang="en-US" dirty="0" smtClean="0">
                <a:solidFill>
                  <a:schemeClr val="accent1"/>
                </a:solidFill>
                <a:latin typeface="Cambria Math"/>
                <a:ea typeface="Calibri"/>
                <a:cs typeface="Arial"/>
              </a:rPr>
              <a:t>Toda’s </a:t>
            </a:r>
            <a:r>
              <a:rPr lang="en-US" dirty="0">
                <a:solidFill>
                  <a:schemeClr val="accent1"/>
                </a:solidFill>
                <a:latin typeface="Cambria Math"/>
                <a:ea typeface="Calibri"/>
                <a:cs typeface="Arial"/>
              </a:rPr>
              <a:t>book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2060848"/>
                <a:ext cx="8229600" cy="4104456"/>
              </a:xfrm>
            </p:spPr>
            <p:txBody>
              <a:bodyPr>
                <a:noAutofit/>
              </a:bodyPr>
              <a:lstStyle/>
              <a:p>
                <a:pPr marL="0" indent="0" algn="l" rtl="0">
                  <a:buNone/>
                </a:pP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Denote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𝑖𝑑</m:t>
                    </m:r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Hopf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fibration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and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</m:sSup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(same convention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𝜈</m:t>
                    </m:r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l" rtl="0"/>
                <a:r>
                  <a:rPr lang="en-US" sz="2000" b="0" dirty="0" smtClean="0">
                    <a:latin typeface="Cambria Math"/>
                    <a:ea typeface="Cambria Math" panose="020405030504060302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b="0" dirty="0" smtClean="0">
                    <a:latin typeface="Cambria Math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s.t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000" b="0" dirty="0" smtClean="0">
                    <a:latin typeface="Cambria Math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2000" b="0" dirty="0" smtClean="0">
                    <a:latin typeface="Cambria Math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 Then:</a:t>
                </a:r>
                <a:endParaRPr lang="en-US" sz="2000" i="1" dirty="0" smtClean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&lt;</m:t>
                      </m:r>
                      <m:r>
                        <a:rPr lang="en-US" sz="2000" i="1">
                          <a:latin typeface="Cambria Math"/>
                        </a:rPr>
                        <m:t>𝑟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𝑚</m:t>
                          </m:r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𝑘</m:t>
                          </m:r>
                          <m:r>
                            <a:rPr lang="en-US" sz="2000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,</m:t>
                      </m:r>
                      <m:r>
                        <a:rPr lang="en-US" sz="2000" i="1">
                          <a:latin typeface="Cambria Math"/>
                        </a:rPr>
                        <m:t>𝛴𝛽</m:t>
                      </m:r>
                      <m:r>
                        <a:rPr lang="en-US" sz="2000" i="1">
                          <a:latin typeface="Cambria Math"/>
                        </a:rPr>
                        <m:t>,</m:t>
                      </m:r>
                      <m:r>
                        <a:rPr lang="en-US" sz="2000" i="1">
                          <a:latin typeface="Cambria Math"/>
                        </a:rPr>
                        <m:t>𝑟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𝑚</m:t>
                          </m:r>
                          <m:r>
                            <a:rPr lang="en-US" sz="2000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&gt;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∋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Σ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𝛽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∘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</a:rPr>
                                <m:t>|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=2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𝑚𝑜𝑑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|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b="0" i="1" dirty="0" smtClean="0">
                  <a:latin typeface="Cambria Math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,2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&gt;={</m:t>
                    </m:r>
                    <m:sSubSup>
                      <m:sSubSup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,−</m:t>
                    </m:r>
                    <m:sSubSup>
                      <m:sSubSup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is a generator of the 2-primery part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and is twice the generator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in the stable range. It can be thought of as the commutator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𝑆𝑈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𝑆𝑈</m:t>
                    </m:r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(2)</m:t>
                    </m:r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000" b="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000" b="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has a single element-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∘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≥5</m:t>
                    </m:r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2060848"/>
                <a:ext cx="8229600" cy="4104456"/>
              </a:xfrm>
              <a:blipFill rotWithShape="1">
                <a:blip r:embed="rId2"/>
                <a:stretch>
                  <a:fillRect l="-815" t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63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chemeClr val="accent1"/>
                </a:solidFill>
                <a:latin typeface="Cambria Math"/>
                <a:ea typeface="Calibri"/>
                <a:cs typeface="Arial"/>
              </a:rPr>
              <a:t>Example </a:t>
            </a:r>
            <a:r>
              <a:rPr lang="en-US" dirty="0">
                <a:solidFill>
                  <a:schemeClr val="accent1"/>
                </a:solidFill>
                <a:latin typeface="Cambria Math"/>
                <a:ea typeface="Calibri"/>
                <a:cs typeface="Arial"/>
              </a:rPr>
              <a:t>with </a:t>
            </a:r>
            <a:r>
              <a:rPr lang="en-US" dirty="0" smtClean="0">
                <a:solidFill>
                  <a:schemeClr val="accent1"/>
                </a:solidFill>
                <a:latin typeface="Cambria Math"/>
                <a:ea typeface="Calibri"/>
                <a:cs typeface="Arial"/>
              </a:rPr>
              <a:t>Moore </a:t>
            </a:r>
            <a:r>
              <a:rPr lang="en-US" dirty="0">
                <a:solidFill>
                  <a:schemeClr val="accent1"/>
                </a:solidFill>
                <a:latin typeface="Cambria Math"/>
                <a:ea typeface="Calibri"/>
                <a:cs typeface="Arial"/>
              </a:rPr>
              <a:t>spaces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988840"/>
                <a:ext cx="8229600" cy="3816424"/>
              </a:xfrm>
            </p:spPr>
            <p:txBody>
              <a:bodyPr>
                <a:noAutofit/>
              </a:bodyPr>
              <a:lstStyle/>
              <a:p>
                <a:pPr marL="0" indent="0" algn="l" rtl="0">
                  <a:buNone/>
                </a:pPr>
                <a:r>
                  <a:rPr lang="en-US" sz="2400" dirty="0">
                    <a:latin typeface="Cambria Math"/>
                    <a:ea typeface="Times New Roman"/>
                    <a:cs typeface="Arial"/>
                  </a:rPr>
                  <a:t>Let us look at another example, namely in Moore spaces:</a:t>
                </a:r>
                <a:br>
                  <a:rPr lang="en-US" sz="2400" dirty="0">
                    <a:latin typeface="Cambria Math"/>
                    <a:ea typeface="Times New Roman"/>
                    <a:cs typeface="Arial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𝑀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,1</m:t>
                          </m:r>
                        </m:e>
                      </m:d>
                      <m:groupChr>
                        <m:groupChrPr>
                          <m:chr m:val="→"/>
                          <m:vertJc m:val="bot"/>
                          <m:ctrlPr>
                            <a:rPr lang="en-US" sz="24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groupChrPr>
                        <m:e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𝑓</m:t>
                          </m:r>
                        </m:e>
                      </m:groupChr>
                      <m:r>
                        <a:rPr lang="en-US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𝑀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,1</m:t>
                          </m:r>
                        </m:e>
                      </m:d>
                      <m:groupChr>
                        <m:groupChrPr>
                          <m:chr m:val="→"/>
                          <m:vertJc m:val="bot"/>
                          <m:ctrlPr>
                            <a:rPr lang="en-US" sz="24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groupChrPr>
                        <m:e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𝑔</m:t>
                          </m:r>
                        </m:e>
                      </m:groupChr>
                      <m:r>
                        <a:rPr lang="en-US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𝑀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,1</m:t>
                          </m:r>
                        </m:e>
                      </m:d>
                      <m:groupChr>
                        <m:groupChrPr>
                          <m:chr m:val="→"/>
                          <m:vertJc m:val="bot"/>
                          <m:ctrlPr>
                            <a:rPr lang="en-US" sz="24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groupChrPr>
                        <m:e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h</m:t>
                          </m:r>
                        </m:e>
                      </m:groupChr>
                      <m:r>
                        <a:rPr lang="en-US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𝑀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,2</m:t>
                          </m:r>
                        </m:e>
                      </m:d>
                    </m:oMath>
                  </m:oMathPara>
                </a14:m>
                <a:endParaRPr lang="en-US" sz="2400" dirty="0" smtClean="0">
                  <a:effectLst/>
                  <a:latin typeface="Cambria Math"/>
                  <a:ea typeface="Calibri"/>
                  <a:cs typeface="Arial"/>
                </a:endParaRPr>
              </a:p>
              <a:p>
                <a:pPr marL="0" indent="0" algn="l" rtl="0">
                  <a:buNone/>
                </a:pPr>
                <a:r>
                  <a:rPr lang="en-US" sz="2400" dirty="0" smtClean="0">
                    <a:effectLst/>
                    <a:latin typeface="Cambria Math"/>
                    <a:ea typeface="Calibri"/>
                    <a:cs typeface="Arial"/>
                  </a:rPr>
                  <a:t>where </a:t>
                </a:r>
                <a:r>
                  <a:rPr lang="en-US" sz="2400" i="1" dirty="0">
                    <a:effectLst/>
                    <a:latin typeface="Cambria Math"/>
                    <a:ea typeface="Calibri"/>
                    <a:cs typeface="Arial"/>
                  </a:rPr>
                  <a:t>f</a:t>
                </a:r>
                <a:r>
                  <a:rPr lang="en-US" sz="2400" dirty="0">
                    <a:effectLst/>
                    <a:latin typeface="Cambria Math"/>
                    <a:ea typeface="Calibri"/>
                    <a:cs typeface="Arial"/>
                  </a:rPr>
                  <a:t>  is </a:t>
                </a:r>
                <a:r>
                  <a:rPr lang="en-US" sz="2400" i="1" dirty="0">
                    <a:effectLst/>
                    <a:latin typeface="Cambria Math"/>
                    <a:ea typeface="Calibri"/>
                    <a:cs typeface="Arial"/>
                  </a:rPr>
                  <a:t>id</a:t>
                </a:r>
                <a:r>
                  <a:rPr lang="en-US" sz="2400" dirty="0">
                    <a:effectLst/>
                    <a:latin typeface="Cambria Math"/>
                    <a:ea typeface="Calibri"/>
                    <a:cs typeface="Arial"/>
                  </a:rPr>
                  <a:t> on the upper cell and of order 2 on the lower cell, </a:t>
                </a:r>
                <a:r>
                  <a:rPr lang="en-US" sz="2400" i="1" dirty="0">
                    <a:effectLst/>
                    <a:latin typeface="Cambria Math"/>
                    <a:ea typeface="Calibri"/>
                    <a:cs typeface="Arial"/>
                  </a:rPr>
                  <a:t>g</a:t>
                </a:r>
                <a:r>
                  <a:rPr lang="en-US" sz="2400" dirty="0">
                    <a:effectLst/>
                    <a:latin typeface="Cambria Math"/>
                    <a:ea typeface="Calibri"/>
                    <a:cs typeface="Arial"/>
                  </a:rPr>
                  <a:t> is </a:t>
                </a:r>
                <a:r>
                  <a:rPr lang="en-US" sz="2400" i="1" dirty="0">
                    <a:effectLst/>
                    <a:latin typeface="Cambria Math"/>
                    <a:ea typeface="Calibri"/>
                    <a:cs typeface="Arial"/>
                  </a:rPr>
                  <a:t>id</a:t>
                </a:r>
                <a:r>
                  <a:rPr lang="en-US" sz="2400" dirty="0">
                    <a:effectLst/>
                    <a:latin typeface="Cambria Math"/>
                    <a:ea typeface="Calibri"/>
                    <a:cs typeface="Arial"/>
                  </a:rPr>
                  <a:t> on the lower and ord.2 on the upper and </a:t>
                </a:r>
                <a:r>
                  <a:rPr lang="en-US" sz="2400" i="1" dirty="0">
                    <a:effectLst/>
                    <a:latin typeface="Cambria Math"/>
                    <a:ea typeface="Calibri"/>
                    <a:cs typeface="Arial"/>
                  </a:rPr>
                  <a:t>h</a:t>
                </a:r>
                <a:r>
                  <a:rPr lang="en-US" sz="2400" dirty="0">
                    <a:effectLst/>
                    <a:latin typeface="Cambria Math"/>
                    <a:ea typeface="Calibri"/>
                    <a:cs typeface="Arial"/>
                  </a:rPr>
                  <a:t> is contracting the lower cell and inserting the resulting </a:t>
                </a:r>
                <a:r>
                  <a:rPr lang="en-US" sz="2400" dirty="0" smtClean="0">
                    <a:effectLst/>
                    <a:latin typeface="Cambria Math"/>
                    <a:ea typeface="Calibri"/>
                    <a:cs typeface="Arial"/>
                  </a:rPr>
                  <a:t>sphere.</a:t>
                </a:r>
              </a:p>
              <a:p>
                <a:pPr marL="0" indent="0" algn="l" rtl="0">
                  <a:buNone/>
                </a:pPr>
                <a:r>
                  <a:rPr lang="en-US" sz="2400" dirty="0" smtClean="0">
                    <a:effectLst/>
                    <a:latin typeface="Cambria Math"/>
                    <a:ea typeface="Calibri"/>
                    <a:cs typeface="Arial"/>
                  </a:rPr>
                  <a:t>The </a:t>
                </a:r>
                <a:r>
                  <a:rPr lang="en-US" sz="2400" dirty="0">
                    <a:effectLst/>
                    <a:latin typeface="Cambria Math"/>
                    <a:ea typeface="Calibri"/>
                    <a:cs typeface="Arial"/>
                  </a:rPr>
                  <a:t>null-</a:t>
                </a:r>
                <a:r>
                  <a:rPr lang="en-US" sz="2400" dirty="0" err="1">
                    <a:effectLst/>
                    <a:latin typeface="Cambria Math"/>
                    <a:ea typeface="Calibri"/>
                    <a:cs typeface="Arial"/>
                  </a:rPr>
                  <a:t>homotopies</a:t>
                </a:r>
                <a:r>
                  <a:rPr lang="en-US" sz="2400" dirty="0">
                    <a:effectLst/>
                    <a:latin typeface="Cambria Math"/>
                    <a:ea typeface="Calibri"/>
                    <a:cs typeface="Arial"/>
                  </a:rPr>
                  <a:t> </a:t>
                </a:r>
                <a:r>
                  <a:rPr lang="en-US" sz="2400" dirty="0">
                    <a:latin typeface="Cambria Math"/>
                    <a:ea typeface="Calibri"/>
                    <a:cs typeface="Arial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libri"/>
                        <a:cs typeface="Arial"/>
                      </a:rPr>
                      <m:t>𝑔</m:t>
                    </m:r>
                    <m:r>
                      <a:rPr lang="en-US" sz="2400" i="1" dirty="0" smtClean="0">
                        <a:latin typeface="Cambria Math"/>
                        <a:ea typeface="Calibri"/>
                        <a:cs typeface="Arial"/>
                      </a:rPr>
                      <m:t>∘</m:t>
                    </m:r>
                    <m:r>
                      <a:rPr lang="en-US" sz="2400" i="1" dirty="0" smtClean="0">
                        <a:latin typeface="Cambria Math"/>
                        <a:ea typeface="Calibri"/>
                        <a:cs typeface="Arial"/>
                      </a:rPr>
                      <m:t>𝑓</m:t>
                    </m:r>
                    <m:r>
                      <a:rPr lang="en-US" sz="2400" i="1" dirty="0">
                        <a:latin typeface="Cambria Math"/>
                        <a:ea typeface="Calibri"/>
                        <a:cs typeface="Arial"/>
                      </a:rPr>
                      <m:t> &amp; </m:t>
                    </m:r>
                    <m:r>
                      <a:rPr lang="en-US" sz="2400" i="1" dirty="0" err="1">
                        <a:latin typeface="Cambria Math"/>
                        <a:ea typeface="Calibri"/>
                        <a:cs typeface="Arial"/>
                      </a:rPr>
                      <m:t>h</m:t>
                    </m:r>
                    <m:r>
                      <a:rPr lang="en-US" sz="2400" i="1" dirty="0" err="1">
                        <a:latin typeface="Cambria Math"/>
                        <a:ea typeface="Calibri"/>
                        <a:cs typeface="Arial"/>
                      </a:rPr>
                      <m:t>∘</m:t>
                    </m:r>
                    <m:r>
                      <a:rPr lang="en-US" sz="2400" i="1" dirty="0" err="1">
                        <a:latin typeface="Cambria Math"/>
                        <a:ea typeface="Calibri"/>
                        <a:cs typeface="Arial"/>
                      </a:rPr>
                      <m:t>𝑔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mbria Math"/>
                    <a:ea typeface="Times New Roman"/>
                    <a:cs typeface="Arial"/>
                  </a:rPr>
                  <a:t>are the obvious ones from the maps being into Moore spaces. </a:t>
                </a:r>
                <a:endParaRPr lang="en-US" sz="2400" dirty="0" smtClean="0">
                  <a:latin typeface="Cambria Math"/>
                  <a:ea typeface="Times New Roman"/>
                  <a:cs typeface="Arial"/>
                </a:endParaRPr>
              </a:p>
              <a:p>
                <a:pPr marL="0" indent="0" algn="l" rtl="0">
                  <a:buNone/>
                </a:pPr>
                <a:r>
                  <a:rPr lang="en-US" sz="2400" dirty="0" smtClean="0">
                    <a:latin typeface="Cambria Math"/>
                    <a:ea typeface="Times New Roman"/>
                    <a:cs typeface="Arial"/>
                  </a:rPr>
                  <a:t>This </a:t>
                </a:r>
                <a:r>
                  <a:rPr lang="en-US" sz="2400" dirty="0">
                    <a:latin typeface="Cambria Math"/>
                    <a:ea typeface="Times New Roman"/>
                    <a:cs typeface="Arial"/>
                  </a:rPr>
                  <a:t>gives us a map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ℤ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,2</m:t>
                        </m:r>
                      </m:e>
                    </m:d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→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ℤ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,2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Cambria Math"/>
                    <a:ea typeface="Times New Roman"/>
                    <a:cs typeface="Arial"/>
                  </a:rPr>
                  <a:t> which is orientation reversing on the lower cell but of order 1 on the upper.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988840"/>
                <a:ext cx="8229600" cy="3816424"/>
              </a:xfrm>
              <a:blipFill rotWithShape="1">
                <a:blip r:embed="rId2"/>
                <a:stretch>
                  <a:fillRect l="-1185" t="-1278" r="-370" b="-1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343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1514</Words>
  <Application>Microsoft Office PowerPoint</Application>
  <PresentationFormat>On-screen Show 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ערכת נושא של Office</vt:lpstr>
      <vt:lpstr>Introduction to Toda Brackets and secondary operations</vt:lpstr>
      <vt:lpstr>Abstract</vt:lpstr>
      <vt:lpstr>Background</vt:lpstr>
      <vt:lpstr>Homotopy groups π_(n+k) S^n, n=2,…,11, k=1,…,10 (each number p represents Z/pZ)</vt:lpstr>
      <vt:lpstr>Homotopy groups π_(n+k) S^n, n=2,…,11, k=11,…,19</vt:lpstr>
      <vt:lpstr>Homotopy groups π_(n+k) S^n, n=12,…,20, k=11,…,19</vt:lpstr>
      <vt:lpstr>Definition of a Toda Bracket</vt:lpstr>
      <vt:lpstr>Examples from Toda’s book</vt:lpstr>
      <vt:lpstr>Example with Moore spaces</vt:lpstr>
      <vt:lpstr>Same Example in Chain Complexes</vt:lpstr>
      <vt:lpstr>General definition of a Toda bracket</vt:lpstr>
      <vt:lpstr>How it manifests in chain complexes</vt:lpstr>
      <vt:lpstr>Massey Product</vt:lpstr>
      <vt:lpstr>Connection to Toda Bracket</vt:lpstr>
      <vt:lpstr>A Philosophy of Secondary Operations</vt:lpstr>
      <vt:lpstr>Example Continued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Toda Brackets and secondary operations</dc:title>
  <dc:creator>jk</dc:creator>
  <cp:lastModifiedBy>jk</cp:lastModifiedBy>
  <cp:revision>59</cp:revision>
  <dcterms:created xsi:type="dcterms:W3CDTF">2018-11-20T15:34:49Z</dcterms:created>
  <dcterms:modified xsi:type="dcterms:W3CDTF">2018-12-01T20:20:46Z</dcterms:modified>
</cp:coreProperties>
</file>