
<file path=[Content_Types].xml><?xml version="1.0" encoding="utf-8"?>
<Types xmlns="http://schemas.openxmlformats.org/package/2006/content-types">
  <Default ContentType="image/jpeg" Extension="jpg"/>
  <Default ContentType="application/xml" Extension="xml"/>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0.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5" Type="http://schemas.openxmlformats.org/officeDocument/2006/relationships/slide" Target="slides/slide20.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0" name="Shape 110"/>
        <p:cNvGrpSpPr/>
        <p:nvPr/>
      </p:nvGrpSpPr>
      <p:grpSpPr>
        <a:xfrm>
          <a:off x="0" y="0"/>
          <a:ext cx="0" cy="0"/>
          <a:chOff x="0" y="0"/>
          <a:chExt cx="0" cy="0"/>
        </a:xfrm>
      </p:grpSpPr>
      <p:sp>
        <p:nvSpPr>
          <p:cNvPr id="111" name="Google Shape;111;g2192f9b53a6_0_2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2" name="Google Shape;112;g2192f9b53a6_0_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6" name="Shape 116"/>
        <p:cNvGrpSpPr/>
        <p:nvPr/>
      </p:nvGrpSpPr>
      <p:grpSpPr>
        <a:xfrm>
          <a:off x="0" y="0"/>
          <a:ext cx="0" cy="0"/>
          <a:chOff x="0" y="0"/>
          <a:chExt cx="0" cy="0"/>
        </a:xfrm>
      </p:grpSpPr>
      <p:sp>
        <p:nvSpPr>
          <p:cNvPr id="117" name="Google Shape;117;g21945d010e8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8" name="Google Shape;118;g21945d010e8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2" name="Shape 122"/>
        <p:cNvGrpSpPr/>
        <p:nvPr/>
      </p:nvGrpSpPr>
      <p:grpSpPr>
        <a:xfrm>
          <a:off x="0" y="0"/>
          <a:ext cx="0" cy="0"/>
          <a:chOff x="0" y="0"/>
          <a:chExt cx="0" cy="0"/>
        </a:xfrm>
      </p:grpSpPr>
      <p:sp>
        <p:nvSpPr>
          <p:cNvPr id="123" name="Google Shape;123;g2193ee78978_0_2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4" name="Google Shape;124;g2193ee78978_0_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g2193d2525f9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2" name="Google Shape;132;g2193d2525f9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7" name="Shape 137"/>
        <p:cNvGrpSpPr/>
        <p:nvPr/>
      </p:nvGrpSpPr>
      <p:grpSpPr>
        <a:xfrm>
          <a:off x="0" y="0"/>
          <a:ext cx="0" cy="0"/>
          <a:chOff x="0" y="0"/>
          <a:chExt cx="0" cy="0"/>
        </a:xfrm>
      </p:grpSpPr>
      <p:sp>
        <p:nvSpPr>
          <p:cNvPr id="138" name="Google Shape;138;g2193d2525f9_0_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9" name="Google Shape;139;g2193d2525f9_0_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5" name="Shape 145"/>
        <p:cNvGrpSpPr/>
        <p:nvPr/>
      </p:nvGrpSpPr>
      <p:grpSpPr>
        <a:xfrm>
          <a:off x="0" y="0"/>
          <a:ext cx="0" cy="0"/>
          <a:chOff x="0" y="0"/>
          <a:chExt cx="0" cy="0"/>
        </a:xfrm>
      </p:grpSpPr>
      <p:sp>
        <p:nvSpPr>
          <p:cNvPr id="146" name="Google Shape;146;g2193ee78978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7" name="Google Shape;147;g2193ee78978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1" name="Shape 151"/>
        <p:cNvGrpSpPr/>
        <p:nvPr/>
      </p:nvGrpSpPr>
      <p:grpSpPr>
        <a:xfrm>
          <a:off x="0" y="0"/>
          <a:ext cx="0" cy="0"/>
          <a:chOff x="0" y="0"/>
          <a:chExt cx="0" cy="0"/>
        </a:xfrm>
      </p:grpSpPr>
      <p:sp>
        <p:nvSpPr>
          <p:cNvPr id="152" name="Google Shape;152;g21cf4e281b5_0_1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3" name="Google Shape;153;g21cf4e281b5_0_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8" name="Shape 158"/>
        <p:cNvGrpSpPr/>
        <p:nvPr/>
      </p:nvGrpSpPr>
      <p:grpSpPr>
        <a:xfrm>
          <a:off x="0" y="0"/>
          <a:ext cx="0" cy="0"/>
          <a:chOff x="0" y="0"/>
          <a:chExt cx="0" cy="0"/>
        </a:xfrm>
      </p:grpSpPr>
      <p:sp>
        <p:nvSpPr>
          <p:cNvPr id="159" name="Google Shape;159;g2193ee78978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0" name="Google Shape;160;g2193ee78978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4" name="Shape 164"/>
        <p:cNvGrpSpPr/>
        <p:nvPr/>
      </p:nvGrpSpPr>
      <p:grpSpPr>
        <a:xfrm>
          <a:off x="0" y="0"/>
          <a:ext cx="0" cy="0"/>
          <a:chOff x="0" y="0"/>
          <a:chExt cx="0" cy="0"/>
        </a:xfrm>
      </p:grpSpPr>
      <p:sp>
        <p:nvSpPr>
          <p:cNvPr id="165" name="Google Shape;165;g21cf4e281b5_0_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6" name="Google Shape;166;g21cf4e281b5_0_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0" name="Shape 170"/>
        <p:cNvGrpSpPr/>
        <p:nvPr/>
      </p:nvGrpSpPr>
      <p:grpSpPr>
        <a:xfrm>
          <a:off x="0" y="0"/>
          <a:ext cx="0" cy="0"/>
          <a:chOff x="0" y="0"/>
          <a:chExt cx="0" cy="0"/>
        </a:xfrm>
      </p:grpSpPr>
      <p:sp>
        <p:nvSpPr>
          <p:cNvPr id="171" name="Google Shape;171;g2193ee78978_0_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2" name="Google Shape;172;g2193ee78978_0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g218cb099885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8" name="Google Shape;58;g218cb099885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6" name="Shape 176"/>
        <p:cNvGrpSpPr/>
        <p:nvPr/>
      </p:nvGrpSpPr>
      <p:grpSpPr>
        <a:xfrm>
          <a:off x="0" y="0"/>
          <a:ext cx="0" cy="0"/>
          <a:chOff x="0" y="0"/>
          <a:chExt cx="0" cy="0"/>
        </a:xfrm>
      </p:grpSpPr>
      <p:sp>
        <p:nvSpPr>
          <p:cNvPr id="177" name="Google Shape;177;g2192f9b53a6_0_1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8" name="Google Shape;178;g2192f9b53a6_0_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 name="Shape 62"/>
        <p:cNvGrpSpPr/>
        <p:nvPr/>
      </p:nvGrpSpPr>
      <p:grpSpPr>
        <a:xfrm>
          <a:off x="0" y="0"/>
          <a:ext cx="0" cy="0"/>
          <a:chOff x="0" y="0"/>
          <a:chExt cx="0" cy="0"/>
        </a:xfrm>
      </p:grpSpPr>
      <p:sp>
        <p:nvSpPr>
          <p:cNvPr id="63" name="Google Shape;63;g218cb099885_0_4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4" name="Google Shape;64;g218cb099885_0_4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9" name="Shape 69"/>
        <p:cNvGrpSpPr/>
        <p:nvPr/>
      </p:nvGrpSpPr>
      <p:grpSpPr>
        <a:xfrm>
          <a:off x="0" y="0"/>
          <a:ext cx="0" cy="0"/>
          <a:chOff x="0" y="0"/>
          <a:chExt cx="0" cy="0"/>
        </a:xfrm>
      </p:grpSpPr>
      <p:sp>
        <p:nvSpPr>
          <p:cNvPr id="70" name="Google Shape;70;g218cb099885_0_5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1" name="Google Shape;71;g218cb099885_0_5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5" name="Shape 75"/>
        <p:cNvGrpSpPr/>
        <p:nvPr/>
      </p:nvGrpSpPr>
      <p:grpSpPr>
        <a:xfrm>
          <a:off x="0" y="0"/>
          <a:ext cx="0" cy="0"/>
          <a:chOff x="0" y="0"/>
          <a:chExt cx="0" cy="0"/>
        </a:xfrm>
      </p:grpSpPr>
      <p:sp>
        <p:nvSpPr>
          <p:cNvPr id="76" name="Google Shape;76;g21910c806e7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7" name="Google Shape;77;g21910c806e7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1" name="Shape 81"/>
        <p:cNvGrpSpPr/>
        <p:nvPr/>
      </p:nvGrpSpPr>
      <p:grpSpPr>
        <a:xfrm>
          <a:off x="0" y="0"/>
          <a:ext cx="0" cy="0"/>
          <a:chOff x="0" y="0"/>
          <a:chExt cx="0" cy="0"/>
        </a:xfrm>
      </p:grpSpPr>
      <p:sp>
        <p:nvSpPr>
          <p:cNvPr id="82" name="Google Shape;82;g2192f9b53a6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3" name="Google Shape;83;g2192f9b53a6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7" name="Shape 87"/>
        <p:cNvGrpSpPr/>
        <p:nvPr/>
      </p:nvGrpSpPr>
      <p:grpSpPr>
        <a:xfrm>
          <a:off x="0" y="0"/>
          <a:ext cx="0" cy="0"/>
          <a:chOff x="0" y="0"/>
          <a:chExt cx="0" cy="0"/>
        </a:xfrm>
      </p:grpSpPr>
      <p:sp>
        <p:nvSpPr>
          <p:cNvPr id="88" name="Google Shape;88;g218cb099885_0_5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9" name="Google Shape;89;g218cb099885_0_5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8" name="Shape 98"/>
        <p:cNvGrpSpPr/>
        <p:nvPr/>
      </p:nvGrpSpPr>
      <p:grpSpPr>
        <a:xfrm>
          <a:off x="0" y="0"/>
          <a:ext cx="0" cy="0"/>
          <a:chOff x="0" y="0"/>
          <a:chExt cx="0" cy="0"/>
        </a:xfrm>
      </p:grpSpPr>
      <p:sp>
        <p:nvSpPr>
          <p:cNvPr id="99" name="Google Shape;99;g21910c806e7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0" name="Google Shape;100;g21910c806e7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4" name="Shape 104"/>
        <p:cNvGrpSpPr/>
        <p:nvPr/>
      </p:nvGrpSpPr>
      <p:grpSpPr>
        <a:xfrm>
          <a:off x="0" y="0"/>
          <a:ext cx="0" cy="0"/>
          <a:chOff x="0" y="0"/>
          <a:chExt cx="0" cy="0"/>
        </a:xfrm>
      </p:grpSpPr>
      <p:sp>
        <p:nvSpPr>
          <p:cNvPr id="105" name="Google Shape;105;g2192f9b53a6_0_1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6" name="Google Shape;106;g2192f9b53a6_0_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ru"/>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 Id="rId3" Type="http://schemas.openxmlformats.org/officeDocument/2006/relationships/image" Target="../media/image10.jpg"/><Relationship Id="rId4" Type="http://schemas.openxmlformats.org/officeDocument/2006/relationships/image" Target="../media/image5.jp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 Id="rId3" Type="http://schemas.openxmlformats.org/officeDocument/2006/relationships/image" Target="../media/image2.jp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 Id="rId3" Type="http://schemas.openxmlformats.org/officeDocument/2006/relationships/image" Target="../media/image7.jpg"/><Relationship Id="rId4" Type="http://schemas.openxmlformats.org/officeDocument/2006/relationships/image" Target="../media/image6.jp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 Id="rId3" Type="http://schemas.openxmlformats.org/officeDocument/2006/relationships/image" Target="../media/image11.jp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image" Target="../media/image9.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image" Target="../media/image12.jpg"/><Relationship Id="rId4" Type="http://schemas.openxmlformats.org/officeDocument/2006/relationships/image" Target="../media/image3.jpg"/><Relationship Id="rId5" Type="http://schemas.openxmlformats.org/officeDocument/2006/relationships/image" Target="../media/image1.jpg"/><Relationship Id="rId6" Type="http://schemas.openxmlformats.org/officeDocument/2006/relationships/image" Target="../media/image4.jpg"/><Relationship Id="rId7" Type="http://schemas.openxmlformats.org/officeDocument/2006/relationships/image" Target="../media/image8.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ph type="ctrTitle"/>
          </p:nvPr>
        </p:nvSpPr>
        <p:spPr>
          <a:xfrm>
            <a:off x="311708" y="744575"/>
            <a:ext cx="8520600" cy="2052600"/>
          </a:xfrm>
          <a:prstGeom prst="rect">
            <a:avLst/>
          </a:prstGeom>
        </p:spPr>
        <p:txBody>
          <a:bodyPr anchorCtr="0" anchor="b" bIns="91425" lIns="91425" spcFirstLastPara="1" rIns="91425" wrap="square" tIns="91425">
            <a:normAutofit fontScale="90000"/>
          </a:bodyPr>
          <a:lstStyle/>
          <a:p>
            <a:pPr indent="0" lvl="0" marL="0" rtl="0" algn="l">
              <a:spcBef>
                <a:spcPts val="0"/>
              </a:spcBef>
              <a:spcAft>
                <a:spcPts val="0"/>
              </a:spcAft>
              <a:buNone/>
            </a:pPr>
            <a:r>
              <a:rPr lang="ru"/>
              <a:t>Complements of discriminants of real function singularities</a:t>
            </a:r>
            <a:endParaRPr/>
          </a:p>
        </p:txBody>
      </p:sp>
      <p:sp>
        <p:nvSpPr>
          <p:cNvPr id="55" name="Google Shape;55;p13"/>
          <p:cNvSpPr txBox="1"/>
          <p:nvPr>
            <p:ph idx="1" type="subTitle"/>
          </p:nvPr>
        </p:nvSpPr>
        <p:spPr>
          <a:xfrm>
            <a:off x="311700" y="3062725"/>
            <a:ext cx="8520600" cy="13308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ru"/>
              <a:t>Seminar in Real and Complex Geometry, </a:t>
            </a:r>
            <a:endParaRPr/>
          </a:p>
          <a:p>
            <a:pPr indent="0" lvl="0" marL="0" rtl="0" algn="ctr">
              <a:spcBef>
                <a:spcPts val="0"/>
              </a:spcBef>
              <a:spcAft>
                <a:spcPts val="0"/>
              </a:spcAft>
              <a:buNone/>
            </a:pPr>
            <a:r>
              <a:rPr lang="ru"/>
              <a:t>Tel-Aviv University, March 16, 2023</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3" name="Shape 113"/>
        <p:cNvGrpSpPr/>
        <p:nvPr/>
      </p:nvGrpSpPr>
      <p:grpSpPr>
        <a:xfrm>
          <a:off x="0" y="0"/>
          <a:ext cx="0" cy="0"/>
          <a:chOff x="0" y="0"/>
          <a:chExt cx="0" cy="0"/>
        </a:xfrm>
      </p:grpSpPr>
      <p:sp>
        <p:nvSpPr>
          <p:cNvPr id="114" name="Google Shape;114;p22"/>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t/>
            </a:r>
            <a:endParaRPr/>
          </a:p>
        </p:txBody>
      </p:sp>
      <p:sp>
        <p:nvSpPr>
          <p:cNvPr id="115" name="Google Shape;115;p22"/>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Clr>
                <a:schemeClr val="dk1"/>
              </a:buClr>
              <a:buSzPts val="1100"/>
              <a:buFont typeface="Arial"/>
              <a:buNone/>
            </a:pPr>
            <a:r>
              <a:rPr lang="ru" sz="1929"/>
              <a:t>By Milnor’s theorem, this homology group is  the lattice   Z</a:t>
            </a:r>
            <a:r>
              <a:rPr baseline="30000" lang="ru" sz="1929"/>
              <a:t>m </a:t>
            </a:r>
            <a:r>
              <a:rPr lang="ru" sz="1929"/>
              <a:t>, where   m    is Milnor number of   f    (= lower index in notation of singularity). </a:t>
            </a:r>
            <a:endParaRPr/>
          </a:p>
          <a:p>
            <a:pPr indent="0" lvl="0" marL="0" rtl="0" algn="l">
              <a:spcBef>
                <a:spcPts val="1200"/>
              </a:spcBef>
              <a:spcAft>
                <a:spcPts val="1200"/>
              </a:spcAft>
              <a:buNone/>
            </a:pPr>
            <a:r>
              <a:rPr lang="ru"/>
              <a:t>M</a:t>
            </a:r>
            <a:r>
              <a:rPr lang="ru"/>
              <a:t>onodromy action preserves the intersection form in 2-homology of 4-dimensional manifold  </a:t>
            </a:r>
            <a:r>
              <a:rPr lang="ru" sz="1929"/>
              <a:t>V(λ) (which is negative definite for simple singularities), </a:t>
            </a:r>
            <a:r>
              <a:rPr lang="ru"/>
              <a:t>    </a:t>
            </a:r>
            <a:r>
              <a:rPr lang="ru" sz="1929"/>
              <a:t> so monodromy group M(F) is a subgroup of the group O(F) of  transformations of Z</a:t>
            </a:r>
            <a:r>
              <a:rPr baseline="30000" lang="ru" sz="1929"/>
              <a:t>m</a:t>
            </a:r>
            <a:r>
              <a:rPr lang="ru" sz="1929"/>
              <a:t> preserving this form. Denote by N(F) the normalizer of this subgroup in O(F). All these objects are related to any non-discriminant λ, but the quotient groups N(F)/M(F) related with different λ, can be canonically identified with each other.  </a:t>
            </a:r>
            <a:endParaRPr sz="1929"/>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9" name="Shape 119"/>
        <p:cNvGrpSpPr/>
        <p:nvPr/>
      </p:nvGrpSpPr>
      <p:grpSpPr>
        <a:xfrm>
          <a:off x="0" y="0"/>
          <a:ext cx="0" cy="0"/>
          <a:chOff x="0" y="0"/>
          <a:chExt cx="0" cy="0"/>
        </a:xfrm>
      </p:grpSpPr>
      <p:sp>
        <p:nvSpPr>
          <p:cNvPr id="120" name="Google Shape;120;p23"/>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t/>
            </a:r>
            <a:endParaRPr/>
          </a:p>
        </p:txBody>
      </p:sp>
      <p:sp>
        <p:nvSpPr>
          <p:cNvPr id="121" name="Google Shape;121;p23"/>
          <p:cNvSpPr txBox="1"/>
          <p:nvPr>
            <p:ph idx="1" type="body"/>
          </p:nvPr>
        </p:nvSpPr>
        <p:spPr>
          <a:xfrm>
            <a:off x="311700" y="1152475"/>
            <a:ext cx="8520600" cy="3416400"/>
          </a:xfrm>
          <a:prstGeom prst="rect">
            <a:avLst/>
          </a:prstGeom>
        </p:spPr>
        <p:txBody>
          <a:bodyPr anchorCtr="0" anchor="t" bIns="91425" lIns="91425" spcFirstLastPara="1" rIns="91425" wrap="square" tIns="91425">
            <a:normAutofit lnSpcReduction="10000"/>
          </a:bodyPr>
          <a:lstStyle/>
          <a:p>
            <a:pPr indent="0" lvl="0" marL="0" rtl="0" algn="l">
              <a:spcBef>
                <a:spcPts val="0"/>
              </a:spcBef>
              <a:spcAft>
                <a:spcPts val="0"/>
              </a:spcAft>
              <a:buClr>
                <a:schemeClr val="dk1"/>
              </a:buClr>
              <a:buSzPts val="1100"/>
              <a:buFont typeface="Arial"/>
              <a:buNone/>
            </a:pPr>
            <a:r>
              <a:rPr lang="ru" sz="1929"/>
              <a:t>Also, for each real non-discriminant value of parameter λ , the group N(F) contains  an important element  σ  induced by the complex conjugation. Its class in N(F)/M(F) is the same for all  λ . </a:t>
            </a:r>
            <a:endParaRPr sz="1929"/>
          </a:p>
          <a:p>
            <a:pPr indent="0" lvl="0" marL="0" rtl="0" algn="l">
              <a:spcBef>
                <a:spcPts val="1200"/>
              </a:spcBef>
              <a:spcAft>
                <a:spcPts val="0"/>
              </a:spcAft>
              <a:buClr>
                <a:schemeClr val="dk1"/>
              </a:buClr>
              <a:buSzPts val="1100"/>
              <a:buFont typeface="Arial"/>
              <a:buNone/>
            </a:pPr>
            <a:r>
              <a:rPr lang="ru" sz="1929" u="sng"/>
              <a:t>Theorem</a:t>
            </a:r>
            <a:r>
              <a:rPr lang="ru" sz="1929"/>
              <a:t> (Looijenga 1978): for any simple singularity, there is a natural one-to-one correspondence between components of  R</a:t>
            </a:r>
            <a:r>
              <a:rPr baseline="30000" lang="ru" sz="1929"/>
              <a:t>l</a:t>
            </a:r>
            <a:r>
              <a:rPr lang="ru" sz="1929"/>
              <a:t> \ Σ(F)  and M(F)-conjugacy classes of involutions of the lattice H</a:t>
            </a:r>
            <a:r>
              <a:rPr baseline="-25000" lang="ru" sz="1929"/>
              <a:t>2</a:t>
            </a:r>
            <a:r>
              <a:rPr lang="ru" sz="1929"/>
              <a:t>(V(λ)) contained  in this coset  σM(F) ⊂ N(F) .</a:t>
            </a:r>
            <a:endParaRPr sz="1929"/>
          </a:p>
          <a:p>
            <a:pPr indent="0" lvl="0" marL="0" rtl="0" algn="l">
              <a:spcBef>
                <a:spcPts val="1200"/>
              </a:spcBef>
              <a:spcAft>
                <a:spcPts val="1200"/>
              </a:spcAft>
              <a:buClr>
                <a:schemeClr val="dk1"/>
              </a:buClr>
              <a:buSzPts val="1100"/>
              <a:buFont typeface="Arial"/>
              <a:buNone/>
            </a:pPr>
            <a:r>
              <a:rPr lang="ru" sz="1929"/>
              <a:t>Remark: In classical RAG, similar methods at approximately the same time were used by V. Nikulin. </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5" name="Shape 125"/>
        <p:cNvGrpSpPr/>
        <p:nvPr/>
      </p:nvGrpSpPr>
      <p:grpSpPr>
        <a:xfrm>
          <a:off x="0" y="0"/>
          <a:ext cx="0" cy="0"/>
          <a:chOff x="0" y="0"/>
          <a:chExt cx="0" cy="0"/>
        </a:xfrm>
      </p:grpSpPr>
      <p:sp>
        <p:nvSpPr>
          <p:cNvPr id="126" name="Google Shape;126;p24"/>
          <p:cNvSpPr txBox="1"/>
          <p:nvPr>
            <p:ph type="title"/>
          </p:nvPr>
        </p:nvSpPr>
        <p:spPr>
          <a:xfrm>
            <a:off x="311700" y="62125"/>
            <a:ext cx="8520600" cy="9666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ru"/>
              <a:t>Explicit answer</a:t>
            </a:r>
            <a:r>
              <a:rPr lang="ru"/>
              <a:t>s</a:t>
            </a:r>
            <a:r>
              <a:rPr lang="ru"/>
              <a:t>  for simple, parabolic </a:t>
            </a:r>
            <a:r>
              <a:rPr lang="ru"/>
              <a:t>and X</a:t>
            </a:r>
            <a:r>
              <a:rPr baseline="-25000" lang="ru"/>
              <a:t>10                             </a:t>
            </a:r>
            <a:r>
              <a:rPr lang="ru"/>
              <a:t>(V, 2021-23)</a:t>
            </a:r>
            <a:r>
              <a:rPr baseline="-25000" lang="ru"/>
              <a:t> .      </a:t>
            </a:r>
            <a:r>
              <a:rPr lang="ru"/>
              <a:t>S</a:t>
            </a:r>
            <a:r>
              <a:rPr lang="ru"/>
              <a:t>amples (for X</a:t>
            </a:r>
            <a:r>
              <a:rPr baseline="-25000" lang="ru"/>
              <a:t>9</a:t>
            </a:r>
            <a:r>
              <a:rPr baseline="30000" lang="ru"/>
              <a:t>2</a:t>
            </a:r>
            <a:r>
              <a:rPr lang="ru"/>
              <a:t> and J</a:t>
            </a:r>
            <a:r>
              <a:rPr baseline="-25000" lang="ru"/>
              <a:t>10</a:t>
            </a:r>
            <a:r>
              <a:rPr baseline="30000" lang="ru"/>
              <a:t>3</a:t>
            </a:r>
            <a:r>
              <a:rPr lang="ru"/>
              <a:t>):</a:t>
            </a:r>
            <a:endParaRPr baseline="-25000"/>
          </a:p>
        </p:txBody>
      </p:sp>
      <p:sp>
        <p:nvSpPr>
          <p:cNvPr id="127" name="Google Shape;127;p2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t/>
            </a:r>
            <a:endParaRPr/>
          </a:p>
        </p:txBody>
      </p:sp>
      <p:pic>
        <p:nvPicPr>
          <p:cNvPr id="128" name="Google Shape;128;p24"/>
          <p:cNvPicPr preferRelativeResize="0"/>
          <p:nvPr/>
        </p:nvPicPr>
        <p:blipFill>
          <a:blip r:embed="rId3">
            <a:alphaModFix/>
          </a:blip>
          <a:stretch>
            <a:fillRect/>
          </a:stretch>
        </p:blipFill>
        <p:spPr>
          <a:xfrm>
            <a:off x="5650398" y="1152475"/>
            <a:ext cx="3181900" cy="4092300"/>
          </a:xfrm>
          <a:prstGeom prst="rect">
            <a:avLst/>
          </a:prstGeom>
          <a:noFill/>
          <a:ln>
            <a:noFill/>
          </a:ln>
        </p:spPr>
      </p:pic>
      <p:pic>
        <p:nvPicPr>
          <p:cNvPr id="129" name="Google Shape;129;p24"/>
          <p:cNvPicPr preferRelativeResize="0"/>
          <p:nvPr/>
        </p:nvPicPr>
        <p:blipFill>
          <a:blip r:embed="rId4">
            <a:alphaModFix/>
          </a:blip>
          <a:stretch>
            <a:fillRect/>
          </a:stretch>
        </p:blipFill>
        <p:spPr>
          <a:xfrm>
            <a:off x="625375" y="1275675"/>
            <a:ext cx="3625375" cy="3364801"/>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3" name="Shape 133"/>
        <p:cNvGrpSpPr/>
        <p:nvPr/>
      </p:nvGrpSpPr>
      <p:grpSpPr>
        <a:xfrm>
          <a:off x="0" y="0"/>
          <a:ext cx="0" cy="0"/>
          <a:chOff x="0" y="0"/>
          <a:chExt cx="0" cy="0"/>
        </a:xfrm>
      </p:grpSpPr>
      <p:sp>
        <p:nvSpPr>
          <p:cNvPr id="134" name="Google Shape;134;p25"/>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ru"/>
              <a:t>Answers for simple singularities</a:t>
            </a:r>
            <a:endParaRPr/>
          </a:p>
        </p:txBody>
      </p:sp>
      <p:sp>
        <p:nvSpPr>
          <p:cNvPr id="135" name="Google Shape;135;p25"/>
          <p:cNvSpPr txBox="1"/>
          <p:nvPr>
            <p:ph idx="1" type="body"/>
          </p:nvPr>
        </p:nvSpPr>
        <p:spPr>
          <a:xfrm>
            <a:off x="311700" y="1152475"/>
            <a:ext cx="8520600" cy="3416400"/>
          </a:xfrm>
          <a:prstGeom prst="rect">
            <a:avLst/>
          </a:prstGeom>
        </p:spPr>
        <p:txBody>
          <a:bodyPr anchorCtr="0" anchor="t" bIns="91425" lIns="91425" spcFirstLastPara="1" rIns="91425" wrap="square" tIns="91425">
            <a:normAutofit lnSpcReduction="10000"/>
          </a:bodyPr>
          <a:lstStyle/>
          <a:p>
            <a:pPr indent="0" lvl="0" marL="0" rtl="0" algn="l">
              <a:spcBef>
                <a:spcPts val="0"/>
              </a:spcBef>
              <a:spcAft>
                <a:spcPts val="0"/>
              </a:spcAft>
              <a:buNone/>
            </a:pPr>
            <a:r>
              <a:rPr lang="ru"/>
              <a:t>Topological type of  f</a:t>
            </a:r>
            <a:r>
              <a:rPr baseline="-25000" lang="ru"/>
              <a:t>λ</a:t>
            </a:r>
            <a:r>
              <a:rPr lang="ru"/>
              <a:t>  =  isotopy class of the set </a:t>
            </a:r>
            <a:r>
              <a:rPr lang="ru"/>
              <a:t>f</a:t>
            </a:r>
            <a:r>
              <a:rPr baseline="-25000" lang="ru"/>
              <a:t>λ</a:t>
            </a:r>
            <a:r>
              <a:rPr baseline="30000" lang="ru"/>
              <a:t>-1</a:t>
            </a:r>
            <a:r>
              <a:rPr lang="ru"/>
              <a:t> ((-∞,0]) ⊂ R</a:t>
            </a:r>
            <a:r>
              <a:rPr baseline="30000" lang="ru"/>
              <a:t>2</a:t>
            </a:r>
            <a:r>
              <a:rPr lang="ru"/>
              <a:t>  up to isotopies preserving the “asymptotic sectors”. Obviously an invariant of a component of complement of discriminant.</a:t>
            </a:r>
            <a:endParaRPr/>
          </a:p>
          <a:p>
            <a:pPr indent="0" lvl="0" marL="0" rtl="0" algn="l">
              <a:spcBef>
                <a:spcPts val="1200"/>
              </a:spcBef>
              <a:spcAft>
                <a:spcPts val="0"/>
              </a:spcAft>
              <a:buNone/>
            </a:pPr>
            <a:r>
              <a:t/>
            </a:r>
            <a:endParaRPr/>
          </a:p>
          <a:p>
            <a:pPr indent="0" lvl="0" marL="0" rtl="0" algn="l">
              <a:spcBef>
                <a:spcPts val="1200"/>
              </a:spcBef>
              <a:spcAft>
                <a:spcPts val="0"/>
              </a:spcAft>
              <a:buNone/>
            </a:pPr>
            <a:r>
              <a:rPr lang="ru"/>
              <a:t>Theorem 1. For simple singularities, </a:t>
            </a:r>
            <a:endParaRPr/>
          </a:p>
          <a:p>
            <a:pPr indent="0" lvl="0" marL="0" rtl="0" algn="l">
              <a:spcBef>
                <a:spcPts val="1200"/>
              </a:spcBef>
              <a:spcAft>
                <a:spcPts val="0"/>
              </a:spcAft>
              <a:buNone/>
            </a:pPr>
            <a:r>
              <a:rPr lang="ru"/>
              <a:t>topological type is a complete invariant</a:t>
            </a:r>
            <a:endParaRPr/>
          </a:p>
          <a:p>
            <a:pPr indent="0" lvl="0" marL="0" rtl="0" algn="l">
              <a:spcBef>
                <a:spcPts val="1200"/>
              </a:spcBef>
              <a:spcAft>
                <a:spcPts val="0"/>
              </a:spcAft>
              <a:buNone/>
            </a:pPr>
            <a:r>
              <a:rPr lang="ru"/>
              <a:t>The numbers of components: see Table</a:t>
            </a:r>
            <a:endParaRPr/>
          </a:p>
          <a:p>
            <a:pPr indent="0" lvl="0" marL="0" rtl="0" algn="l">
              <a:spcBef>
                <a:spcPts val="1200"/>
              </a:spcBef>
              <a:spcAft>
                <a:spcPts val="1200"/>
              </a:spcAft>
              <a:buNone/>
            </a:pPr>
            <a:r>
              <a:t/>
            </a:r>
            <a:endParaRPr/>
          </a:p>
        </p:txBody>
      </p:sp>
      <p:pic>
        <p:nvPicPr>
          <p:cNvPr id="136" name="Google Shape;136;p25"/>
          <p:cNvPicPr preferRelativeResize="0"/>
          <p:nvPr/>
        </p:nvPicPr>
        <p:blipFill>
          <a:blip r:embed="rId3">
            <a:alphaModFix/>
          </a:blip>
          <a:stretch>
            <a:fillRect/>
          </a:stretch>
        </p:blipFill>
        <p:spPr>
          <a:xfrm>
            <a:off x="4872600" y="1844725"/>
            <a:ext cx="3771900" cy="2724150"/>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0" name="Shape 140"/>
        <p:cNvGrpSpPr/>
        <p:nvPr/>
      </p:nvGrpSpPr>
      <p:grpSpPr>
        <a:xfrm>
          <a:off x="0" y="0"/>
          <a:ext cx="0" cy="0"/>
          <a:chOff x="0" y="0"/>
          <a:chExt cx="0" cy="0"/>
        </a:xfrm>
      </p:grpSpPr>
      <p:sp>
        <p:nvSpPr>
          <p:cNvPr id="141" name="Google Shape;141;p26"/>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ru"/>
              <a:t>Answers (partly conjectural) for parabolic</a:t>
            </a:r>
            <a:endParaRPr/>
          </a:p>
        </p:txBody>
      </p:sp>
      <p:sp>
        <p:nvSpPr>
          <p:cNvPr id="142" name="Google Shape;142;p26"/>
          <p:cNvSpPr txBox="1"/>
          <p:nvPr>
            <p:ph idx="1" type="body"/>
          </p:nvPr>
        </p:nvSpPr>
        <p:spPr>
          <a:xfrm>
            <a:off x="254175" y="3767150"/>
            <a:ext cx="8520600" cy="16188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lang="ru"/>
              <a:t>Analog of first statement of Theorem 1 is not correct: see for example two pictures for J</a:t>
            </a:r>
            <a:r>
              <a:rPr baseline="-25000" lang="ru"/>
              <a:t>10</a:t>
            </a:r>
            <a:r>
              <a:rPr baseline="30000" lang="ru"/>
              <a:t>3 </a:t>
            </a:r>
            <a:r>
              <a:rPr lang="ru"/>
              <a:t>. Cases of X</a:t>
            </a:r>
            <a:r>
              <a:rPr baseline="-25000" lang="ru"/>
              <a:t>9</a:t>
            </a:r>
            <a:r>
              <a:rPr lang="ru"/>
              <a:t> and P</a:t>
            </a:r>
            <a:r>
              <a:rPr baseline="-25000" lang="ru"/>
              <a:t>8</a:t>
            </a:r>
            <a:r>
              <a:rPr lang="ru"/>
              <a:t> are very close to standard problems  of affine real algebraic geometry.</a:t>
            </a:r>
            <a:endParaRPr/>
          </a:p>
        </p:txBody>
      </p:sp>
      <p:pic>
        <p:nvPicPr>
          <p:cNvPr id="143" name="Google Shape;143;p26"/>
          <p:cNvPicPr preferRelativeResize="0"/>
          <p:nvPr/>
        </p:nvPicPr>
        <p:blipFill>
          <a:blip r:embed="rId3">
            <a:alphaModFix/>
          </a:blip>
          <a:stretch>
            <a:fillRect/>
          </a:stretch>
        </p:blipFill>
        <p:spPr>
          <a:xfrm>
            <a:off x="4616925" y="1460950"/>
            <a:ext cx="4157850" cy="1704975"/>
          </a:xfrm>
          <a:prstGeom prst="rect">
            <a:avLst/>
          </a:prstGeom>
          <a:noFill/>
          <a:ln>
            <a:noFill/>
          </a:ln>
        </p:spPr>
      </p:pic>
      <p:pic>
        <p:nvPicPr>
          <p:cNvPr id="144" name="Google Shape;144;p26"/>
          <p:cNvPicPr preferRelativeResize="0"/>
          <p:nvPr/>
        </p:nvPicPr>
        <p:blipFill>
          <a:blip r:embed="rId4">
            <a:alphaModFix/>
          </a:blip>
          <a:stretch>
            <a:fillRect/>
          </a:stretch>
        </p:blipFill>
        <p:spPr>
          <a:xfrm>
            <a:off x="452575" y="1376375"/>
            <a:ext cx="3752850" cy="2390775"/>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8" name="Shape 148"/>
        <p:cNvGrpSpPr/>
        <p:nvPr/>
      </p:nvGrpSpPr>
      <p:grpSpPr>
        <a:xfrm>
          <a:off x="0" y="0"/>
          <a:ext cx="0" cy="0"/>
          <a:chOff x="0" y="0"/>
          <a:chExt cx="0" cy="0"/>
        </a:xfrm>
      </p:grpSpPr>
      <p:sp>
        <p:nvSpPr>
          <p:cNvPr id="149" name="Google Shape;149;p27"/>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ru"/>
              <a:t>Methods</a:t>
            </a:r>
            <a:endParaRPr/>
          </a:p>
        </p:txBody>
      </p:sp>
      <p:sp>
        <p:nvSpPr>
          <p:cNvPr id="150" name="Google Shape;150;p27"/>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AutoNum type="arabicPeriod"/>
            </a:pPr>
            <a:r>
              <a:rPr lang="ru"/>
              <a:t>Of guessing (and partially proving) the answers. A combinatorial program </a:t>
            </a:r>
            <a:r>
              <a:rPr lang="ru"/>
              <a:t>enumerating all possible morsifications of a real function singularity (see my 2017 talk in Eilat, on E.Shustin conference). Deals with virtual morsifications, i.e. topological characteristics of a Morse function formulated in terms of Picard–Lefschetz theory (intersection matrix of basis of vanishing cycles in homology of zero level set, + Morse indices of real critical points, + the number of negative critical values), applies to them all standard moves modeling the standard topological surgeries of morsifications. The data of a virtual morsification are sufficient to predict the result of such a surgery.</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4" name="Shape 154"/>
        <p:cNvGrpSpPr/>
        <p:nvPr/>
      </p:nvGrpSpPr>
      <p:grpSpPr>
        <a:xfrm>
          <a:off x="0" y="0"/>
          <a:ext cx="0" cy="0"/>
          <a:chOff x="0" y="0"/>
          <a:chExt cx="0" cy="0"/>
        </a:xfrm>
      </p:grpSpPr>
      <p:sp>
        <p:nvSpPr>
          <p:cNvPr id="155" name="Google Shape;155;p28"/>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t/>
            </a:r>
            <a:endParaRPr/>
          </a:p>
        </p:txBody>
      </p:sp>
      <p:sp>
        <p:nvSpPr>
          <p:cNvPr id="156" name="Google Shape;156;p28"/>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t/>
            </a:r>
            <a:endParaRPr/>
          </a:p>
        </p:txBody>
      </p:sp>
      <p:pic>
        <p:nvPicPr>
          <p:cNvPr id="157" name="Google Shape;157;p28"/>
          <p:cNvPicPr preferRelativeResize="0"/>
          <p:nvPr/>
        </p:nvPicPr>
        <p:blipFill>
          <a:blip r:embed="rId3">
            <a:alphaModFix/>
          </a:blip>
          <a:stretch>
            <a:fillRect/>
          </a:stretch>
        </p:blipFill>
        <p:spPr>
          <a:xfrm>
            <a:off x="690563" y="1300163"/>
            <a:ext cx="7762875" cy="2543175"/>
          </a:xfrm>
          <a:prstGeom prst="rect">
            <a:avLst/>
          </a:prstGeom>
          <a:noFill/>
          <a:ln>
            <a:noFill/>
          </a:ln>
        </p:spPr>
      </p:pic>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1" name="Shape 161"/>
        <p:cNvGrpSpPr/>
        <p:nvPr/>
      </p:nvGrpSpPr>
      <p:grpSpPr>
        <a:xfrm>
          <a:off x="0" y="0"/>
          <a:ext cx="0" cy="0"/>
          <a:chOff x="0" y="0"/>
          <a:chExt cx="0" cy="0"/>
        </a:xfrm>
      </p:grpSpPr>
      <p:sp>
        <p:nvSpPr>
          <p:cNvPr id="162" name="Google Shape;162;p29"/>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t/>
            </a:r>
            <a:endParaRPr/>
          </a:p>
        </p:txBody>
      </p:sp>
      <p:sp>
        <p:nvSpPr>
          <p:cNvPr id="163" name="Google Shape;163;p29"/>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ru" u="sng"/>
              <a:t>Virtual components</a:t>
            </a:r>
            <a:r>
              <a:rPr lang="ru"/>
              <a:t>: the sets of such virtual morsifications which can be obtained from one another by moves modeling surgeries not crossing the discriminant. Enumerate the virtual components and reconstruct the real ones from their topological characteristics. </a:t>
            </a:r>
            <a:endParaRPr/>
          </a:p>
          <a:p>
            <a:pPr indent="0" lvl="0" marL="0" rtl="0" algn="l">
              <a:spcBef>
                <a:spcPts val="1200"/>
              </a:spcBef>
              <a:spcAft>
                <a:spcPts val="1200"/>
              </a:spcAft>
              <a:buNone/>
            </a:pPr>
            <a:r>
              <a:rPr lang="ru"/>
              <a:t>A strong combinatorial invariant of components of the complement of discriminant is provided by this program: the number of virtual morsifications in the corresponding virtual component. </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7" name="Shape 167"/>
        <p:cNvGrpSpPr/>
        <p:nvPr/>
      </p:nvGrpSpPr>
      <p:grpSpPr>
        <a:xfrm>
          <a:off x="0" y="0"/>
          <a:ext cx="0" cy="0"/>
          <a:chOff x="0" y="0"/>
          <a:chExt cx="0" cy="0"/>
        </a:xfrm>
      </p:grpSpPr>
      <p:sp>
        <p:nvSpPr>
          <p:cNvPr id="168" name="Google Shape;168;p30"/>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t/>
            </a:r>
            <a:endParaRPr/>
          </a:p>
        </p:txBody>
      </p:sp>
      <p:sp>
        <p:nvSpPr>
          <p:cNvPr id="169" name="Google Shape;169;p30"/>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Clr>
                <a:schemeClr val="dk1"/>
              </a:buClr>
              <a:buSzPts val="1100"/>
              <a:buFont typeface="Arial"/>
              <a:buNone/>
            </a:pPr>
            <a:r>
              <a:rPr lang="ru"/>
              <a:t>2. Of proving the completeness of the list of components: Calculation of homology groups of the discriminant: by Alexander duality the number of components of the complement of  Σ ⊂ R</a:t>
            </a:r>
            <a:r>
              <a:rPr baseline="30000" lang="ru"/>
              <a:t>l   </a:t>
            </a:r>
            <a:r>
              <a:rPr lang="ru"/>
              <a:t>is equal to rank Ĥ</a:t>
            </a:r>
            <a:r>
              <a:rPr baseline="-25000" lang="ru"/>
              <a:t> l-1</a:t>
            </a:r>
            <a:r>
              <a:rPr lang="ru"/>
              <a:t>(Σ) + 1. (cf. Kharlamov 1981)</a:t>
            </a:r>
            <a:endParaRPr/>
          </a:p>
          <a:p>
            <a:pPr indent="0" lvl="0" marL="0" rtl="0" algn="l">
              <a:spcBef>
                <a:spcPts val="1200"/>
              </a:spcBef>
              <a:spcAft>
                <a:spcPts val="1200"/>
              </a:spcAft>
              <a:buClr>
                <a:schemeClr val="dk1"/>
              </a:buClr>
              <a:buSzPts val="1100"/>
              <a:buFont typeface="Arial"/>
              <a:buNone/>
            </a:pPr>
            <a:r>
              <a:rPr lang="ru"/>
              <a:t>3. A major tool of both proofs and guesses is the Looijenga map from the parameter space to Sym</a:t>
            </a:r>
            <a:r>
              <a:rPr baseline="30000" lang="ru"/>
              <a:t>m</a:t>
            </a:r>
            <a:r>
              <a:rPr lang="ru"/>
              <a:t>(C)  , associating the set of critical values of f</a:t>
            </a:r>
            <a:r>
              <a:rPr baseline="-25000" lang="ru"/>
              <a:t>λ  </a:t>
            </a:r>
            <a:r>
              <a:rPr lang="ru"/>
              <a:t>with any point λ ⊂ C</a:t>
            </a:r>
            <a:r>
              <a:rPr baseline="30000" lang="ru"/>
              <a:t>n </a:t>
            </a:r>
            <a:r>
              <a:rPr lang="ru"/>
              <a:t> . It is a proper map for miniversal deformations of simple singularities, so that any chain of formal moves can indeed be implemented by a path in the parameter space.</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3" name="Shape 173"/>
        <p:cNvGrpSpPr/>
        <p:nvPr/>
      </p:nvGrpSpPr>
      <p:grpSpPr>
        <a:xfrm>
          <a:off x="0" y="0"/>
          <a:ext cx="0" cy="0"/>
          <a:chOff x="0" y="0"/>
          <a:chExt cx="0" cy="0"/>
        </a:xfrm>
      </p:grpSpPr>
      <p:sp>
        <p:nvSpPr>
          <p:cNvPr id="174" name="Google Shape;174;p31"/>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ru"/>
              <a:t>Difficulties with extension to non-simple singularities</a:t>
            </a:r>
            <a:endParaRPr/>
          </a:p>
        </p:txBody>
      </p:sp>
      <p:sp>
        <p:nvSpPr>
          <p:cNvPr id="175" name="Google Shape;175;p31"/>
          <p:cNvSpPr txBox="1"/>
          <p:nvPr>
            <p:ph idx="1" type="body"/>
          </p:nvPr>
        </p:nvSpPr>
        <p:spPr>
          <a:xfrm>
            <a:off x="311700" y="1152475"/>
            <a:ext cx="8520600" cy="3416400"/>
          </a:xfrm>
          <a:prstGeom prst="rect">
            <a:avLst/>
          </a:prstGeom>
        </p:spPr>
        <p:txBody>
          <a:bodyPr anchorCtr="0" anchor="t" bIns="91425" lIns="91425" spcFirstLastPara="1" rIns="91425" wrap="square" tIns="91425">
            <a:normAutofit lnSpcReduction="10000"/>
          </a:bodyPr>
          <a:lstStyle/>
          <a:p>
            <a:pPr indent="-342900" lvl="0" marL="457200" rtl="0" algn="l">
              <a:spcBef>
                <a:spcPts val="0"/>
              </a:spcBef>
              <a:spcAft>
                <a:spcPts val="0"/>
              </a:spcAft>
              <a:buSzPts val="1800"/>
              <a:buAutoNum type="arabicPeriod"/>
            </a:pPr>
            <a:r>
              <a:rPr lang="ru"/>
              <a:t>Loijenga map is not proper any more, so lists of morsifications obtained by the program can be greater than the realistic one. </a:t>
            </a:r>
            <a:endParaRPr/>
          </a:p>
          <a:p>
            <a:pPr indent="-342900" lvl="0" marL="457200" rtl="0" algn="l">
              <a:spcBef>
                <a:spcPts val="0"/>
              </a:spcBef>
              <a:spcAft>
                <a:spcPts val="0"/>
              </a:spcAft>
              <a:buSzPts val="1800"/>
              <a:buAutoNum type="arabicPeriod"/>
            </a:pPr>
            <a:r>
              <a:rPr lang="ru"/>
              <a:t>Conversely, by the same reason the program can in principle unite into a single virtual component  the  virtual morsifications  related with the real morsifications which in fact are not in the same real component.</a:t>
            </a:r>
            <a:endParaRPr/>
          </a:p>
          <a:p>
            <a:pPr indent="-342900" lvl="0" marL="457200" rtl="0" algn="l">
              <a:spcBef>
                <a:spcPts val="0"/>
              </a:spcBef>
              <a:spcAft>
                <a:spcPts val="0"/>
              </a:spcAft>
              <a:buSzPts val="1800"/>
              <a:buAutoNum type="arabicPeriod"/>
            </a:pPr>
            <a:r>
              <a:rPr lang="ru"/>
              <a:t>The number of virtual morsifications can be </a:t>
            </a:r>
            <a:r>
              <a:rPr lang="ru"/>
              <a:t>infinite</a:t>
            </a:r>
            <a:r>
              <a:rPr lang="ru"/>
              <a:t> (and this actually happens already for singularity X</a:t>
            </a:r>
            <a:r>
              <a:rPr baseline="-25000" lang="ru"/>
              <a:t>10</a:t>
            </a:r>
            <a:r>
              <a:rPr baseline="30000" lang="ru"/>
              <a:t>1</a:t>
            </a:r>
            <a:r>
              <a:rPr lang="ru"/>
              <a:t>  which is one of two  next  singularities </a:t>
            </a:r>
            <a:r>
              <a:rPr lang="ru"/>
              <a:t>beyond</a:t>
            </a:r>
            <a:r>
              <a:rPr lang="ru"/>
              <a:t> simple and parabolic ones). This inconvenience can be improved by considering only virtual morsifications with restricted matrix entries.</a:t>
            </a:r>
            <a:endParaRPr/>
          </a:p>
          <a:p>
            <a:pPr indent="-342900" lvl="0" marL="457200" rtl="0" algn="l">
              <a:spcBef>
                <a:spcPts val="0"/>
              </a:spcBef>
              <a:spcAft>
                <a:spcPts val="0"/>
              </a:spcAft>
              <a:buSzPts val="1800"/>
              <a:buAutoNum type="arabicPeriod"/>
            </a:pPr>
            <a:r>
              <a:rPr lang="ru"/>
              <a:t>The </a:t>
            </a:r>
            <a:r>
              <a:rPr lang="ru"/>
              <a:t>complexity</a:t>
            </a:r>
            <a:r>
              <a:rPr lang="ru"/>
              <a:t> of calculation grows exponentially: for a usual PC the bound of computability is between singularities with Milnor numbers 10 and 11.</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 name="Shape 59"/>
        <p:cNvGrpSpPr/>
        <p:nvPr/>
      </p:nvGrpSpPr>
      <p:grpSpPr>
        <a:xfrm>
          <a:off x="0" y="0"/>
          <a:ext cx="0" cy="0"/>
          <a:chOff x="0" y="0"/>
          <a:chExt cx="0" cy="0"/>
        </a:xfrm>
      </p:grpSpPr>
      <p:sp>
        <p:nvSpPr>
          <p:cNvPr id="60" name="Google Shape;60;p14"/>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ru"/>
              <a:t>Notion of Discriminant</a:t>
            </a:r>
            <a:endParaRPr/>
          </a:p>
        </p:txBody>
      </p:sp>
      <p:sp>
        <p:nvSpPr>
          <p:cNvPr id="61" name="Google Shape;61;p1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fontScale="92500" lnSpcReduction="20000"/>
          </a:bodyPr>
          <a:lstStyle/>
          <a:p>
            <a:pPr indent="0" lvl="0" marL="0" rtl="0" algn="l">
              <a:spcBef>
                <a:spcPts val="0"/>
              </a:spcBef>
              <a:spcAft>
                <a:spcPts val="0"/>
              </a:spcAft>
              <a:buNone/>
            </a:pPr>
            <a:r>
              <a:rPr lang="ru"/>
              <a:t>f: (C</a:t>
            </a:r>
            <a:r>
              <a:rPr baseline="30000" lang="ru"/>
              <a:t>n</a:t>
            </a:r>
            <a:r>
              <a:rPr lang="ru"/>
              <a:t>, R</a:t>
            </a:r>
            <a:r>
              <a:rPr baseline="30000" lang="ru"/>
              <a:t>n</a:t>
            </a:r>
            <a:r>
              <a:rPr lang="ru"/>
              <a:t>,0) → (C,R,0) a real holomorphic function with singularity at 0: df(a)=0; </a:t>
            </a:r>
            <a:endParaRPr/>
          </a:p>
          <a:p>
            <a:pPr indent="0" lvl="0" marL="0" rtl="0" algn="l">
              <a:spcBef>
                <a:spcPts val="1200"/>
              </a:spcBef>
              <a:spcAft>
                <a:spcPts val="0"/>
              </a:spcAft>
              <a:buNone/>
            </a:pPr>
            <a:r>
              <a:rPr lang="ru"/>
              <a:t>F: (C</a:t>
            </a:r>
            <a:r>
              <a:rPr baseline="30000" lang="ru"/>
              <a:t>n</a:t>
            </a:r>
            <a:r>
              <a:rPr lang="ru"/>
              <a:t> x C</a:t>
            </a:r>
            <a:r>
              <a:rPr baseline="30000" lang="ru"/>
              <a:t>q</a:t>
            </a:r>
            <a:r>
              <a:rPr lang="ru"/>
              <a:t>, R</a:t>
            </a:r>
            <a:r>
              <a:rPr baseline="30000" lang="ru"/>
              <a:t>n</a:t>
            </a:r>
            <a:r>
              <a:rPr lang="ru"/>
              <a:t> x R</a:t>
            </a:r>
            <a:r>
              <a:rPr baseline="30000" lang="ru"/>
              <a:t>q</a:t>
            </a:r>
            <a:r>
              <a:rPr lang="ru"/>
              <a:t>, 0) → (C, R, 0)  its smooth </a:t>
            </a:r>
            <a:r>
              <a:rPr i="1" lang="ru"/>
              <a:t>deformation</a:t>
            </a:r>
            <a:r>
              <a:rPr lang="ru"/>
              <a:t>, i.e. a family of functions f</a:t>
            </a:r>
            <a:r>
              <a:rPr baseline="-25000" lang="ru"/>
              <a:t>λ</a:t>
            </a:r>
            <a:r>
              <a:rPr lang="ru"/>
              <a:t> depending on parameter  λ ∊ C</a:t>
            </a:r>
            <a:r>
              <a:rPr baseline="30000" lang="ru"/>
              <a:t>q  </a:t>
            </a:r>
            <a:r>
              <a:rPr lang="ru"/>
              <a:t>of , f</a:t>
            </a:r>
            <a:r>
              <a:rPr baseline="-25000" lang="ru"/>
              <a:t>0</a:t>
            </a:r>
            <a:r>
              <a:rPr lang="ru"/>
              <a:t> ≡ f.   f</a:t>
            </a:r>
            <a:r>
              <a:rPr baseline="-25000" lang="ru"/>
              <a:t>λ</a:t>
            </a:r>
            <a:r>
              <a:rPr lang="ru"/>
              <a:t>  is a real function (i.e. takes real values on R</a:t>
            </a:r>
            <a:r>
              <a:rPr baseline="30000" lang="ru"/>
              <a:t>n</a:t>
            </a:r>
            <a:r>
              <a:rPr lang="ru"/>
              <a:t> ) for real values of parameter λ .   </a:t>
            </a:r>
            <a:endParaRPr/>
          </a:p>
          <a:p>
            <a:pPr indent="0" lvl="0" marL="0" rtl="0" algn="l">
              <a:spcBef>
                <a:spcPts val="1200"/>
              </a:spcBef>
              <a:spcAft>
                <a:spcPts val="0"/>
              </a:spcAft>
              <a:buNone/>
            </a:pPr>
            <a:r>
              <a:rPr lang="ru" u="sng"/>
              <a:t>Discriminant</a:t>
            </a:r>
            <a:r>
              <a:rPr lang="ru"/>
              <a:t>  Σ(F) of  family  F  is the set of values λ ∊ R</a:t>
            </a:r>
            <a:r>
              <a:rPr baseline="30000" lang="ru"/>
              <a:t>q  </a:t>
            </a:r>
            <a:r>
              <a:rPr lang="ru"/>
              <a:t>such that  f</a:t>
            </a:r>
            <a:r>
              <a:rPr baseline="-25000" lang="ru"/>
              <a:t>λ</a:t>
            </a:r>
            <a:r>
              <a:rPr lang="ru"/>
              <a:t>  has a critical point in R</a:t>
            </a:r>
            <a:r>
              <a:rPr baseline="30000" lang="ru"/>
              <a:t>n </a:t>
            </a:r>
            <a:r>
              <a:rPr lang="ru"/>
              <a:t>with critical value 0. </a:t>
            </a:r>
            <a:r>
              <a:rPr lang="ru" u="sng"/>
              <a:t>Complex discriminant</a:t>
            </a:r>
            <a:r>
              <a:rPr lang="ru"/>
              <a:t> Σ</a:t>
            </a:r>
            <a:r>
              <a:rPr baseline="-25000" lang="ru"/>
              <a:t>C</a:t>
            </a:r>
            <a:r>
              <a:rPr lang="ru"/>
              <a:t>(F) of  F  is the set of values  λ ∊ C</a:t>
            </a:r>
            <a:r>
              <a:rPr baseline="30000" lang="ru"/>
              <a:t>q  </a:t>
            </a:r>
            <a:r>
              <a:rPr lang="ru"/>
              <a:t>such that  f</a:t>
            </a:r>
            <a:r>
              <a:rPr baseline="-25000" lang="ru"/>
              <a:t>λ</a:t>
            </a:r>
            <a:r>
              <a:rPr lang="ru"/>
              <a:t> has a critical point in C</a:t>
            </a:r>
            <a:r>
              <a:rPr baseline="30000" lang="ru"/>
              <a:t>n </a:t>
            </a:r>
            <a:r>
              <a:rPr lang="ru"/>
              <a:t>with critical value 0.  </a:t>
            </a:r>
            <a:endParaRPr/>
          </a:p>
          <a:p>
            <a:pPr indent="0" lvl="0" marL="0" rtl="0" algn="l">
              <a:spcBef>
                <a:spcPts val="1200"/>
              </a:spcBef>
              <a:spcAft>
                <a:spcPts val="0"/>
              </a:spcAft>
              <a:buNone/>
            </a:pPr>
            <a:r>
              <a:rPr lang="ru"/>
              <a:t>Obviously,     Σ(F) ⊂ Σ</a:t>
            </a:r>
            <a:r>
              <a:rPr baseline="-25000" lang="ru"/>
              <a:t>C</a:t>
            </a:r>
            <a:r>
              <a:rPr lang="ru"/>
              <a:t>(F)∩ R</a:t>
            </a:r>
            <a:r>
              <a:rPr baseline="30000" lang="ru"/>
              <a:t>q </a:t>
            </a:r>
            <a:r>
              <a:rPr lang="ru"/>
              <a:t>;      (maybe a strict inclusion).       </a:t>
            </a:r>
            <a:endParaRPr/>
          </a:p>
          <a:p>
            <a:pPr indent="0" lvl="0" marL="0" rtl="0" algn="l">
              <a:spcBef>
                <a:spcPts val="1200"/>
              </a:spcBef>
              <a:spcAft>
                <a:spcPts val="1200"/>
              </a:spcAft>
              <a:buNone/>
            </a:pPr>
            <a:r>
              <a:rPr lang="ru"/>
              <a:t>Or: for any λ ∊ C</a:t>
            </a:r>
            <a:r>
              <a:rPr baseline="30000" lang="ru"/>
              <a:t>q</a:t>
            </a:r>
            <a:r>
              <a:rPr lang="ru"/>
              <a:t> ,  consider the zero set of corresponding function,   V</a:t>
            </a:r>
            <a:r>
              <a:rPr baseline="-25000" lang="ru"/>
              <a:t>λ</a:t>
            </a:r>
            <a:r>
              <a:rPr lang="ru"/>
              <a:t> = f</a:t>
            </a:r>
            <a:r>
              <a:rPr baseline="-25000" lang="ru"/>
              <a:t>λ</a:t>
            </a:r>
            <a:r>
              <a:rPr baseline="30000" lang="ru"/>
              <a:t>-1</a:t>
            </a:r>
            <a:r>
              <a:rPr lang="ru"/>
              <a:t>(0), then  complex discriminant Σ</a:t>
            </a:r>
            <a:r>
              <a:rPr baseline="-25000" lang="ru"/>
              <a:t>C</a:t>
            </a:r>
            <a:r>
              <a:rPr lang="ru"/>
              <a:t>(F) is the set of parameters for which it is a regular submanifold. </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9" name="Shape 179"/>
        <p:cNvGrpSpPr/>
        <p:nvPr/>
      </p:nvGrpSpPr>
      <p:grpSpPr>
        <a:xfrm>
          <a:off x="0" y="0"/>
          <a:ext cx="0" cy="0"/>
          <a:chOff x="0" y="0"/>
          <a:chExt cx="0" cy="0"/>
        </a:xfrm>
      </p:grpSpPr>
      <p:sp>
        <p:nvSpPr>
          <p:cNvPr id="180" name="Google Shape;180;p32"/>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ru"/>
              <a:t>References</a:t>
            </a:r>
            <a:endParaRPr/>
          </a:p>
        </p:txBody>
      </p:sp>
      <p:sp>
        <p:nvSpPr>
          <p:cNvPr id="181" name="Google Shape;181;p32"/>
          <p:cNvSpPr txBox="1"/>
          <p:nvPr>
            <p:ph idx="1" type="body"/>
          </p:nvPr>
        </p:nvSpPr>
        <p:spPr>
          <a:xfrm>
            <a:off x="311700" y="1152475"/>
            <a:ext cx="8520600" cy="3416400"/>
          </a:xfrm>
          <a:prstGeom prst="rect">
            <a:avLst/>
          </a:prstGeom>
        </p:spPr>
        <p:txBody>
          <a:bodyPr anchorCtr="0" anchor="t" bIns="91425" lIns="91425" spcFirstLastPara="1" rIns="91425" wrap="square" tIns="91425">
            <a:normAutofit fontScale="85000"/>
          </a:bodyPr>
          <a:lstStyle/>
          <a:p>
            <a:pPr indent="0" lvl="0" marL="0" rtl="0" algn="l">
              <a:spcBef>
                <a:spcPts val="0"/>
              </a:spcBef>
              <a:spcAft>
                <a:spcPts val="0"/>
              </a:spcAft>
              <a:buNone/>
            </a:pPr>
            <a:r>
              <a:rPr lang="ru"/>
              <a:t>V.M.Kharlamov, Rigid isotopy classification of real planar curves of degree 5, Funct. Anal. Appl. 15:1 (1981), 73-74</a:t>
            </a:r>
            <a:r>
              <a:rPr lang="ru" sz="1100">
                <a:solidFill>
                  <a:schemeClr val="dk1"/>
                </a:solidFill>
                <a:highlight>
                  <a:srgbClr val="FFFFFF"/>
                </a:highlight>
              </a:rPr>
              <a:t>.</a:t>
            </a:r>
            <a:endParaRPr/>
          </a:p>
          <a:p>
            <a:pPr indent="0" lvl="0" marL="0" rtl="0" algn="l">
              <a:spcBef>
                <a:spcPts val="1200"/>
              </a:spcBef>
              <a:spcAft>
                <a:spcPts val="0"/>
              </a:spcAft>
              <a:buNone/>
            </a:pPr>
            <a:r>
              <a:rPr lang="ru"/>
              <a:t>E.Looijenga, The discriminant of a real simple singularity, Compositio Math. 37:1 (1978), 51-62</a:t>
            </a:r>
            <a:endParaRPr/>
          </a:p>
          <a:p>
            <a:pPr indent="0" lvl="0" marL="0" rtl="0" algn="l">
              <a:spcBef>
                <a:spcPts val="1200"/>
              </a:spcBef>
              <a:spcAft>
                <a:spcPts val="0"/>
              </a:spcAft>
              <a:buNone/>
            </a:pPr>
            <a:r>
              <a:rPr lang="ru"/>
              <a:t>V.D.Sedych, On the topology of wave fronts in spaces of low dimensions. Izvestiya Math., 76:2, 2012, 375-419.</a:t>
            </a:r>
            <a:endParaRPr/>
          </a:p>
          <a:p>
            <a:pPr indent="0" lvl="0" marL="0" rtl="0" algn="l">
              <a:spcBef>
                <a:spcPts val="1200"/>
              </a:spcBef>
              <a:spcAft>
                <a:spcPts val="0"/>
              </a:spcAft>
              <a:buNone/>
            </a:pPr>
            <a:r>
              <a:rPr lang="ru"/>
              <a:t>V.V., Complements of discriminants of simple real function singularities, arxiv 2109.1228</a:t>
            </a:r>
            <a:r>
              <a:rPr lang="ru"/>
              <a:t>7</a:t>
            </a:r>
            <a:r>
              <a:rPr lang="ru" sz="1100">
                <a:solidFill>
                  <a:schemeClr val="dk1"/>
                </a:solidFill>
              </a:rPr>
              <a:t>..</a:t>
            </a:r>
            <a:endParaRPr sz="1100">
              <a:solidFill>
                <a:schemeClr val="dk1"/>
              </a:solidFill>
            </a:endParaRPr>
          </a:p>
          <a:p>
            <a:pPr indent="0" lvl="0" marL="0" rtl="0" algn="l">
              <a:spcBef>
                <a:spcPts val="1200"/>
              </a:spcBef>
              <a:spcAft>
                <a:spcPts val="0"/>
              </a:spcAft>
              <a:buNone/>
            </a:pPr>
            <a:r>
              <a:rPr lang="ru"/>
              <a:t>V</a:t>
            </a:r>
            <a:r>
              <a:rPr lang="ru"/>
              <a:t>.V., Complements of discriminants of real parabolic function singularities,  arxiv 2208.10929</a:t>
            </a:r>
            <a:endParaRPr sz="1100">
              <a:solidFill>
                <a:schemeClr val="dk1"/>
              </a:solidFill>
            </a:endParaRPr>
          </a:p>
          <a:p>
            <a:pPr indent="0" lvl="0" marL="0" rtl="0" algn="l">
              <a:spcBef>
                <a:spcPts val="1200"/>
              </a:spcBef>
              <a:spcAft>
                <a:spcPts val="1200"/>
              </a:spcAft>
              <a:buClr>
                <a:schemeClr val="dk1"/>
              </a:buClr>
              <a:buSzPct val="61111"/>
              <a:buFont typeface="Arial"/>
              <a:buNone/>
            </a:pPr>
            <a:r>
              <a:rPr lang="ru"/>
              <a:t>V.V,, Complements of discriminants of real singularities of type X</a:t>
            </a:r>
            <a:r>
              <a:rPr baseline="-25000" lang="ru"/>
              <a:t>10</a:t>
            </a:r>
            <a:r>
              <a:rPr lang="ru"/>
              <a:t>, </a:t>
            </a:r>
            <a:r>
              <a:rPr baseline="-25000" lang="ru"/>
              <a:t>      </a:t>
            </a:r>
            <a:r>
              <a:rPr lang="ru"/>
              <a:t>arxiv 2301.16994</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 name="Shape 65"/>
        <p:cNvGrpSpPr/>
        <p:nvPr/>
      </p:nvGrpSpPr>
      <p:grpSpPr>
        <a:xfrm>
          <a:off x="0" y="0"/>
          <a:ext cx="0" cy="0"/>
          <a:chOff x="0" y="0"/>
          <a:chExt cx="0" cy="0"/>
        </a:xfrm>
      </p:grpSpPr>
      <p:sp>
        <p:nvSpPr>
          <p:cNvPr id="66" name="Google Shape;66;p15"/>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ru"/>
              <a:t>Examples</a:t>
            </a:r>
            <a:endParaRPr/>
          </a:p>
        </p:txBody>
      </p:sp>
      <p:sp>
        <p:nvSpPr>
          <p:cNvPr id="67" name="Google Shape;67;p15"/>
          <p:cNvSpPr txBox="1"/>
          <p:nvPr>
            <p:ph idx="1" type="body"/>
          </p:nvPr>
        </p:nvSpPr>
        <p:spPr>
          <a:xfrm>
            <a:off x="368350" y="1152475"/>
            <a:ext cx="8520600" cy="34086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ru"/>
              <a:t>f=x</a:t>
            </a:r>
            <a:r>
              <a:rPr baseline="30000" lang="ru"/>
              <a:t>3</a:t>
            </a:r>
            <a:r>
              <a:rPr lang="ru"/>
              <a:t>,  F(x; λ</a:t>
            </a:r>
            <a:r>
              <a:rPr baseline="-25000" lang="ru"/>
              <a:t>1</a:t>
            </a:r>
            <a:r>
              <a:rPr lang="ru"/>
              <a:t>, λ</a:t>
            </a:r>
            <a:r>
              <a:rPr baseline="-25000" lang="ru"/>
              <a:t>2</a:t>
            </a:r>
            <a:r>
              <a:rPr lang="ru"/>
              <a:t>) = x</a:t>
            </a:r>
            <a:r>
              <a:rPr baseline="30000" lang="ru"/>
              <a:t>3</a:t>
            </a:r>
            <a:r>
              <a:rPr lang="ru"/>
              <a:t>+ λ</a:t>
            </a:r>
            <a:r>
              <a:rPr baseline="-25000" lang="ru"/>
              <a:t>1</a:t>
            </a:r>
            <a:r>
              <a:rPr lang="ru"/>
              <a:t>x + λ</a:t>
            </a:r>
            <a:r>
              <a:rPr baseline="-25000" lang="ru"/>
              <a:t>2</a:t>
            </a:r>
            <a:r>
              <a:rPr lang="ru"/>
              <a:t>, discriminant = semicubic parabola (</a:t>
            </a:r>
            <a:r>
              <a:rPr lang="ru"/>
              <a:t>λ</a:t>
            </a:r>
            <a:r>
              <a:rPr baseline="-25000" lang="ru"/>
              <a:t>2</a:t>
            </a:r>
            <a:r>
              <a:rPr lang="ru"/>
              <a:t>/2)</a:t>
            </a:r>
            <a:r>
              <a:rPr baseline="30000" lang="ru"/>
              <a:t>2</a:t>
            </a:r>
            <a:r>
              <a:rPr lang="ru"/>
              <a:t>+(</a:t>
            </a:r>
            <a:r>
              <a:rPr lang="ru"/>
              <a:t>λ</a:t>
            </a:r>
            <a:r>
              <a:rPr baseline="-25000" lang="ru"/>
              <a:t>1</a:t>
            </a:r>
            <a:r>
              <a:rPr lang="ru"/>
              <a:t>/3)</a:t>
            </a:r>
            <a:r>
              <a:rPr baseline="30000" lang="ru"/>
              <a:t>3</a:t>
            </a:r>
            <a:r>
              <a:rPr lang="ru"/>
              <a:t>=0</a:t>
            </a:r>
            <a:endParaRPr/>
          </a:p>
          <a:p>
            <a:pPr indent="0" lvl="0" marL="0" rtl="0" algn="l">
              <a:spcBef>
                <a:spcPts val="1200"/>
              </a:spcBef>
              <a:spcAft>
                <a:spcPts val="1200"/>
              </a:spcAft>
              <a:buNone/>
            </a:pPr>
            <a:r>
              <a:rPr lang="ru"/>
              <a:t>f=x</a:t>
            </a:r>
            <a:r>
              <a:rPr baseline="30000" lang="ru"/>
              <a:t>4</a:t>
            </a:r>
            <a:r>
              <a:rPr lang="ru"/>
              <a:t>,   F(x; λ</a:t>
            </a:r>
            <a:r>
              <a:rPr baseline="-25000" lang="ru"/>
              <a:t>1</a:t>
            </a:r>
            <a:r>
              <a:rPr lang="ru"/>
              <a:t>, λ</a:t>
            </a:r>
            <a:r>
              <a:rPr baseline="-25000" lang="ru"/>
              <a:t>2, </a:t>
            </a:r>
            <a:r>
              <a:rPr lang="ru"/>
              <a:t>λ</a:t>
            </a:r>
            <a:r>
              <a:rPr baseline="-25000" lang="ru"/>
              <a:t>3</a:t>
            </a:r>
            <a:r>
              <a:rPr lang="ru"/>
              <a:t>) = x</a:t>
            </a:r>
            <a:r>
              <a:rPr baseline="30000" lang="ru"/>
              <a:t>4</a:t>
            </a:r>
            <a:r>
              <a:rPr lang="ru"/>
              <a:t>+ λ</a:t>
            </a:r>
            <a:r>
              <a:rPr baseline="-25000" lang="ru"/>
              <a:t>1 </a:t>
            </a:r>
            <a:r>
              <a:rPr lang="ru"/>
              <a:t>x</a:t>
            </a:r>
            <a:r>
              <a:rPr baseline="30000" lang="ru"/>
              <a:t>2</a:t>
            </a:r>
            <a:r>
              <a:rPr lang="ru"/>
              <a:t> + λ</a:t>
            </a:r>
            <a:r>
              <a:rPr baseline="-25000" lang="ru"/>
              <a:t>2</a:t>
            </a:r>
            <a:r>
              <a:rPr lang="ru"/>
              <a:t> x + λ</a:t>
            </a:r>
            <a:r>
              <a:rPr baseline="-25000" lang="ru"/>
              <a:t>3</a:t>
            </a:r>
            <a:r>
              <a:rPr lang="ru"/>
              <a:t>,  discriminant = swallowtail</a:t>
            </a:r>
            <a:endParaRPr/>
          </a:p>
        </p:txBody>
      </p:sp>
      <p:pic>
        <p:nvPicPr>
          <p:cNvPr id="68" name="Google Shape;68;p15"/>
          <p:cNvPicPr preferRelativeResize="0"/>
          <p:nvPr/>
        </p:nvPicPr>
        <p:blipFill>
          <a:blip r:embed="rId3">
            <a:alphaModFix/>
          </a:blip>
          <a:stretch>
            <a:fillRect/>
          </a:stretch>
        </p:blipFill>
        <p:spPr>
          <a:xfrm>
            <a:off x="1390650" y="2057400"/>
            <a:ext cx="6362700" cy="220505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2" name="Shape 72"/>
        <p:cNvGrpSpPr/>
        <p:nvPr/>
      </p:nvGrpSpPr>
      <p:grpSpPr>
        <a:xfrm>
          <a:off x="0" y="0"/>
          <a:ext cx="0" cy="0"/>
          <a:chOff x="0" y="0"/>
          <a:chExt cx="0" cy="0"/>
        </a:xfrm>
      </p:grpSpPr>
      <p:sp>
        <p:nvSpPr>
          <p:cNvPr id="73" name="Google Shape;73;p16"/>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t/>
            </a:r>
            <a:endParaRPr/>
          </a:p>
        </p:txBody>
      </p:sp>
      <p:sp>
        <p:nvSpPr>
          <p:cNvPr id="74" name="Google Shape;74;p16"/>
          <p:cNvSpPr txBox="1"/>
          <p:nvPr>
            <p:ph idx="1" type="body"/>
          </p:nvPr>
        </p:nvSpPr>
        <p:spPr>
          <a:xfrm>
            <a:off x="311700" y="1152475"/>
            <a:ext cx="8520600" cy="3416400"/>
          </a:xfrm>
          <a:prstGeom prst="rect">
            <a:avLst/>
          </a:prstGeom>
        </p:spPr>
        <p:txBody>
          <a:bodyPr anchorCtr="0" anchor="t" bIns="91425" lIns="91425" spcFirstLastPara="1" rIns="91425" wrap="square" tIns="91425">
            <a:normAutofit fontScale="92500" lnSpcReduction="10000"/>
          </a:bodyPr>
          <a:lstStyle/>
          <a:p>
            <a:pPr indent="0" lvl="0" marL="0" rtl="0" algn="l">
              <a:spcBef>
                <a:spcPts val="0"/>
              </a:spcBef>
              <a:spcAft>
                <a:spcPts val="0"/>
              </a:spcAft>
              <a:buNone/>
            </a:pPr>
            <a:r>
              <a:rPr lang="ru"/>
              <a:t>The discriminant separates the parameter space into several domains in any of which which the real </a:t>
            </a:r>
            <a:r>
              <a:rPr lang="ru"/>
              <a:t>zero</a:t>
            </a:r>
            <a:r>
              <a:rPr lang="ru"/>
              <a:t> level sets  </a:t>
            </a:r>
            <a:r>
              <a:rPr lang="ru"/>
              <a:t>f</a:t>
            </a:r>
            <a:r>
              <a:rPr baseline="-25000" lang="ru"/>
              <a:t>λ</a:t>
            </a:r>
            <a:r>
              <a:rPr baseline="30000" lang="ru"/>
              <a:t>-1</a:t>
            </a:r>
            <a:r>
              <a:rPr lang="ru"/>
              <a:t>(0) ⋂ R</a:t>
            </a:r>
            <a:r>
              <a:rPr baseline="30000" lang="ru"/>
              <a:t>n</a:t>
            </a:r>
            <a:r>
              <a:rPr lang="ru"/>
              <a:t>  </a:t>
            </a:r>
            <a:r>
              <a:rPr lang="ru"/>
              <a:t>have a fixed topology. In the case of functions in 1 variable, the “topology” is just the number of points: </a:t>
            </a:r>
            <a:r>
              <a:rPr lang="ru"/>
              <a:t>for   x</a:t>
            </a:r>
            <a:r>
              <a:rPr baseline="30000" lang="ru"/>
              <a:t>3    </a:t>
            </a:r>
            <a:r>
              <a:rPr lang="ru"/>
              <a:t>it is equal to 1 in the “bigger” domain and to  3 in the “smaller”,     </a:t>
            </a:r>
            <a:r>
              <a:rPr lang="ru"/>
              <a:t>for x</a:t>
            </a:r>
            <a:r>
              <a:rPr baseline="30000" lang="ru"/>
              <a:t>4   </a:t>
            </a:r>
            <a:r>
              <a:rPr lang="ru"/>
              <a:t> 0, 2 or 4  .</a:t>
            </a:r>
            <a:endParaRPr/>
          </a:p>
          <a:p>
            <a:pPr indent="0" lvl="0" marL="0" rtl="0" algn="l">
              <a:spcBef>
                <a:spcPts val="1200"/>
              </a:spcBef>
              <a:spcAft>
                <a:spcPts val="0"/>
              </a:spcAft>
              <a:buNone/>
            </a:pPr>
            <a:r>
              <a:rPr lang="ru"/>
              <a:t>Discriminants occur naturally in  theory of PDE (where they are called </a:t>
            </a:r>
            <a:r>
              <a:rPr i="1" lang="ru"/>
              <a:t>wavefronts</a:t>
            </a:r>
            <a:r>
              <a:rPr lang="ru"/>
              <a:t>)</a:t>
            </a:r>
            <a:r>
              <a:rPr i="1" lang="ru"/>
              <a:t>, </a:t>
            </a:r>
            <a:r>
              <a:rPr lang="ru"/>
              <a:t>in </a:t>
            </a:r>
            <a:r>
              <a:rPr lang="ru"/>
              <a:t>integral geometry, and projective duality: the surfaces dual to smooth ones can be described as discriminants of certain families of functions and have corresponding typical singularities. (Examples for 2 and 3 dimensions).</a:t>
            </a:r>
            <a:endParaRPr/>
          </a:p>
          <a:p>
            <a:pPr indent="0" lvl="0" marL="0" rtl="0" algn="l">
              <a:spcBef>
                <a:spcPts val="1200"/>
              </a:spcBef>
              <a:spcAft>
                <a:spcPts val="1200"/>
              </a:spcAft>
              <a:buNone/>
            </a:pPr>
            <a:r>
              <a:rPr lang="ru"/>
              <a:t>Many important special functions of PDE and integral geometry are regular outside the wavefronts, and their behavior in different components of the complement depends very much on these components. ⇒ problem of enumeration of these components.</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8" name="Shape 78"/>
        <p:cNvGrpSpPr/>
        <p:nvPr/>
      </p:nvGrpSpPr>
      <p:grpSpPr>
        <a:xfrm>
          <a:off x="0" y="0"/>
          <a:ext cx="0" cy="0"/>
          <a:chOff x="0" y="0"/>
          <a:chExt cx="0" cy="0"/>
        </a:xfrm>
      </p:grpSpPr>
      <p:sp>
        <p:nvSpPr>
          <p:cNvPr id="79" name="Google Shape;79;p17"/>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ru"/>
              <a:t>It is an analog </a:t>
            </a:r>
            <a:r>
              <a:rPr lang="ru"/>
              <a:t> </a:t>
            </a:r>
            <a:r>
              <a:rPr lang="ru"/>
              <a:t>of rigid classification of algebraic varieties </a:t>
            </a:r>
            <a:endParaRPr/>
          </a:p>
        </p:txBody>
      </p:sp>
      <p:sp>
        <p:nvSpPr>
          <p:cNvPr id="80" name="Google Shape;80;p17"/>
          <p:cNvSpPr txBox="1"/>
          <p:nvPr>
            <p:ph idx="1" type="body"/>
          </p:nvPr>
        </p:nvSpPr>
        <p:spPr>
          <a:xfrm>
            <a:off x="311700" y="1152475"/>
            <a:ext cx="8520600" cy="3416400"/>
          </a:xfrm>
          <a:prstGeom prst="rect">
            <a:avLst/>
          </a:prstGeom>
        </p:spPr>
        <p:txBody>
          <a:bodyPr anchorCtr="0" anchor="t" bIns="91425" lIns="91425" spcFirstLastPara="1" rIns="91425" wrap="square" tIns="91425">
            <a:normAutofit fontScale="70000" lnSpcReduction="20000"/>
          </a:bodyPr>
          <a:lstStyle/>
          <a:p>
            <a:pPr indent="0" lvl="0" marL="0" rtl="0" algn="l">
              <a:spcBef>
                <a:spcPts val="0"/>
              </a:spcBef>
              <a:spcAft>
                <a:spcPts val="0"/>
              </a:spcAft>
              <a:buNone/>
            </a:pPr>
            <a:r>
              <a:rPr lang="ru" sz="2440"/>
              <a:t>For any function singularity f, there is a class of “most representative” deformations, to which all other deformations can be reduced: versal deformations (actually any transversal slice of the orbit of the function under diffeomorphisms of argument space): it represents the local geometry of discriminant in entire function space. This deformation can be chosen in the form </a:t>
            </a:r>
            <a:endParaRPr sz="2440"/>
          </a:p>
          <a:p>
            <a:pPr indent="0" lvl="0" marL="0" rtl="0" algn="l">
              <a:spcBef>
                <a:spcPts val="1200"/>
              </a:spcBef>
              <a:spcAft>
                <a:spcPts val="0"/>
              </a:spcAft>
              <a:buNone/>
            </a:pPr>
            <a:r>
              <a:rPr lang="ru" sz="2440"/>
              <a:t>F(x, </a:t>
            </a:r>
            <a:r>
              <a:rPr lang="ru" sz="2440"/>
              <a:t>Λ) = f(x) + λ</a:t>
            </a:r>
            <a:r>
              <a:rPr baseline="-25000" lang="ru" sz="2440"/>
              <a:t>1</a:t>
            </a:r>
            <a:r>
              <a:rPr lang="ru" sz="2440"/>
              <a:t> φ</a:t>
            </a:r>
            <a:r>
              <a:rPr baseline="-25000" lang="ru" sz="2440"/>
              <a:t>1</a:t>
            </a:r>
            <a:r>
              <a:rPr lang="ru" sz="2440"/>
              <a:t> + … +  λ</a:t>
            </a:r>
            <a:r>
              <a:rPr baseline="-25000" lang="ru" sz="2440"/>
              <a:t>m</a:t>
            </a:r>
            <a:r>
              <a:rPr lang="ru" sz="2440"/>
              <a:t> φ</a:t>
            </a:r>
            <a:r>
              <a:rPr baseline="-25000" lang="ru" sz="2440"/>
              <a:t>m</a:t>
            </a:r>
            <a:r>
              <a:rPr lang="ru" sz="2440"/>
              <a:t>  :   λ</a:t>
            </a:r>
            <a:r>
              <a:rPr baseline="-25000" lang="ru" sz="2440"/>
              <a:t>i</a:t>
            </a:r>
            <a:r>
              <a:rPr lang="ru" sz="2440"/>
              <a:t>   are numerical parameters,    φ</a:t>
            </a:r>
            <a:r>
              <a:rPr baseline="-25000" lang="ru" sz="2440"/>
              <a:t>m</a:t>
            </a:r>
            <a:r>
              <a:rPr lang="ru" sz="2440"/>
              <a:t>  monomials. </a:t>
            </a:r>
            <a:endParaRPr sz="2440"/>
          </a:p>
          <a:p>
            <a:pPr indent="0" lvl="0" marL="0" rtl="0" algn="l">
              <a:spcBef>
                <a:spcPts val="1200"/>
              </a:spcBef>
              <a:spcAft>
                <a:spcPts val="1200"/>
              </a:spcAft>
              <a:buNone/>
            </a:pPr>
            <a:r>
              <a:rPr lang="ru" sz="2440"/>
              <a:t>Main problem: to study components of the complement of discriminant of arbitrary (and then any) versal deformation. This is an analog of classification up to rigid equivalence in RAG (Real Algebraic Geometry), where instead of versal deformation the space of polynomials of a given degree is considered. Cf. [Kharlamov 1981] where theory of discriminants was applied to a standard problem of RAG.</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4" name="Shape 84"/>
        <p:cNvGrpSpPr/>
        <p:nvPr/>
      </p:nvGrpSpPr>
      <p:grpSpPr>
        <a:xfrm>
          <a:off x="0" y="0"/>
          <a:ext cx="0" cy="0"/>
          <a:chOff x="0" y="0"/>
          <a:chExt cx="0" cy="0"/>
        </a:xfrm>
      </p:grpSpPr>
      <p:sp>
        <p:nvSpPr>
          <p:cNvPr id="85" name="Google Shape;85;p18"/>
          <p:cNvSpPr txBox="1"/>
          <p:nvPr>
            <p:ph idx="1" type="body"/>
          </p:nvPr>
        </p:nvSpPr>
        <p:spPr>
          <a:xfrm>
            <a:off x="311700" y="1152475"/>
            <a:ext cx="8520600" cy="3416400"/>
          </a:xfrm>
          <a:prstGeom prst="rect">
            <a:avLst/>
          </a:prstGeom>
        </p:spPr>
        <p:txBody>
          <a:bodyPr anchorCtr="0" anchor="t" bIns="91425" lIns="91425" spcFirstLastPara="1" rIns="91425" wrap="square" tIns="91425">
            <a:normAutofit lnSpcReduction="10000"/>
          </a:bodyPr>
          <a:lstStyle/>
          <a:p>
            <a:pPr indent="0" lvl="0" marL="0" rtl="0" algn="l">
              <a:spcBef>
                <a:spcPts val="0"/>
              </a:spcBef>
              <a:spcAft>
                <a:spcPts val="0"/>
              </a:spcAft>
              <a:buClr>
                <a:schemeClr val="dk1"/>
              </a:buClr>
              <a:buSzPts val="1100"/>
              <a:buFont typeface="Arial"/>
              <a:buNone/>
            </a:pPr>
            <a:r>
              <a:rPr lang="ru"/>
              <a:t>1) boundary conditions. The problem is local: parameters λ are small, functions f</a:t>
            </a:r>
            <a:r>
              <a:rPr baseline="-25000" lang="ru"/>
              <a:t>λ</a:t>
            </a:r>
            <a:r>
              <a:rPr lang="ru"/>
              <a:t>   are considered in a neighbourhood of the origin in R</a:t>
            </a:r>
            <a:r>
              <a:rPr baseline="30000" lang="ru"/>
              <a:t>n</a:t>
            </a:r>
            <a:r>
              <a:rPr lang="ru"/>
              <a:t>, and their behavior at the boundary is fixed and determined by  f=f</a:t>
            </a:r>
            <a:r>
              <a:rPr baseline="-25000" lang="ru"/>
              <a:t>0. </a:t>
            </a:r>
            <a:r>
              <a:rPr lang="ru"/>
              <a:t>. </a:t>
            </a:r>
            <a:endParaRPr/>
          </a:p>
          <a:p>
            <a:pPr indent="0" lvl="0" marL="0" rtl="0" algn="l">
              <a:spcBef>
                <a:spcPts val="1200"/>
              </a:spcBef>
              <a:spcAft>
                <a:spcPts val="0"/>
              </a:spcAft>
              <a:buClr>
                <a:schemeClr val="dk1"/>
              </a:buClr>
              <a:buSzPts val="1100"/>
              <a:buFont typeface="Arial"/>
              <a:buNone/>
            </a:pPr>
            <a:r>
              <a:rPr lang="ru"/>
              <a:t>2) functions and not varieties are considered. f and  -f can define rigid isotopic varieties but are different. </a:t>
            </a:r>
            <a:endParaRPr/>
          </a:p>
          <a:p>
            <a:pPr indent="0" lvl="0" marL="0" rtl="0" algn="l">
              <a:spcBef>
                <a:spcPts val="1200"/>
              </a:spcBef>
              <a:spcAft>
                <a:spcPts val="1200"/>
              </a:spcAft>
              <a:buClr>
                <a:schemeClr val="dk1"/>
              </a:buClr>
              <a:buSzPts val="1100"/>
              <a:buFont typeface="Arial"/>
              <a:buNone/>
            </a:pPr>
            <a:r>
              <a:rPr lang="ru"/>
              <a:t>3) different set of parameters. The most close analogy with RAG is when f is a homogeneous polynomial, and  f</a:t>
            </a:r>
            <a:r>
              <a:rPr baseline="-25000" lang="ru"/>
              <a:t>λ</a:t>
            </a:r>
            <a:r>
              <a:rPr lang="ru"/>
              <a:t>  has  only monomials of lower or the same degree as f</a:t>
            </a:r>
            <a:r>
              <a:rPr baseline="-25000" lang="ru"/>
              <a:t>0</a:t>
            </a:r>
            <a:r>
              <a:rPr lang="ru"/>
              <a:t>. But in versal deformations of complicated singularities also upper monomials are necessary. Fortunately, for simple and parabolic only lower monomials are present.</a:t>
            </a:r>
            <a:endParaRPr/>
          </a:p>
        </p:txBody>
      </p:sp>
      <p:sp>
        <p:nvSpPr>
          <p:cNvPr id="86" name="Google Shape;86;p18"/>
          <p:cNvSpPr txBox="1"/>
          <p:nvPr/>
        </p:nvSpPr>
        <p:spPr>
          <a:xfrm>
            <a:off x="685125" y="0"/>
            <a:ext cx="8249400" cy="615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ru" sz="2800">
                <a:solidFill>
                  <a:schemeClr val="dk1"/>
                </a:solidFill>
              </a:rPr>
              <a:t>Differences from the standard problem of RAG:</a:t>
            </a:r>
            <a:r>
              <a:rPr lang="ru" sz="2800">
                <a:solidFill>
                  <a:schemeClr val="dk1"/>
                </a:solidFill>
              </a:rPr>
              <a:t>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0" name="Shape 90"/>
        <p:cNvGrpSpPr/>
        <p:nvPr/>
      </p:nvGrpSpPr>
      <p:grpSpPr>
        <a:xfrm>
          <a:off x="0" y="0"/>
          <a:ext cx="0" cy="0"/>
          <a:chOff x="0" y="0"/>
          <a:chExt cx="0" cy="0"/>
        </a:xfrm>
      </p:grpSpPr>
      <p:sp>
        <p:nvSpPr>
          <p:cNvPr id="91" name="Google Shape;91;p19"/>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ru"/>
              <a:t>Classification</a:t>
            </a:r>
            <a:r>
              <a:rPr lang="ru"/>
              <a:t> of singularities (after Arnold)</a:t>
            </a:r>
            <a:endParaRPr/>
          </a:p>
        </p:txBody>
      </p:sp>
      <p:sp>
        <p:nvSpPr>
          <p:cNvPr id="92" name="Google Shape;92;p19"/>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ru"/>
              <a:t>C</a:t>
            </a:r>
            <a:r>
              <a:rPr lang="ru"/>
              <a:t>onsider</a:t>
            </a:r>
            <a:r>
              <a:rPr lang="ru"/>
              <a:t> first the </a:t>
            </a:r>
            <a:r>
              <a:rPr lang="ru"/>
              <a:t>least</a:t>
            </a:r>
            <a:r>
              <a:rPr lang="ru"/>
              <a:t> degenerate singularities (which occur in generic families depending on low number of parameters, or whose discriminants occur as wavefronts of generic PDEs in spaces of low dimensions.</a:t>
            </a:r>
            <a:endParaRPr/>
          </a:p>
          <a:p>
            <a:pPr indent="0" lvl="0" marL="0" rtl="0" algn="l">
              <a:spcBef>
                <a:spcPts val="1200"/>
              </a:spcBef>
              <a:spcAft>
                <a:spcPts val="0"/>
              </a:spcAft>
              <a:buNone/>
            </a:pPr>
            <a:r>
              <a:rPr b="1" lang="ru"/>
              <a:t>Simple </a:t>
            </a:r>
            <a:r>
              <a:rPr lang="ru"/>
              <a:t>sin</a:t>
            </a:r>
            <a:r>
              <a:rPr lang="ru"/>
              <a:t>gularities and their normal forms:                        A</a:t>
            </a:r>
            <a:r>
              <a:rPr baseline="-25000" lang="ru"/>
              <a:t>k</a:t>
            </a:r>
            <a:r>
              <a:rPr lang="ru"/>
              <a:t>        x</a:t>
            </a:r>
            <a:r>
              <a:rPr baseline="30000" lang="ru"/>
              <a:t>k+1</a:t>
            </a:r>
            <a:endParaRPr baseline="30000"/>
          </a:p>
          <a:p>
            <a:pPr indent="0" lvl="0" marL="0" rtl="0" algn="l">
              <a:spcBef>
                <a:spcPts val="1200"/>
              </a:spcBef>
              <a:spcAft>
                <a:spcPts val="0"/>
              </a:spcAft>
              <a:buNone/>
            </a:pPr>
            <a:r>
              <a:rPr lang="ru"/>
              <a:t>D</a:t>
            </a:r>
            <a:r>
              <a:rPr baseline="-25000" lang="ru"/>
              <a:t>2k</a:t>
            </a:r>
            <a:r>
              <a:rPr baseline="30000" lang="ru" sz="2100"/>
              <a:t>+</a:t>
            </a:r>
            <a:r>
              <a:rPr lang="ru" sz="1900"/>
              <a:t> </a:t>
            </a:r>
            <a:r>
              <a:rPr lang="ru"/>
              <a:t>    </a:t>
            </a:r>
            <a:r>
              <a:rPr lang="ru"/>
              <a:t>x</a:t>
            </a:r>
            <a:r>
              <a:rPr baseline="30000" lang="ru"/>
              <a:t>2</a:t>
            </a:r>
            <a:r>
              <a:rPr lang="ru"/>
              <a:t>y + y</a:t>
            </a:r>
            <a:r>
              <a:rPr baseline="30000" lang="ru"/>
              <a:t>2k-1                            </a:t>
            </a:r>
            <a:r>
              <a:rPr lang="ru"/>
              <a:t>D</a:t>
            </a:r>
            <a:r>
              <a:rPr baseline="-25000" lang="ru"/>
              <a:t>2k</a:t>
            </a:r>
            <a:r>
              <a:rPr baseline="30000" lang="ru" sz="1900"/>
              <a:t>–  </a:t>
            </a:r>
            <a:r>
              <a:rPr baseline="30000" lang="ru"/>
              <a:t>            </a:t>
            </a:r>
            <a:r>
              <a:rPr lang="ru"/>
              <a:t>x</a:t>
            </a:r>
            <a:r>
              <a:rPr baseline="30000" lang="ru"/>
              <a:t>2</a:t>
            </a:r>
            <a:r>
              <a:rPr lang="ru"/>
              <a:t>y – y</a:t>
            </a:r>
            <a:r>
              <a:rPr baseline="30000" lang="ru"/>
              <a:t>2k-1                        </a:t>
            </a:r>
            <a:r>
              <a:rPr lang="ru"/>
              <a:t>D</a:t>
            </a:r>
            <a:r>
              <a:rPr baseline="-25000" lang="ru"/>
              <a:t>2k+1               </a:t>
            </a:r>
            <a:r>
              <a:rPr lang="ru"/>
              <a:t> x</a:t>
            </a:r>
            <a:r>
              <a:rPr baseline="30000" lang="ru"/>
              <a:t>2</a:t>
            </a:r>
            <a:r>
              <a:rPr lang="ru"/>
              <a:t>y + y</a:t>
            </a:r>
            <a:r>
              <a:rPr baseline="30000" lang="ru"/>
              <a:t>2k</a:t>
            </a:r>
            <a:endParaRPr baseline="30000"/>
          </a:p>
          <a:p>
            <a:pPr indent="0" lvl="0" marL="0" rtl="0" algn="l">
              <a:spcBef>
                <a:spcPts val="1200"/>
              </a:spcBef>
              <a:spcAft>
                <a:spcPts val="0"/>
              </a:spcAft>
              <a:buNone/>
            </a:pPr>
            <a:r>
              <a:rPr baseline="30000" lang="ru"/>
              <a:t>                                                                                             </a:t>
            </a:r>
            <a:endParaRPr baseline="30000"/>
          </a:p>
          <a:p>
            <a:pPr indent="0" lvl="0" marL="0" rtl="0" algn="l">
              <a:spcBef>
                <a:spcPts val="1200"/>
              </a:spcBef>
              <a:spcAft>
                <a:spcPts val="1200"/>
              </a:spcAft>
              <a:buNone/>
            </a:pPr>
            <a:r>
              <a:rPr lang="ru"/>
              <a:t>E</a:t>
            </a:r>
            <a:r>
              <a:rPr baseline="-25000" lang="ru"/>
              <a:t>6            </a:t>
            </a:r>
            <a:r>
              <a:rPr lang="ru"/>
              <a:t>x</a:t>
            </a:r>
            <a:r>
              <a:rPr baseline="30000" lang="ru"/>
              <a:t>3</a:t>
            </a:r>
            <a:r>
              <a:rPr lang="ru"/>
              <a:t> + </a:t>
            </a:r>
            <a:r>
              <a:rPr lang="ru"/>
              <a:t>y</a:t>
            </a:r>
            <a:r>
              <a:rPr baseline="30000" lang="ru"/>
              <a:t>4</a:t>
            </a:r>
            <a:r>
              <a:rPr lang="ru"/>
              <a:t> </a:t>
            </a:r>
            <a:r>
              <a:rPr lang="ru"/>
              <a:t>                     E</a:t>
            </a:r>
            <a:r>
              <a:rPr baseline="-25000" lang="ru"/>
              <a:t>7</a:t>
            </a:r>
            <a:r>
              <a:rPr lang="ru"/>
              <a:t>           x</a:t>
            </a:r>
            <a:r>
              <a:rPr baseline="30000" lang="ru"/>
              <a:t>3</a:t>
            </a:r>
            <a:r>
              <a:rPr lang="ru"/>
              <a:t> + xy</a:t>
            </a:r>
            <a:r>
              <a:rPr baseline="30000" lang="ru"/>
              <a:t>3                              </a:t>
            </a:r>
            <a:r>
              <a:rPr lang="ru"/>
              <a:t>E</a:t>
            </a:r>
            <a:r>
              <a:rPr baseline="-25000" lang="ru"/>
              <a:t>8</a:t>
            </a:r>
            <a:r>
              <a:rPr lang="ru"/>
              <a:t>              x</a:t>
            </a:r>
            <a:r>
              <a:rPr baseline="30000" lang="ru"/>
              <a:t>3</a:t>
            </a:r>
            <a:r>
              <a:rPr lang="ru"/>
              <a:t> + y</a:t>
            </a:r>
            <a:r>
              <a:rPr baseline="30000" lang="ru"/>
              <a:t>5</a:t>
            </a:r>
            <a:endParaRPr baseline="30000"/>
          </a:p>
        </p:txBody>
      </p:sp>
      <p:pic>
        <p:nvPicPr>
          <p:cNvPr id="93" name="Google Shape;93;p19"/>
          <p:cNvPicPr preferRelativeResize="0"/>
          <p:nvPr/>
        </p:nvPicPr>
        <p:blipFill rotWithShape="1">
          <a:blip r:embed="rId3">
            <a:alphaModFix/>
          </a:blip>
          <a:srcRect b="11457" l="0" r="6261" t="0"/>
          <a:stretch/>
        </p:blipFill>
        <p:spPr>
          <a:xfrm>
            <a:off x="3978850" y="3138775"/>
            <a:ext cx="1036123" cy="572700"/>
          </a:xfrm>
          <a:prstGeom prst="rect">
            <a:avLst/>
          </a:prstGeom>
          <a:noFill/>
          <a:ln>
            <a:noFill/>
          </a:ln>
        </p:spPr>
      </p:pic>
      <p:pic>
        <p:nvPicPr>
          <p:cNvPr id="94" name="Google Shape;94;p19"/>
          <p:cNvPicPr preferRelativeResize="0"/>
          <p:nvPr/>
        </p:nvPicPr>
        <p:blipFill>
          <a:blip r:embed="rId4">
            <a:alphaModFix/>
          </a:blip>
          <a:stretch>
            <a:fillRect/>
          </a:stretch>
        </p:blipFill>
        <p:spPr>
          <a:xfrm>
            <a:off x="6607250" y="3236925"/>
            <a:ext cx="1291525" cy="519875"/>
          </a:xfrm>
          <a:prstGeom prst="rect">
            <a:avLst/>
          </a:prstGeom>
          <a:noFill/>
          <a:ln>
            <a:noFill/>
          </a:ln>
        </p:spPr>
      </p:pic>
      <p:pic>
        <p:nvPicPr>
          <p:cNvPr id="95" name="Google Shape;95;p19"/>
          <p:cNvPicPr preferRelativeResize="0"/>
          <p:nvPr/>
        </p:nvPicPr>
        <p:blipFill>
          <a:blip r:embed="rId5">
            <a:alphaModFix/>
          </a:blip>
          <a:stretch>
            <a:fillRect/>
          </a:stretch>
        </p:blipFill>
        <p:spPr>
          <a:xfrm>
            <a:off x="1123875" y="4190613"/>
            <a:ext cx="1132925" cy="456113"/>
          </a:xfrm>
          <a:prstGeom prst="rect">
            <a:avLst/>
          </a:prstGeom>
          <a:noFill/>
          <a:ln>
            <a:noFill/>
          </a:ln>
        </p:spPr>
      </p:pic>
      <p:pic>
        <p:nvPicPr>
          <p:cNvPr id="96" name="Google Shape;96;p19"/>
          <p:cNvPicPr preferRelativeResize="0"/>
          <p:nvPr/>
        </p:nvPicPr>
        <p:blipFill>
          <a:blip r:embed="rId6">
            <a:alphaModFix/>
          </a:blip>
          <a:stretch>
            <a:fillRect/>
          </a:stretch>
        </p:blipFill>
        <p:spPr>
          <a:xfrm>
            <a:off x="3967500" y="4182550"/>
            <a:ext cx="1132925" cy="519875"/>
          </a:xfrm>
          <a:prstGeom prst="rect">
            <a:avLst/>
          </a:prstGeom>
          <a:noFill/>
          <a:ln>
            <a:noFill/>
          </a:ln>
        </p:spPr>
      </p:pic>
      <p:pic>
        <p:nvPicPr>
          <p:cNvPr id="97" name="Google Shape;97;p19"/>
          <p:cNvPicPr preferRelativeResize="0"/>
          <p:nvPr/>
        </p:nvPicPr>
        <p:blipFill>
          <a:blip r:embed="rId7">
            <a:alphaModFix/>
          </a:blip>
          <a:stretch>
            <a:fillRect/>
          </a:stretch>
        </p:blipFill>
        <p:spPr>
          <a:xfrm>
            <a:off x="6675225" y="4182550"/>
            <a:ext cx="1291905" cy="572700"/>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1" name="Shape 101"/>
        <p:cNvGrpSpPr/>
        <p:nvPr/>
      </p:nvGrpSpPr>
      <p:grpSpPr>
        <a:xfrm>
          <a:off x="0" y="0"/>
          <a:ext cx="0" cy="0"/>
          <a:chOff x="0" y="0"/>
          <a:chExt cx="0" cy="0"/>
        </a:xfrm>
      </p:grpSpPr>
      <p:sp>
        <p:nvSpPr>
          <p:cNvPr id="102" name="Google Shape;102;p20"/>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ru"/>
              <a:t>Parabolic singularities</a:t>
            </a:r>
            <a:endParaRPr/>
          </a:p>
        </p:txBody>
      </p:sp>
      <p:sp>
        <p:nvSpPr>
          <p:cNvPr id="103" name="Google Shape;103;p20"/>
          <p:cNvSpPr txBox="1"/>
          <p:nvPr>
            <p:ph idx="1" type="body"/>
          </p:nvPr>
        </p:nvSpPr>
        <p:spPr>
          <a:xfrm>
            <a:off x="311700" y="1152475"/>
            <a:ext cx="8520600" cy="3416400"/>
          </a:xfrm>
          <a:prstGeom prst="rect">
            <a:avLst/>
          </a:prstGeom>
        </p:spPr>
        <p:txBody>
          <a:bodyPr anchorCtr="0" anchor="t" bIns="91425" lIns="91425" spcFirstLastPara="1" rIns="91425" wrap="square" tIns="91425">
            <a:normAutofit fontScale="92500" lnSpcReduction="10000"/>
          </a:bodyPr>
          <a:lstStyle/>
          <a:p>
            <a:pPr indent="0" lvl="0" marL="0" rtl="0" algn="l">
              <a:spcBef>
                <a:spcPts val="0"/>
              </a:spcBef>
              <a:spcAft>
                <a:spcPts val="0"/>
              </a:spcAft>
              <a:buNone/>
            </a:pPr>
            <a:r>
              <a:rPr lang="ru"/>
              <a:t>P</a:t>
            </a:r>
            <a:r>
              <a:rPr baseline="-25000" lang="ru"/>
              <a:t>8</a:t>
            </a:r>
            <a:r>
              <a:rPr baseline="30000" lang="ru"/>
              <a:t>1</a:t>
            </a:r>
            <a:r>
              <a:rPr lang="ru"/>
              <a:t>   and    P</a:t>
            </a:r>
            <a:r>
              <a:rPr baseline="-25000" lang="ru"/>
              <a:t>8</a:t>
            </a:r>
            <a:r>
              <a:rPr baseline="30000" lang="ru"/>
              <a:t>2</a:t>
            </a:r>
            <a:r>
              <a:rPr lang="ru"/>
              <a:t>:  non-degenerate cubic forms in 3 variables, with 1 or 2 components in RP</a:t>
            </a:r>
            <a:r>
              <a:rPr baseline="30000" lang="ru"/>
              <a:t>2</a:t>
            </a:r>
            <a:endParaRPr baseline="30000"/>
          </a:p>
          <a:p>
            <a:pPr indent="0" lvl="0" marL="0" rtl="0" algn="l">
              <a:spcBef>
                <a:spcPts val="1200"/>
              </a:spcBef>
              <a:spcAft>
                <a:spcPts val="0"/>
              </a:spcAft>
              <a:buNone/>
            </a:pPr>
            <a:r>
              <a:rPr lang="ru"/>
              <a:t>X</a:t>
            </a:r>
            <a:r>
              <a:rPr baseline="-25000" lang="ru"/>
              <a:t>9</a:t>
            </a:r>
            <a:r>
              <a:rPr baseline="30000" lang="ru"/>
              <a:t>0 </a:t>
            </a:r>
            <a:r>
              <a:rPr lang="ru"/>
              <a:t>,    X</a:t>
            </a:r>
            <a:r>
              <a:rPr baseline="-25000" lang="ru"/>
              <a:t>9</a:t>
            </a:r>
            <a:r>
              <a:rPr baseline="30000" lang="ru"/>
              <a:t>1</a:t>
            </a:r>
            <a:r>
              <a:rPr lang="ru"/>
              <a:t>,    X</a:t>
            </a:r>
            <a:r>
              <a:rPr baseline="-25000" lang="ru"/>
              <a:t>9</a:t>
            </a:r>
            <a:r>
              <a:rPr baseline="30000" lang="ru"/>
              <a:t>2 </a:t>
            </a:r>
            <a:r>
              <a:rPr lang="ru"/>
              <a:t>: homogeneous non-degenerate polynomials in two variables, vanishing on 0, 2 or 4  real lines</a:t>
            </a:r>
            <a:endParaRPr/>
          </a:p>
          <a:p>
            <a:pPr indent="0" lvl="0" marL="0" rtl="0" algn="l">
              <a:spcBef>
                <a:spcPts val="1200"/>
              </a:spcBef>
              <a:spcAft>
                <a:spcPts val="0"/>
              </a:spcAft>
              <a:buNone/>
            </a:pPr>
            <a:r>
              <a:rPr lang="ru"/>
              <a:t>J</a:t>
            </a:r>
            <a:r>
              <a:rPr baseline="-25000" lang="ru"/>
              <a:t>10</a:t>
            </a:r>
            <a:r>
              <a:rPr baseline="30000" lang="ru"/>
              <a:t>1</a:t>
            </a:r>
            <a:r>
              <a:rPr lang="ru"/>
              <a:t> and J</a:t>
            </a:r>
            <a:r>
              <a:rPr baseline="-25000" lang="ru"/>
              <a:t>10</a:t>
            </a:r>
            <a:r>
              <a:rPr baseline="30000" lang="ru"/>
              <a:t>3 </a:t>
            </a:r>
            <a:r>
              <a:rPr lang="ru"/>
              <a:t>:   quasihomogeneous polynomials of degree 6 with weights (2,1), (x</a:t>
            </a:r>
            <a:r>
              <a:rPr baseline="30000" lang="ru"/>
              <a:t>3</a:t>
            </a:r>
            <a:r>
              <a:rPr lang="ru"/>
              <a:t> + α x</a:t>
            </a:r>
            <a:r>
              <a:rPr baseline="30000" lang="ru"/>
              <a:t>2</a:t>
            </a:r>
            <a:r>
              <a:rPr lang="ru"/>
              <a:t>y</a:t>
            </a:r>
            <a:r>
              <a:rPr baseline="30000" lang="ru"/>
              <a:t>2</a:t>
            </a:r>
            <a:r>
              <a:rPr lang="ru"/>
              <a:t> + xy</a:t>
            </a:r>
            <a:r>
              <a:rPr baseline="30000" lang="ru"/>
              <a:t>4</a:t>
            </a:r>
            <a:r>
              <a:rPr lang="ru"/>
              <a:t> ) vanishing on 1 or three </a:t>
            </a:r>
            <a:r>
              <a:rPr lang="ru"/>
              <a:t>pairwise</a:t>
            </a:r>
            <a:r>
              <a:rPr lang="ru"/>
              <a:t> tangent smooth curves.</a:t>
            </a:r>
            <a:endParaRPr/>
          </a:p>
          <a:p>
            <a:pPr indent="0" lvl="0" marL="0" rtl="0" algn="l">
              <a:spcBef>
                <a:spcPts val="1200"/>
              </a:spcBef>
              <a:spcAft>
                <a:spcPts val="1200"/>
              </a:spcAft>
              <a:buNone/>
            </a:pPr>
            <a:r>
              <a:rPr lang="ru" sz="1917"/>
              <a:t>For singularities  A</a:t>
            </a:r>
            <a:r>
              <a:rPr baseline="-25000" lang="ru" sz="1917"/>
              <a:t>k</a:t>
            </a:r>
            <a:r>
              <a:rPr lang="ru" sz="1917"/>
              <a:t> the enumeration problem is trivial: the number of roots of  f</a:t>
            </a:r>
            <a:r>
              <a:rPr baseline="-25000" lang="ru" sz="1917"/>
              <a:t>λ     </a:t>
            </a:r>
            <a:r>
              <a:rPr lang="ru" sz="1917"/>
              <a:t>is a complete invariant of the component, so there are [(k+3)/2] different components. For  singularities with Milnor number up to 6 (i.e. D</a:t>
            </a:r>
            <a:r>
              <a:rPr baseline="-25000" lang="ru" sz="1917"/>
              <a:t>4</a:t>
            </a:r>
            <a:r>
              <a:rPr lang="ru" sz="1917"/>
              <a:t>, D</a:t>
            </a:r>
            <a:r>
              <a:rPr baseline="-25000" lang="ru" sz="1917"/>
              <a:t>5</a:t>
            </a:r>
            <a:r>
              <a:rPr lang="ru" sz="1917"/>
              <a:t>, D</a:t>
            </a:r>
            <a:r>
              <a:rPr baseline="-25000" lang="ru" sz="1917"/>
              <a:t>6</a:t>
            </a:r>
            <a:r>
              <a:rPr lang="ru" sz="1917"/>
              <a:t>, E</a:t>
            </a:r>
            <a:r>
              <a:rPr baseline="-25000" lang="ru" sz="1917"/>
              <a:t>6</a:t>
            </a:r>
            <a:r>
              <a:rPr lang="ru" sz="1917"/>
              <a:t>) numbers of components follow from explicit lists of strata of discriminants  by V.Sedykh (2012).</a:t>
            </a:r>
            <a:endParaRPr sz="1917"/>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7" name="Shape 107"/>
        <p:cNvGrpSpPr/>
        <p:nvPr/>
      </p:nvGrpSpPr>
      <p:grpSpPr>
        <a:xfrm>
          <a:off x="0" y="0"/>
          <a:ext cx="0" cy="0"/>
          <a:chOff x="0" y="0"/>
          <a:chExt cx="0" cy="0"/>
        </a:xfrm>
      </p:grpSpPr>
      <p:sp>
        <p:nvSpPr>
          <p:cNvPr id="108" name="Google Shape;108;p21"/>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ru"/>
              <a:t>Results of E. Looijenga (1978) for simple singularities</a:t>
            </a:r>
            <a:endParaRPr/>
          </a:p>
        </p:txBody>
      </p:sp>
      <p:sp>
        <p:nvSpPr>
          <p:cNvPr id="109" name="Google Shape;109;p21"/>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ru" sz="1929"/>
              <a:t>Theorem: any component of the complement of discriminant of any versal deformation of a simple singularity is contractible. </a:t>
            </a:r>
            <a:endParaRPr sz="1929"/>
          </a:p>
          <a:p>
            <a:pPr indent="0" lvl="0" marL="0" rtl="0" algn="l">
              <a:spcBef>
                <a:spcPts val="1200"/>
              </a:spcBef>
              <a:spcAft>
                <a:spcPts val="1200"/>
              </a:spcAft>
              <a:buNone/>
            </a:pPr>
            <a:r>
              <a:rPr lang="ru" sz="1929"/>
              <a:t>Consider the “stabilization”  f</a:t>
            </a:r>
            <a:r>
              <a:rPr baseline="-25000" lang="ru" sz="1929"/>
              <a:t>st   </a:t>
            </a:r>
            <a:r>
              <a:rPr lang="ru" sz="1929"/>
              <a:t>of f and F by adding squares of additional variables, for example for D</a:t>
            </a:r>
            <a:r>
              <a:rPr baseline="-25000" lang="ru" sz="1929"/>
              <a:t>5</a:t>
            </a:r>
            <a:r>
              <a:rPr lang="ru" sz="1929"/>
              <a:t> singularity it will be x</a:t>
            </a:r>
            <a:r>
              <a:rPr baseline="30000" lang="ru" sz="1929"/>
              <a:t>2</a:t>
            </a:r>
            <a:r>
              <a:rPr lang="ru" sz="1929"/>
              <a:t>y + y</a:t>
            </a:r>
            <a:r>
              <a:rPr baseline="30000" lang="ru" sz="1929"/>
              <a:t>4</a:t>
            </a:r>
            <a:r>
              <a:rPr lang="ru" sz="1929"/>
              <a:t> + z</a:t>
            </a:r>
            <a:r>
              <a:rPr baseline="30000" lang="ru" sz="1929"/>
              <a:t>2 </a:t>
            </a:r>
            <a:r>
              <a:rPr lang="ru" sz="1929"/>
              <a:t>. Deformation of f  defines also a deformation of its stabilization, and their discriminants (both real and complex) coincide. Fundamental group of the set  C</a:t>
            </a:r>
            <a:r>
              <a:rPr baseline="30000" lang="ru" sz="1929"/>
              <a:t>l</a:t>
            </a:r>
            <a:r>
              <a:rPr lang="ru" sz="1929"/>
              <a:t> \ Σ</a:t>
            </a:r>
            <a:r>
              <a:rPr baseline="-25000" lang="ru" sz="1929"/>
              <a:t>C</a:t>
            </a:r>
            <a:r>
              <a:rPr lang="ru" sz="1929"/>
              <a:t> (F)  of non-discriminant parameters acts by monodromy on the homology group  H</a:t>
            </a:r>
            <a:r>
              <a:rPr baseline="-25000" lang="ru" sz="1929"/>
              <a:t>2</a:t>
            </a:r>
            <a:r>
              <a:rPr lang="ru" sz="1929"/>
              <a:t>(V(λ))  of the Milnor fibers ( zero level sets) </a:t>
            </a:r>
            <a:r>
              <a:rPr lang="ru" sz="1929"/>
              <a:t>V(λ) =</a:t>
            </a:r>
            <a:r>
              <a:rPr lang="ru" sz="1929"/>
              <a:t> </a:t>
            </a:r>
            <a:r>
              <a:rPr lang="ru" sz="1929"/>
              <a:t>f</a:t>
            </a:r>
            <a:r>
              <a:rPr baseline="-25000" lang="ru" sz="1929"/>
              <a:t>λ </a:t>
            </a:r>
            <a:r>
              <a:rPr baseline="-25000" lang="ru" sz="1929"/>
              <a:t>st</a:t>
            </a:r>
            <a:r>
              <a:rPr baseline="30000" lang="ru" sz="1929"/>
              <a:t>-1</a:t>
            </a:r>
            <a:r>
              <a:rPr lang="ru" sz="1929"/>
              <a:t>(0). </a:t>
            </a: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