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6"/>
  </p:notesMasterIdLst>
  <p:handoutMasterIdLst>
    <p:handoutMasterId r:id="rId47"/>
  </p:handoutMasterIdLst>
  <p:sldIdLst>
    <p:sldId id="292" r:id="rId2"/>
    <p:sldId id="297" r:id="rId3"/>
    <p:sldId id="299" r:id="rId4"/>
    <p:sldId id="293" r:id="rId5"/>
    <p:sldId id="262" r:id="rId6"/>
    <p:sldId id="266" r:id="rId7"/>
    <p:sldId id="265" r:id="rId8"/>
    <p:sldId id="300" r:id="rId9"/>
    <p:sldId id="268" r:id="rId10"/>
    <p:sldId id="278" r:id="rId11"/>
    <p:sldId id="276" r:id="rId12"/>
    <p:sldId id="270" r:id="rId13"/>
    <p:sldId id="271" r:id="rId14"/>
    <p:sldId id="272" r:id="rId15"/>
    <p:sldId id="275" r:id="rId16"/>
    <p:sldId id="281" r:id="rId17"/>
    <p:sldId id="301" r:id="rId18"/>
    <p:sldId id="311" r:id="rId19"/>
    <p:sldId id="273" r:id="rId20"/>
    <p:sldId id="279" r:id="rId21"/>
    <p:sldId id="291" r:id="rId22"/>
    <p:sldId id="283" r:id="rId23"/>
    <p:sldId id="280" r:id="rId24"/>
    <p:sldId id="284" r:id="rId25"/>
    <p:sldId id="285" r:id="rId26"/>
    <p:sldId id="302" r:id="rId27"/>
    <p:sldId id="295" r:id="rId28"/>
    <p:sldId id="298" r:id="rId29"/>
    <p:sldId id="304" r:id="rId30"/>
    <p:sldId id="305" r:id="rId31"/>
    <p:sldId id="306" r:id="rId32"/>
    <p:sldId id="307" r:id="rId33"/>
    <p:sldId id="308" r:id="rId34"/>
    <p:sldId id="309" r:id="rId35"/>
    <p:sldId id="310" r:id="rId36"/>
    <p:sldId id="286" r:id="rId37"/>
    <p:sldId id="289" r:id="rId38"/>
    <p:sldId id="290" r:id="rId39"/>
    <p:sldId id="267" r:id="rId40"/>
    <p:sldId id="269" r:id="rId41"/>
    <p:sldId id="287" r:id="rId42"/>
    <p:sldId id="296" r:id="rId43"/>
    <p:sldId id="288" r:id="rId44"/>
    <p:sldId id="294" r:id="rId45"/>
  </p:sldIdLst>
  <p:sldSz cx="9144000" cy="6858000" type="screen4x3"/>
  <p:notesSz cx="6858000" cy="9144000"/>
  <p:embeddedFontLst>
    <p:embeddedFont>
      <p:font typeface="Calibri" pitchFamily="34" charset="0"/>
      <p:regular r:id="rId48"/>
      <p:bold r:id="rId49"/>
      <p:italic r:id="rId50"/>
      <p:boldItalic r:id="rId51"/>
    </p:embeddedFont>
  </p:embeddedFontLst>
  <p:defaultTextStyle>
    <a:defPPr lvl="0">
      <a:defRPr lang="en-US"/>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jan" initials="d" lastIdx="2" clrIdx="0"/>
  <p:cmAuthor id="1" name="dekelc" initials="d" lastIdx="1"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67193" autoAdjust="0"/>
  </p:normalViewPr>
  <p:slideViewPr>
    <p:cSldViewPr>
      <p:cViewPr>
        <p:scale>
          <a:sx n="66" d="100"/>
          <a:sy n="66" d="100"/>
        </p:scale>
        <p:origin x="-1242"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8CD5C186-F17B-46A5-B084-2DCEEA993F4C}" type="datetimeFigureOut">
              <a:rPr lang="he-IL" smtClean="0"/>
              <a:pPr/>
              <a:t>ו'/אדר ב/תשע"א</a:t>
            </a:fld>
            <a:endParaRPr lang="he-IL"/>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31DC6D3D-BB9C-42BE-A1E7-67C8ACCFD046}" type="slidenum">
              <a:rPr lang="he-IL" smtClean="0"/>
              <a:pPr/>
              <a:t>‹#›</a:t>
            </a:fld>
            <a:endParaRPr lang="he-I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11EF47-0DB5-48DE-B338-632DC2BF8269}" type="datetimeFigureOut">
              <a:rPr lang="en-US" smtClean="0"/>
              <a:pPr/>
              <a:t>3/12/2011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2695B9-4DDF-4603-98D2-03CA93D7023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research.ibm.com/qvm/papers/oopsla08.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research.ibm.com/qvm/papers/oopsla08.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portal.acm.org/citation.cfm?id=996841.996855"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Setup:</a:t>
            </a:r>
          </a:p>
          <a:p>
            <a:pPr marL="228600" indent="-228600">
              <a:buAutoNum type="arabicParenR"/>
            </a:pPr>
            <a:r>
              <a:rPr lang="en-US" baseline="0" dirty="0" smtClean="0"/>
              <a:t>QuickTime .</a:t>
            </a:r>
            <a:r>
              <a:rPr lang="en-US" baseline="0" dirty="0" err="1" smtClean="0"/>
              <a:t>mov</a:t>
            </a:r>
            <a:r>
              <a:rPr lang="en-US" baseline="0" dirty="0" smtClean="0"/>
              <a:t> code (for WhyLine demo &amp; Insight)</a:t>
            </a:r>
          </a:p>
          <a:p>
            <a:pPr marL="228600" indent="-228600">
              <a:buAutoNum type="arabicParenR"/>
            </a:pPr>
            <a:r>
              <a:rPr lang="en-US" baseline="0" dirty="0" smtClean="0"/>
              <a:t>Flash player (Internet Explorer with Flash installed)</a:t>
            </a:r>
          </a:p>
          <a:p>
            <a:r>
              <a:rPr lang="en-US" baseline="0" dirty="0" smtClean="0"/>
              <a:t>=====================================================================</a:t>
            </a:r>
          </a:p>
          <a:p>
            <a:r>
              <a:rPr lang="en-US" b="1" baseline="0" dirty="0" smtClean="0"/>
              <a:t>Intro:</a:t>
            </a:r>
          </a:p>
          <a:p>
            <a:r>
              <a:rPr lang="en-US" baseline="0" dirty="0" smtClean="0"/>
              <a:t>Imagine you are a new developer in a large company </a:t>
            </a:r>
            <a:r>
              <a:rPr lang="en-US" baseline="0" dirty="0" err="1" smtClean="0"/>
              <a:t>WebBrowser</a:t>
            </a:r>
            <a:r>
              <a:rPr lang="en-US" baseline="0" dirty="0" smtClean="0"/>
              <a:t> team, assigned a task to fix or add new functionality to an existing system.</a:t>
            </a:r>
          </a:p>
          <a:p>
            <a:r>
              <a:rPr lang="en-US" baseline="0" dirty="0" smtClean="0"/>
              <a:t>Let’s take as an example an enhancement to the Back/Forward History in a </a:t>
            </a:r>
            <a:r>
              <a:rPr lang="en-US" baseline="0" dirty="0" err="1" smtClean="0"/>
              <a:t>WebBrowser</a:t>
            </a:r>
            <a:r>
              <a:rPr lang="en-US" baseline="0" dirty="0" smtClean="0"/>
              <a: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12695B9-4DDF-4603-98D2-03CA93D7023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10</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sz="1200" kern="1200" baseline="0" dirty="0" err="1" smtClean="0">
                <a:solidFill>
                  <a:schemeClr val="tx1"/>
                </a:solidFill>
                <a:latin typeface="+mn-lt"/>
                <a:ea typeface="+mn-ea"/>
                <a:cs typeface="+mn-cs"/>
              </a:rPr>
              <a:t>Grep</a:t>
            </a:r>
            <a:r>
              <a:rPr lang="en-US" sz="1200" kern="1200" baseline="0" dirty="0" smtClean="0">
                <a:solidFill>
                  <a:schemeClr val="tx1"/>
                </a:solidFill>
                <a:latin typeface="+mn-lt"/>
                <a:ea typeface="+mn-ea"/>
                <a:cs typeface="+mn-cs"/>
              </a:rPr>
              <a:t> and similar textual searches are very commonly used by programmers (</a:t>
            </a:r>
            <a:r>
              <a:rPr lang="en-US" sz="1200" kern="1200" baseline="0" dirty="0" err="1" smtClean="0">
                <a:solidFill>
                  <a:schemeClr val="tx1"/>
                </a:solidFill>
                <a:latin typeface="+mn-lt"/>
                <a:ea typeface="+mn-ea"/>
                <a:cs typeface="+mn-cs"/>
              </a:rPr>
              <a:t>Sim</a:t>
            </a:r>
            <a:r>
              <a:rPr lang="en-US" sz="1200" kern="1200" baseline="0" dirty="0" smtClean="0">
                <a:solidFill>
                  <a:schemeClr val="tx1"/>
                </a:solidFill>
                <a:latin typeface="+mn-lt"/>
                <a:ea typeface="+mn-ea"/>
                <a:cs typeface="+mn-cs"/>
              </a:rPr>
              <a:t> et al., 1998).</a:t>
            </a:r>
          </a:p>
          <a:p>
            <a:r>
              <a:rPr lang="en-US" sz="1200" baseline="0" dirty="0" smtClean="0"/>
              <a:t>How developers search for information in code and docs : http://leannagingras.com/GingrasL-AnnotatedBibliography.pdf	</a:t>
            </a:r>
          </a:p>
          <a:p>
            <a:pPr>
              <a:lnSpc>
                <a:spcPct val="90000"/>
              </a:lnSpc>
            </a:pPr>
            <a:r>
              <a:rPr lang="en-US" u="sng" baseline="0" dirty="0" smtClean="0"/>
              <a:t>Pros:</a:t>
            </a:r>
          </a:p>
          <a:p>
            <a:pPr>
              <a:lnSpc>
                <a:spcPct val="90000"/>
              </a:lnSpc>
              <a:buFont typeface="Arial" pitchFamily="34" charset="0"/>
              <a:buChar char="•"/>
            </a:pPr>
            <a:r>
              <a:rPr lang="en-US" u="none" baseline="0" dirty="0" smtClean="0"/>
              <a:t> Easy to use with immediate feedback – </a:t>
            </a:r>
            <a:r>
              <a:rPr lang="en-US" b="1" u="none" baseline="0" dirty="0" smtClean="0"/>
              <a:t>mucho </a:t>
            </a:r>
            <a:r>
              <a:rPr lang="en-US" b="1" u="none" baseline="0" dirty="0" err="1" smtClean="0"/>
              <a:t>importanto</a:t>
            </a:r>
            <a:endParaRPr lang="en-US" b="1" u="none" baseline="0" dirty="0" smtClean="0"/>
          </a:p>
          <a:p>
            <a:pPr>
              <a:lnSpc>
                <a:spcPct val="90000"/>
              </a:lnSpc>
              <a:buFont typeface="Arial" pitchFamily="34" charset="0"/>
              <a:buChar char="•"/>
            </a:pPr>
            <a:r>
              <a:rPr lang="en-US" u="none" baseline="0" dirty="0" smtClean="0"/>
              <a:t> No need to setup live system to explore </a:t>
            </a:r>
          </a:p>
          <a:p>
            <a:pPr lvl="1">
              <a:lnSpc>
                <a:spcPct val="90000"/>
              </a:lnSpc>
              <a:buFont typeface="Arial" pitchFamily="34" charset="0"/>
              <a:buChar char="•"/>
            </a:pPr>
            <a:r>
              <a:rPr lang="en-US" u="none" baseline="0" dirty="0" smtClean="0"/>
              <a:t> important when there are </a:t>
            </a:r>
            <a:r>
              <a:rPr lang="en-US" b="1" u="none" baseline="0" dirty="0" smtClean="0"/>
              <a:t>several versions </a:t>
            </a:r>
            <a:r>
              <a:rPr lang="en-US" u="none" baseline="0" dirty="0" smtClean="0"/>
              <a:t>and only the </a:t>
            </a:r>
            <a:r>
              <a:rPr lang="en-US" b="1" u="none" baseline="0" dirty="0" smtClean="0"/>
              <a:t>latest is readily available</a:t>
            </a:r>
            <a:r>
              <a:rPr lang="en-US" u="none" baseline="0" dirty="0" smtClean="0"/>
              <a:t> on dev machine</a:t>
            </a:r>
          </a:p>
          <a:p>
            <a:pPr lvl="1">
              <a:lnSpc>
                <a:spcPct val="90000"/>
              </a:lnSpc>
              <a:buFont typeface="Arial" pitchFamily="34" charset="0"/>
              <a:buChar char="•"/>
            </a:pPr>
            <a:r>
              <a:rPr lang="en-US" u="none" baseline="0" dirty="0" smtClean="0"/>
              <a:t> Systems are </a:t>
            </a:r>
            <a:r>
              <a:rPr lang="en-US" b="1" u="none" baseline="0" dirty="0" smtClean="0"/>
              <a:t>not easy to build and setup</a:t>
            </a:r>
            <a:r>
              <a:rPr lang="en-US" u="none" baseline="0" dirty="0" smtClean="0"/>
              <a:t> for source level debugging.</a:t>
            </a:r>
          </a:p>
          <a:p>
            <a:pPr lvl="2">
              <a:lnSpc>
                <a:spcPct val="90000"/>
              </a:lnSpc>
              <a:buFont typeface="Arial" pitchFamily="34" charset="0"/>
              <a:buChar char="•"/>
            </a:pPr>
            <a:r>
              <a:rPr lang="en-US" u="none" baseline="0" dirty="0" smtClean="0"/>
              <a:t> Ex: Took several hours to setup Social connector on RTC 2.0.0.2 (old version) and debug it</a:t>
            </a:r>
          </a:p>
          <a:p>
            <a:pPr>
              <a:lnSpc>
                <a:spcPct val="90000"/>
              </a:lnSpc>
            </a:pPr>
            <a:r>
              <a:rPr lang="en-US" u="sng" baseline="0" dirty="0" smtClean="0"/>
              <a:t>Cons: </a:t>
            </a:r>
          </a:p>
          <a:p>
            <a:pPr rtl="0">
              <a:lnSpc>
                <a:spcPct val="90000"/>
              </a:lnSpc>
              <a:buFont typeface="Arial" pitchFamily="34" charset="0"/>
              <a:buChar char="•"/>
            </a:pPr>
            <a:r>
              <a:rPr lang="en-US" u="none" baseline="0" dirty="0" smtClean="0"/>
              <a:t> Static – results may be completely irrelevant to the behavior at interest</a:t>
            </a:r>
          </a:p>
          <a:p>
            <a:pPr lvl="1" rtl="0">
              <a:lnSpc>
                <a:spcPct val="90000"/>
              </a:lnSpc>
              <a:buFont typeface="Arial" pitchFamily="34" charset="0"/>
              <a:buChar char="•"/>
            </a:pPr>
            <a:r>
              <a:rPr lang="en-US" u="none" baseline="0" dirty="0" smtClean="0"/>
              <a:t> Searching and Browsing in an unknown large code base – easy to get lost and spend a lot of time.</a:t>
            </a:r>
          </a:p>
          <a:p>
            <a:pPr rtl="0">
              <a:lnSpc>
                <a:spcPct val="90000"/>
              </a:lnSpc>
              <a:buFont typeface="Arial" pitchFamily="34" charset="0"/>
              <a:buChar char="•"/>
            </a:pPr>
            <a:r>
              <a:rPr lang="en-US" u="none" baseline="0" dirty="0" smtClean="0"/>
              <a:t> Runtime data is not included – only code and configuration files, as well as some input data (database search)</a:t>
            </a:r>
          </a:p>
          <a:p>
            <a:pPr rtl="0">
              <a:lnSpc>
                <a:spcPct val="90000"/>
              </a:lnSpc>
              <a:buFont typeface="Arial" pitchFamily="34" charset="0"/>
              <a:buChar char="•"/>
            </a:pPr>
            <a:r>
              <a:rPr lang="en-US" u="none" baseline="0" dirty="0" smtClean="0"/>
              <a:t> Requires knowledge of </a:t>
            </a:r>
            <a:r>
              <a:rPr lang="en-US" b="1" u="none" baseline="0" dirty="0" smtClean="0"/>
              <a:t>jargon</a:t>
            </a:r>
            <a:r>
              <a:rPr lang="en-US" u="none" baseline="0" dirty="0" smtClean="0"/>
              <a:t> – systems uses different names and keywords to express the same concepts </a:t>
            </a:r>
          </a:p>
          <a:p>
            <a:pPr lvl="1" rtl="0">
              <a:lnSpc>
                <a:spcPct val="90000"/>
              </a:lnSpc>
              <a:buFont typeface="Arial" pitchFamily="34" charset="0"/>
              <a:buChar char="•"/>
            </a:pPr>
            <a:r>
              <a:rPr lang="en-US" u="none" baseline="0" dirty="0" smtClean="0"/>
              <a:t>Ex: Cache – Pool, Cache Items – Swimmers …</a:t>
            </a:r>
          </a:p>
          <a:p>
            <a:pPr rtl="0">
              <a:lnSpc>
                <a:spcPct val="90000"/>
              </a:lnSpc>
              <a:buFont typeface="Arial" pitchFamily="34" charset="0"/>
              <a:buChar char="•"/>
            </a:pPr>
            <a:r>
              <a:rPr lang="en-US" u="none" baseline="0" dirty="0" smtClean="0"/>
              <a:t> Today’s Search tools are overly simplistic – </a:t>
            </a:r>
            <a:r>
              <a:rPr lang="en-US" b="1" u="none" baseline="0" dirty="0" smtClean="0"/>
              <a:t>no ranking, link analysis, did you mean?</a:t>
            </a:r>
            <a:r>
              <a:rPr lang="en-US" u="none" baseline="0" dirty="0" smtClean="0"/>
              <a:t>  … unlike Web Search engines</a:t>
            </a:r>
          </a:p>
          <a:p>
            <a:pPr lvl="0" rtl="0">
              <a:lnSpc>
                <a:spcPct val="90000"/>
              </a:lnSpc>
              <a:buFont typeface="Arial" pitchFamily="34" charset="0"/>
              <a:buChar char="•"/>
            </a:pPr>
            <a:r>
              <a:rPr lang="en-US" u="none" baseline="0" dirty="0" smtClean="0"/>
              <a:t> Submit the same query to </a:t>
            </a:r>
            <a:r>
              <a:rPr lang="en-US" b="1" u="none" baseline="0" dirty="0" smtClean="0"/>
              <a:t>several search tools </a:t>
            </a:r>
            <a:r>
              <a:rPr lang="en-US" u="none" baseline="0" dirty="0" smtClean="0"/>
              <a:t>: Desktop, enterprise, Web, database, registry …</a:t>
            </a:r>
            <a:br>
              <a:rPr lang="en-US" u="none" baseline="0" dirty="0" smtClean="0"/>
            </a:br>
            <a:endParaRPr lang="en-US" u="sng" baseline="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11</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pPr marL="0" marR="0" lvl="1" indent="0" algn="l" defTabSz="914400" rtl="0" eaLnBrk="1" fontAlgn="auto" latinLnBrk="0" hangingPunct="1">
              <a:lnSpc>
                <a:spcPct val="90000"/>
              </a:lnSpc>
              <a:spcBef>
                <a:spcPts val="0"/>
              </a:spcBef>
              <a:spcAft>
                <a:spcPts val="0"/>
              </a:spcAft>
              <a:buClrTx/>
              <a:buSzTx/>
              <a:buFontTx/>
              <a:buNone/>
              <a:tabLst/>
              <a:defRPr/>
            </a:pPr>
            <a:r>
              <a:rPr lang="en-US" b="1" dirty="0" smtClean="0"/>
              <a:t>Conditional and Read/Write data breakpoints –</a:t>
            </a:r>
            <a:r>
              <a:rPr lang="en-US" b="1" baseline="0" dirty="0" smtClean="0"/>
              <a:t> </a:t>
            </a:r>
            <a:r>
              <a:rPr lang="en-US" b="0" baseline="0" dirty="0" smtClean="0"/>
              <a:t>interesting, because they allow to bypass the control flow and concentrate of the data flow.</a:t>
            </a:r>
            <a:endParaRPr lang="en-US" b="0" dirty="0" smtClean="0"/>
          </a:p>
          <a:p>
            <a:pPr>
              <a:lnSpc>
                <a:spcPct val="90000"/>
              </a:lnSpc>
            </a:pPr>
            <a:endParaRPr lang="en-US" baseline="0" dirty="0" smtClean="0"/>
          </a:p>
          <a:p>
            <a:pPr>
              <a:lnSpc>
                <a:spcPct val="90000"/>
              </a:lnSpc>
            </a:pPr>
            <a:r>
              <a:rPr lang="en-US" u="sng" baseline="0" dirty="0" smtClean="0"/>
              <a:t>Pros:</a:t>
            </a:r>
          </a:p>
          <a:p>
            <a:pPr>
              <a:lnSpc>
                <a:spcPct val="90000"/>
              </a:lnSpc>
              <a:buFont typeface="Arial" pitchFamily="34" charset="0"/>
              <a:buChar char="•"/>
            </a:pPr>
            <a:r>
              <a:rPr lang="en-US" u="none" baseline="0" dirty="0" smtClean="0"/>
              <a:t> Controls the flow and </a:t>
            </a:r>
            <a:r>
              <a:rPr lang="en-US" b="0" u="none" baseline="0" dirty="0" smtClean="0"/>
              <a:t>allows </a:t>
            </a:r>
            <a:r>
              <a:rPr lang="en-US" b="1" u="none" baseline="0" dirty="0" smtClean="0"/>
              <a:t>detailed examination</a:t>
            </a:r>
            <a:r>
              <a:rPr lang="en-US" u="none" baseline="0" dirty="0" smtClean="0"/>
              <a:t> (stop, cont, set another </a:t>
            </a:r>
            <a:r>
              <a:rPr lang="en-US" u="none" baseline="0" dirty="0" err="1" smtClean="0"/>
              <a:t>bp</a:t>
            </a:r>
            <a:r>
              <a:rPr lang="en-US" u="none" baseline="0" dirty="0" smtClean="0"/>
              <a:t>) </a:t>
            </a:r>
          </a:p>
          <a:p>
            <a:pPr>
              <a:lnSpc>
                <a:spcPct val="90000"/>
              </a:lnSpc>
              <a:buFont typeface="Arial" pitchFamily="34" charset="0"/>
              <a:buChar char="•"/>
            </a:pPr>
            <a:r>
              <a:rPr lang="en-US" u="none" baseline="0" dirty="0" smtClean="0"/>
              <a:t> </a:t>
            </a:r>
            <a:r>
              <a:rPr lang="en-US" b="1" u="none" baseline="0" dirty="0" smtClean="0"/>
              <a:t>Examine most data</a:t>
            </a:r>
            <a:r>
              <a:rPr lang="en-US" u="none" baseline="0" dirty="0" smtClean="0"/>
              <a:t> (except complex data </a:t>
            </a:r>
            <a:r>
              <a:rPr lang="en-US" u="none" baseline="0" dirty="0" err="1" smtClean="0"/>
              <a:t>structs</a:t>
            </a:r>
            <a:r>
              <a:rPr lang="en-US" u="none" baseline="0" dirty="0" smtClean="0"/>
              <a:t> – need </a:t>
            </a:r>
            <a:r>
              <a:rPr lang="en-US" u="none" baseline="0" dirty="0" err="1" smtClean="0"/>
              <a:t>Visualizers</a:t>
            </a:r>
            <a:r>
              <a:rPr lang="en-US" u="none" baseline="0" dirty="0" smtClean="0"/>
              <a:t> and Print/Dump/Logs)</a:t>
            </a:r>
          </a:p>
          <a:p>
            <a:pPr>
              <a:lnSpc>
                <a:spcPct val="90000"/>
              </a:lnSpc>
              <a:buFont typeface="Arial" pitchFamily="34" charset="0"/>
              <a:buChar char="•"/>
            </a:pPr>
            <a:r>
              <a:rPr lang="en-US" u="none" baseline="0" dirty="0" smtClean="0"/>
              <a:t> </a:t>
            </a:r>
            <a:r>
              <a:rPr lang="en-US" b="1" u="none" baseline="0" dirty="0" smtClean="0"/>
              <a:t>Experiment</a:t>
            </a:r>
            <a:r>
              <a:rPr lang="en-US" u="none" baseline="0" dirty="0" smtClean="0"/>
              <a:t> - Limited ability to change (Fix and Continue)</a:t>
            </a:r>
            <a:endParaRPr lang="en-US" u="sng" baseline="0" dirty="0" smtClean="0"/>
          </a:p>
          <a:p>
            <a:pPr>
              <a:lnSpc>
                <a:spcPct val="90000"/>
              </a:lnSpc>
            </a:pPr>
            <a:r>
              <a:rPr lang="en-US" u="sng" baseline="0" dirty="0" smtClean="0"/>
              <a:t>Cons: </a:t>
            </a:r>
          </a:p>
          <a:p>
            <a:pPr>
              <a:lnSpc>
                <a:spcPct val="90000"/>
              </a:lnSpc>
              <a:buFont typeface="Arial" pitchFamily="34" charset="0"/>
              <a:buChar char="•"/>
            </a:pPr>
            <a:r>
              <a:rPr lang="en-US" baseline="0" dirty="0" smtClean="0"/>
              <a:t> Needs </a:t>
            </a:r>
            <a:r>
              <a:rPr lang="en-US" b="1" baseline="0" dirty="0" smtClean="0"/>
              <a:t>prior source level knowledge</a:t>
            </a:r>
            <a:r>
              <a:rPr lang="en-US" baseline="0" dirty="0" smtClean="0"/>
              <a:t> (Where to place </a:t>
            </a:r>
            <a:r>
              <a:rPr lang="en-US" baseline="0" dirty="0" err="1" smtClean="0"/>
              <a:t>bp</a:t>
            </a:r>
            <a:r>
              <a:rPr lang="en-US" baseline="0" dirty="0" smtClean="0"/>
              <a:t>)?</a:t>
            </a:r>
          </a:p>
          <a:p>
            <a:pPr lvl="1">
              <a:lnSpc>
                <a:spcPct val="90000"/>
              </a:lnSpc>
              <a:buFont typeface="Arial" pitchFamily="34" charset="0"/>
              <a:buChar char="•"/>
            </a:pPr>
            <a:r>
              <a:rPr lang="en-US" baseline="0" dirty="0" smtClean="0"/>
              <a:t> </a:t>
            </a:r>
            <a:r>
              <a:rPr lang="en-US" b="1" dirty="0" smtClean="0"/>
              <a:t>Sometimes an educated guess following a search</a:t>
            </a:r>
            <a:endParaRPr lang="en-US" baseline="0" dirty="0" smtClean="0"/>
          </a:p>
          <a:p>
            <a:pPr>
              <a:lnSpc>
                <a:spcPct val="90000"/>
              </a:lnSpc>
              <a:buFont typeface="Arial" pitchFamily="34" charset="0"/>
              <a:buChar char="•"/>
            </a:pPr>
            <a:r>
              <a:rPr lang="en-US" baseline="0" dirty="0" smtClean="0"/>
              <a:t> Incomplete, </a:t>
            </a:r>
            <a:r>
              <a:rPr lang="en-US" b="1" baseline="0" dirty="0" smtClean="0"/>
              <a:t>highly narrow window</a:t>
            </a:r>
          </a:p>
          <a:p>
            <a:pPr lvl="1">
              <a:lnSpc>
                <a:spcPct val="90000"/>
              </a:lnSpc>
              <a:buFont typeface="Arial" pitchFamily="34" charset="0"/>
              <a:buChar char="•"/>
            </a:pPr>
            <a:r>
              <a:rPr lang="en-US" sz="1200" kern="1200" baseline="0" dirty="0" smtClean="0">
                <a:solidFill>
                  <a:schemeClr val="tx1"/>
                </a:solidFill>
                <a:latin typeface="+mn-lt"/>
                <a:ea typeface="+mn-ea"/>
                <a:cs typeface="+mn-cs"/>
              </a:rPr>
              <a:t> Stepping into and over code is tedious</a:t>
            </a:r>
          </a:p>
          <a:p>
            <a:pPr lvl="1">
              <a:lnSpc>
                <a:spcPct val="90000"/>
              </a:lnSpc>
              <a:buFont typeface="Arial" pitchFamily="34" charset="0"/>
              <a:buChar char="•"/>
            </a:pP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Cannot navigate and browse naturally</a:t>
            </a:r>
            <a:r>
              <a:rPr lang="en-US" sz="1200" kern="1200" baseline="0" dirty="0" smtClean="0">
                <a:solidFill>
                  <a:schemeClr val="tx1"/>
                </a:solidFill>
                <a:latin typeface="+mn-lt"/>
                <a:ea typeface="+mn-ea"/>
                <a:cs typeface="+mn-cs"/>
              </a:rPr>
              <a:t> – </a:t>
            </a:r>
            <a:r>
              <a:rPr lang="en-US" sz="1200" b="1" kern="1200" baseline="0" dirty="0" smtClean="0">
                <a:solidFill>
                  <a:schemeClr val="tx1"/>
                </a:solidFill>
                <a:latin typeface="+mn-lt"/>
                <a:ea typeface="+mn-ea"/>
                <a:cs typeface="+mn-cs"/>
              </a:rPr>
              <a:t>only where the execution takes you</a:t>
            </a:r>
            <a:r>
              <a:rPr lang="en-US" sz="1200" kern="1200" baseline="0" dirty="0" smtClean="0">
                <a:solidFill>
                  <a:schemeClr val="tx1"/>
                </a:solidFill>
                <a:latin typeface="+mn-lt"/>
                <a:ea typeface="+mn-ea"/>
                <a:cs typeface="+mn-cs"/>
              </a:rPr>
              <a:t>.</a:t>
            </a:r>
            <a:endParaRPr lang="en-US" baseline="0" dirty="0" smtClean="0"/>
          </a:p>
          <a:p>
            <a:pPr lvl="1">
              <a:lnSpc>
                <a:spcPct val="90000"/>
              </a:lnSpc>
              <a:buFont typeface="Arial" pitchFamily="34" charset="0"/>
              <a:buChar char="•"/>
            </a:pPr>
            <a:r>
              <a:rPr lang="en-US" baseline="0" dirty="0" smtClean="0"/>
              <a:t> Setting several </a:t>
            </a:r>
            <a:r>
              <a:rPr lang="en-US" baseline="0" dirty="0" err="1" smtClean="0"/>
              <a:t>bp</a:t>
            </a:r>
            <a:r>
              <a:rPr lang="en-US" baseline="0" dirty="0" smtClean="0"/>
              <a:t> in a large code base – hard to know the relationships and </a:t>
            </a:r>
            <a:r>
              <a:rPr lang="en-US" b="1" baseline="0" dirty="0" smtClean="0"/>
              <a:t>what happens in between the stops</a:t>
            </a:r>
            <a:r>
              <a:rPr lang="en-US" baseline="0" dirty="0" smtClean="0"/>
              <a:t>.</a:t>
            </a:r>
          </a:p>
          <a:p>
            <a:pPr>
              <a:lnSpc>
                <a:spcPct val="90000"/>
              </a:lnSpc>
              <a:buFont typeface="Arial" pitchFamily="34" charset="0"/>
              <a:buChar char="•"/>
            </a:pPr>
            <a:r>
              <a:rPr lang="en-US" baseline="0" dirty="0" smtClean="0"/>
              <a:t> </a:t>
            </a:r>
            <a:r>
              <a:rPr lang="en-US" b="1" baseline="0" dirty="0" smtClean="0"/>
              <a:t>Interferes with MT timing and UI redraw operations</a:t>
            </a:r>
            <a:r>
              <a:rPr lang="en-US" baseline="0" dirty="0" smtClean="0"/>
              <a:t> (if debugger window on the same screen as the </a:t>
            </a:r>
            <a:r>
              <a:rPr lang="en-US" baseline="0" dirty="0" err="1" smtClean="0"/>
              <a:t>debugee</a:t>
            </a:r>
            <a:r>
              <a:rPr lang="en-US" baseline="0" dirty="0" smtClean="0"/>
              <a:t>)</a:t>
            </a:r>
            <a:endParaRPr lang="en-US" dirty="0" smtClean="0"/>
          </a:p>
          <a:p>
            <a:endParaRPr lang="en-US" sz="1200" baseline="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12</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sz="1200" b="1" baseline="0" dirty="0" smtClean="0"/>
              <a:t>File system, registry, windows events tracing, processes.</a:t>
            </a:r>
          </a:p>
          <a:p>
            <a:endParaRPr lang="en-US" sz="1200" b="1" baseline="0" dirty="0" smtClean="0"/>
          </a:p>
          <a:p>
            <a:r>
              <a:rPr lang="en-US" sz="1200" b="1" baseline="0" dirty="0" smtClean="0"/>
              <a:t>Low to Medium overhead</a:t>
            </a:r>
            <a:r>
              <a:rPr lang="en-US" sz="1200" b="0" baseline="0" dirty="0" smtClean="0"/>
              <a:t> </a:t>
            </a:r>
          </a:p>
          <a:p>
            <a:r>
              <a:rPr lang="en-US" sz="1200" b="1" baseline="0" dirty="0" smtClean="0"/>
              <a:t>Limited </a:t>
            </a:r>
            <a:r>
              <a:rPr lang="en-US" sz="1200" b="1" baseline="0" dirty="0" err="1" smtClean="0"/>
              <a:t>stacktrace</a:t>
            </a:r>
            <a:r>
              <a:rPr lang="en-US" sz="1200" b="1" baseline="0" dirty="0" smtClean="0"/>
              <a:t> </a:t>
            </a:r>
            <a:r>
              <a:rPr lang="en-US" sz="1200" baseline="0" dirty="0" smtClean="0"/>
              <a:t>and source code mapping (only </a:t>
            </a:r>
            <a:r>
              <a:rPr lang="en-US" sz="1200" b="1" baseline="0" dirty="0" smtClean="0"/>
              <a:t>native stacks – no Java</a:t>
            </a:r>
            <a:r>
              <a:rPr lang="en-US" sz="1200" baseline="0" dirty="0" smtClean="0"/>
              <a:t>)</a:t>
            </a:r>
          </a:p>
          <a:p>
            <a:endParaRPr lang="en-US" sz="1200" baseline="0" dirty="0" smtClean="0"/>
          </a:p>
          <a:p>
            <a:pPr>
              <a:lnSpc>
                <a:spcPct val="90000"/>
              </a:lnSpc>
            </a:pPr>
            <a:r>
              <a:rPr lang="en-US" b="0" u="sng" dirty="0" smtClean="0">
                <a:solidFill>
                  <a:srgbClr val="00B050"/>
                </a:solidFill>
              </a:rPr>
              <a:t>Pros</a:t>
            </a:r>
            <a:r>
              <a:rPr lang="en-US" dirty="0" smtClean="0">
                <a:solidFill>
                  <a:srgbClr val="00B050"/>
                </a:solidFill>
              </a:rPr>
              <a:t>: </a:t>
            </a:r>
          </a:p>
          <a:p>
            <a:pPr>
              <a:lnSpc>
                <a:spcPct val="90000"/>
              </a:lnSpc>
              <a:buFont typeface="Arial" pitchFamily="34" charset="0"/>
              <a:buChar char="•"/>
            </a:pPr>
            <a:r>
              <a:rPr lang="en-US" dirty="0" smtClean="0"/>
              <a:t> System info</a:t>
            </a:r>
            <a:r>
              <a:rPr lang="en-US" baseline="0" dirty="0" smtClean="0"/>
              <a:t> (</a:t>
            </a:r>
            <a:r>
              <a:rPr lang="en-US" b="1" baseline="0" dirty="0" smtClean="0"/>
              <a:t>network, file system, registry</a:t>
            </a:r>
            <a:r>
              <a:rPr lang="en-US" baseline="0" dirty="0" smtClean="0"/>
              <a:t>)</a:t>
            </a:r>
            <a:endParaRPr lang="en-US" dirty="0" smtClean="0"/>
          </a:p>
          <a:p>
            <a:pPr>
              <a:lnSpc>
                <a:spcPct val="90000"/>
              </a:lnSpc>
              <a:buFont typeface="Arial" pitchFamily="34" charset="0"/>
              <a:buChar char="•"/>
            </a:pPr>
            <a:r>
              <a:rPr lang="en-US" dirty="0" smtClean="0"/>
              <a:t> </a:t>
            </a:r>
            <a:r>
              <a:rPr lang="en-US" b="1" dirty="0" smtClean="0"/>
              <a:t>Easy</a:t>
            </a:r>
            <a:r>
              <a:rPr lang="en-US" dirty="0" smtClean="0"/>
              <a:t> to</a:t>
            </a:r>
            <a:r>
              <a:rPr lang="en-US" baseline="0" dirty="0" smtClean="0"/>
              <a:t> configure and start a trace (</a:t>
            </a:r>
            <a:r>
              <a:rPr lang="en-US" b="1" baseline="0" dirty="0" smtClean="0"/>
              <a:t>but not to analyze </a:t>
            </a:r>
            <a:r>
              <a:rPr lang="en-US" baseline="0" dirty="0" smtClean="0"/>
              <a:t>and understand)</a:t>
            </a:r>
            <a:endParaRPr lang="en-US" dirty="0" smtClean="0"/>
          </a:p>
          <a:p>
            <a:pPr>
              <a:lnSpc>
                <a:spcPct val="90000"/>
              </a:lnSpc>
              <a:buFont typeface="Arial" pitchFamily="34" charset="0"/>
              <a:buChar char="•"/>
            </a:pPr>
            <a:r>
              <a:rPr lang="en-US" dirty="0" smtClean="0"/>
              <a:t> </a:t>
            </a:r>
            <a:r>
              <a:rPr lang="en-US" b="1" dirty="0" smtClean="0"/>
              <a:t>Source code not needed</a:t>
            </a:r>
            <a:r>
              <a:rPr lang="en-US" b="1" baseline="0" dirty="0" smtClean="0"/>
              <a:t> </a:t>
            </a:r>
            <a:r>
              <a:rPr lang="en-US" baseline="0" dirty="0" smtClean="0"/>
              <a:t>(customer site, reverse eng, other team code)</a:t>
            </a:r>
          </a:p>
          <a:p>
            <a:pPr>
              <a:lnSpc>
                <a:spcPct val="90000"/>
              </a:lnSpc>
              <a:buFont typeface="Arial" pitchFamily="34" charset="0"/>
              <a:buChar char="•"/>
            </a:pPr>
            <a:r>
              <a:rPr lang="en-US" baseline="0" dirty="0" smtClean="0"/>
              <a:t> Works for many runtimes (</a:t>
            </a:r>
            <a:r>
              <a:rPr lang="en-US" b="1" baseline="0" dirty="0" smtClean="0"/>
              <a:t>not language or runtime specific</a:t>
            </a:r>
            <a:r>
              <a:rPr lang="en-US" baseline="0" dirty="0" smtClean="0"/>
              <a:t>)</a:t>
            </a:r>
          </a:p>
          <a:p>
            <a:pPr>
              <a:lnSpc>
                <a:spcPct val="90000"/>
              </a:lnSpc>
            </a:pPr>
            <a:endParaRPr lang="en-US" dirty="0" smtClean="0"/>
          </a:p>
          <a:p>
            <a:pPr>
              <a:lnSpc>
                <a:spcPct val="90000"/>
              </a:lnSpc>
            </a:pPr>
            <a:r>
              <a:rPr lang="en-US" b="0" u="sng" dirty="0" smtClean="0">
                <a:solidFill>
                  <a:schemeClr val="accent6">
                    <a:lumMod val="75000"/>
                  </a:schemeClr>
                </a:solidFill>
              </a:rPr>
              <a:t>Cons</a:t>
            </a:r>
            <a:r>
              <a:rPr lang="en-US" dirty="0" smtClean="0">
                <a:solidFill>
                  <a:schemeClr val="accent6">
                    <a:lumMod val="75000"/>
                  </a:schemeClr>
                </a:solidFill>
              </a:rPr>
              <a:t>: </a:t>
            </a:r>
          </a:p>
          <a:p>
            <a:pPr>
              <a:lnSpc>
                <a:spcPct val="90000"/>
              </a:lnSpc>
              <a:buFont typeface="Arial" pitchFamily="34" charset="0"/>
              <a:buChar char="•"/>
            </a:pPr>
            <a:r>
              <a:rPr lang="en-US" dirty="0" smtClean="0">
                <a:solidFill>
                  <a:schemeClr val="accent6">
                    <a:lumMod val="75000"/>
                  </a:schemeClr>
                </a:solidFill>
              </a:rPr>
              <a:t> Very </a:t>
            </a:r>
            <a:r>
              <a:rPr lang="en-US" b="1" dirty="0" smtClean="0"/>
              <a:t>partial view (closed</a:t>
            </a:r>
            <a:r>
              <a:rPr lang="en-US" b="1" baseline="0" dirty="0" smtClean="0"/>
              <a:t> set of events)</a:t>
            </a:r>
          </a:p>
          <a:p>
            <a:pPr>
              <a:lnSpc>
                <a:spcPct val="90000"/>
              </a:lnSpc>
              <a:buFont typeface="Arial" pitchFamily="34" charset="0"/>
              <a:buChar char="•"/>
            </a:pPr>
            <a:r>
              <a:rPr lang="en-US" dirty="0" smtClean="0"/>
              <a:t> </a:t>
            </a:r>
            <a:r>
              <a:rPr lang="en-US" b="1" dirty="0" smtClean="0"/>
              <a:t>Low level </a:t>
            </a:r>
            <a:r>
              <a:rPr lang="en-US" dirty="0" smtClean="0"/>
              <a:t>(partly because not runtime specific)</a:t>
            </a:r>
          </a:p>
          <a:p>
            <a:pPr lvl="1">
              <a:lnSpc>
                <a:spcPct val="90000"/>
              </a:lnSpc>
              <a:buFont typeface="Arial" pitchFamily="34" charset="0"/>
              <a:buChar char="•"/>
            </a:pPr>
            <a:r>
              <a:rPr lang="en-US" dirty="0" smtClean="0"/>
              <a:t> </a:t>
            </a:r>
            <a:r>
              <a:rPr lang="en-US" b="1" dirty="0" smtClean="0"/>
              <a:t>User</a:t>
            </a:r>
            <a:r>
              <a:rPr lang="en-US" b="1" baseline="0" dirty="0" smtClean="0"/>
              <a:t> has to map Application functions to system level events</a:t>
            </a:r>
            <a:r>
              <a:rPr lang="en-US" baseline="0" dirty="0" smtClean="0"/>
              <a:t> – expert level.</a:t>
            </a:r>
            <a:endParaRPr lang="en-US" dirty="0" smtClean="0"/>
          </a:p>
          <a:p>
            <a:pPr>
              <a:lnSpc>
                <a:spcPct val="90000"/>
              </a:lnSpc>
              <a:buFont typeface="Arial" pitchFamily="34" charset="0"/>
              <a:buChar char="•"/>
            </a:pPr>
            <a:r>
              <a:rPr lang="en-US" dirty="0" smtClean="0"/>
              <a:t> Lots of info –</a:t>
            </a:r>
            <a:r>
              <a:rPr lang="en-US" baseline="0" dirty="0" smtClean="0"/>
              <a:t> sometimes hard to interpret</a:t>
            </a:r>
          </a:p>
          <a:p>
            <a:pPr>
              <a:lnSpc>
                <a:spcPct val="90000"/>
              </a:lnSpc>
            </a:pPr>
            <a:endParaRPr lang="en-US" sz="1200" baseline="0" dirty="0" smtClean="0"/>
          </a:p>
          <a:p>
            <a:r>
              <a:rPr lang="en-US" sz="1200" b="1" u="sng" baseline="0" dirty="0" err="1" smtClean="0"/>
              <a:t>Dtrace</a:t>
            </a:r>
            <a:r>
              <a:rPr lang="en-US" sz="1200" b="1" baseline="0" dirty="0" smtClean="0"/>
              <a:t> supports extensibility </a:t>
            </a:r>
            <a:r>
              <a:rPr lang="en-US" sz="1200" baseline="0" dirty="0" smtClean="0"/>
              <a:t>via the d language – allows to customize the tracing (but wait. </a:t>
            </a:r>
            <a:r>
              <a:rPr lang="en-US" sz="1200" b="1" baseline="0" dirty="0" smtClean="0"/>
              <a:t>Do you know how to program in d?</a:t>
            </a:r>
            <a:r>
              <a:rPr lang="en-US" sz="1200" baseline="0" dirty="0" smtClean="0"/>
              <a:t>)</a:t>
            </a:r>
          </a:p>
          <a:p>
            <a:r>
              <a:rPr lang="en-US" sz="1200" baseline="0" dirty="0" smtClean="0"/>
              <a:t>Even if you study it, will you remember it in six month where you don’t use it on a daily basis</a:t>
            </a:r>
          </a:p>
          <a:p>
            <a:r>
              <a:rPr lang="en-US" sz="1200" baseline="0" dirty="0" smtClean="0"/>
              <a:t>See example of how complex it is: http://developers.sun.com/solaris/articles/dtrace_example.pdf</a:t>
            </a:r>
          </a:p>
          <a:p>
            <a:r>
              <a:rPr lang="en-US" sz="1200" baseline="0" dirty="0" smtClean="0"/>
              <a:t>Solaris and Partial Linux port.</a:t>
            </a:r>
          </a:p>
          <a:p>
            <a:endParaRPr lang="en-US" sz="1200" baseline="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13</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sz="1200" baseline="0" dirty="0" smtClean="0"/>
              <a:t>Http sniffer – </a:t>
            </a:r>
            <a:r>
              <a:rPr lang="en-US" sz="1200" b="1" baseline="0" dirty="0" smtClean="0"/>
              <a:t>Pros and Cons similar to Process </a:t>
            </a:r>
            <a:r>
              <a:rPr lang="en-US" sz="1200" b="1" baseline="0" dirty="0" err="1" smtClean="0"/>
              <a:t>Montior</a:t>
            </a:r>
            <a:r>
              <a:rPr lang="en-US" sz="1200" b="1" baseline="0" dirty="0" smtClean="0"/>
              <a:t>, </a:t>
            </a:r>
            <a:r>
              <a:rPr lang="en-US" sz="1200" b="1" baseline="0" dirty="0" err="1" smtClean="0"/>
              <a:t>execpt</a:t>
            </a:r>
            <a:r>
              <a:rPr lang="en-US" sz="1200" b="1" baseline="0" dirty="0" smtClean="0"/>
              <a:t> Fiddler output is simpler (restricted HTTP domain) and easier to understand.</a:t>
            </a:r>
          </a:p>
          <a:p>
            <a:endParaRPr lang="en-US" sz="1200" baseline="0" dirty="0" smtClean="0"/>
          </a:p>
          <a:p>
            <a:pPr>
              <a:lnSpc>
                <a:spcPct val="90000"/>
              </a:lnSpc>
            </a:pPr>
            <a:r>
              <a:rPr lang="en-US" u="sng" dirty="0" smtClean="0">
                <a:solidFill>
                  <a:srgbClr val="00B050"/>
                </a:solidFill>
              </a:rPr>
              <a:t>Pros</a:t>
            </a:r>
            <a:r>
              <a:rPr lang="en-US" dirty="0" smtClean="0">
                <a:solidFill>
                  <a:srgbClr val="00B050"/>
                </a:solidFill>
              </a:rPr>
              <a:t>: </a:t>
            </a:r>
          </a:p>
          <a:p>
            <a:pPr>
              <a:lnSpc>
                <a:spcPct val="90000"/>
              </a:lnSpc>
              <a:buFont typeface="Arial" pitchFamily="34" charset="0"/>
              <a:buChar char="•"/>
            </a:pPr>
            <a:r>
              <a:rPr lang="en-US" dirty="0" smtClean="0"/>
              <a:t> Fast</a:t>
            </a:r>
          </a:p>
          <a:p>
            <a:pPr>
              <a:lnSpc>
                <a:spcPct val="90000"/>
              </a:lnSpc>
              <a:buFont typeface="Arial" pitchFamily="34" charset="0"/>
              <a:buChar char="•"/>
            </a:pPr>
            <a:r>
              <a:rPr lang="en-US" dirty="0" smtClean="0"/>
              <a:t> Generic (</a:t>
            </a:r>
            <a:r>
              <a:rPr lang="en-US" baseline="0" dirty="0" smtClean="0"/>
              <a:t>not language or runtime specific)</a:t>
            </a:r>
          </a:p>
          <a:p>
            <a:pPr>
              <a:lnSpc>
                <a:spcPct val="90000"/>
              </a:lnSpc>
              <a:buFont typeface="Arial" pitchFamily="34" charset="0"/>
              <a:buChar char="•"/>
            </a:pPr>
            <a:r>
              <a:rPr lang="en-US" dirty="0" smtClean="0"/>
              <a:t> Easy to use (collect</a:t>
            </a:r>
            <a:r>
              <a:rPr lang="en-US" baseline="0" dirty="0" smtClean="0"/>
              <a:t> and analyze)</a:t>
            </a:r>
          </a:p>
          <a:p>
            <a:pPr>
              <a:lnSpc>
                <a:spcPct val="90000"/>
              </a:lnSpc>
              <a:buFont typeface="Arial" pitchFamily="34" charset="0"/>
              <a:buChar char="•"/>
            </a:pPr>
            <a:r>
              <a:rPr lang="en-US" dirty="0" smtClean="0"/>
              <a:t> Source code not needed</a:t>
            </a:r>
            <a:r>
              <a:rPr lang="en-US" baseline="0" dirty="0" smtClean="0"/>
              <a:t> (customer site, reverse eng, other team code)</a:t>
            </a:r>
          </a:p>
          <a:p>
            <a:pPr>
              <a:lnSpc>
                <a:spcPct val="90000"/>
              </a:lnSpc>
              <a:buFont typeface="Arial" pitchFamily="34" charset="0"/>
              <a:buNone/>
            </a:pPr>
            <a:r>
              <a:rPr lang="en-US" i="0" u="sng" dirty="0" smtClean="0">
                <a:solidFill>
                  <a:schemeClr val="accent6">
                    <a:lumMod val="75000"/>
                  </a:schemeClr>
                </a:solidFill>
              </a:rPr>
              <a:t>Cons</a:t>
            </a:r>
            <a:r>
              <a:rPr lang="en-US" dirty="0" smtClean="0">
                <a:solidFill>
                  <a:schemeClr val="accent6">
                    <a:lumMod val="75000"/>
                  </a:schemeClr>
                </a:solidFill>
              </a:rPr>
              <a:t>: </a:t>
            </a:r>
          </a:p>
          <a:p>
            <a:pPr>
              <a:lnSpc>
                <a:spcPct val="90000"/>
              </a:lnSpc>
              <a:buFont typeface="Arial" pitchFamily="34" charset="0"/>
              <a:buNone/>
            </a:pPr>
            <a:r>
              <a:rPr lang="en-US" dirty="0" smtClean="0">
                <a:solidFill>
                  <a:schemeClr val="accent6">
                    <a:lumMod val="75000"/>
                  </a:schemeClr>
                </a:solidFill>
              </a:rPr>
              <a:t>Very </a:t>
            </a:r>
            <a:r>
              <a:rPr lang="en-US" dirty="0" smtClean="0"/>
              <a:t>partial view, low level (partly because not runtime specific),</a:t>
            </a:r>
            <a:r>
              <a:rPr lang="en-US" baseline="0" dirty="0" smtClean="0"/>
              <a:t> </a:t>
            </a:r>
            <a:r>
              <a:rPr lang="en-US" dirty="0" smtClean="0"/>
              <a:t>lots of info –</a:t>
            </a:r>
            <a:r>
              <a:rPr lang="en-US" baseline="0" dirty="0" smtClean="0"/>
              <a:t> sometimes hard to interpret</a:t>
            </a:r>
            <a:r>
              <a:rPr lang="en-US" dirty="0" smtClean="0"/>
              <a:t>,  specific execution,</a:t>
            </a:r>
            <a:r>
              <a:rPr lang="en-US" baseline="0" dirty="0" smtClean="0"/>
              <a:t> doesn’t map http requests to source code.</a:t>
            </a:r>
            <a:endParaRPr lang="en-US" dirty="0" smtClean="0"/>
          </a:p>
          <a:p>
            <a:endParaRPr lang="en-US" sz="1200" baseline="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14</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pPr marL="228600" indent="-228600">
              <a:buNone/>
            </a:pPr>
            <a:r>
              <a:rPr lang="en-US" sz="1200" b="0" baseline="0" dirty="0" smtClean="0"/>
              <a:t>Video: Google_Chrome_Developer_Tools_Breakpoints.swf</a:t>
            </a:r>
          </a:p>
          <a:p>
            <a:pPr marL="228600" indent="-228600">
              <a:buNone/>
            </a:pPr>
            <a:endParaRPr lang="en-US" sz="1200" b="1" baseline="0" dirty="0" smtClean="0"/>
          </a:p>
          <a:p>
            <a:pPr marL="228600" indent="-228600">
              <a:buNone/>
            </a:pPr>
            <a:r>
              <a:rPr lang="en-US" sz="1200" b="1" baseline="0" dirty="0" smtClean="0"/>
              <a:t>Chrome Developer Tools (Firebug for Firefox) is a JavaScript debugger and Spy for Web Browser applications</a:t>
            </a:r>
          </a:p>
          <a:p>
            <a:pPr marL="228600" indent="-228600">
              <a:buNone/>
            </a:pPr>
            <a:r>
              <a:rPr lang="en-US" sz="1200" b="1" baseline="0" dirty="0" smtClean="0"/>
              <a:t>Spy</a:t>
            </a:r>
            <a:r>
              <a:rPr lang="en-US" sz="1200" baseline="0" dirty="0" smtClean="0"/>
              <a:t> is a tool that supports </a:t>
            </a:r>
            <a:r>
              <a:rPr lang="en-US" b="1" dirty="0" smtClean="0"/>
              <a:t>selection of visible objects </a:t>
            </a:r>
            <a:r>
              <a:rPr lang="en-US" sz="1200" baseline="0" dirty="0" smtClean="0"/>
              <a:t>to </a:t>
            </a:r>
            <a:r>
              <a:rPr lang="en-US" sz="1200" b="1" baseline="0" dirty="0" smtClean="0"/>
              <a:t>inspect their internal state</a:t>
            </a:r>
            <a:r>
              <a:rPr lang="en-US" sz="1200" baseline="0" dirty="0" smtClean="0"/>
              <a:t>, and listen to their </a:t>
            </a:r>
            <a:r>
              <a:rPr lang="en-US" sz="1200" b="1" baseline="0" dirty="0" smtClean="0"/>
              <a:t>events</a:t>
            </a:r>
            <a:r>
              <a:rPr lang="en-US" sz="1200" baseline="0" dirty="0" smtClean="0"/>
              <a:t>. There are Spy tools for all </a:t>
            </a:r>
            <a:r>
              <a:rPr lang="en-US" sz="1200" b="1" baseline="0" dirty="0" smtClean="0"/>
              <a:t>major UI frameworks</a:t>
            </a:r>
            <a:r>
              <a:rPr lang="en-US" sz="1200" baseline="0" dirty="0" smtClean="0"/>
              <a:t>, and some applications specific spy.</a:t>
            </a:r>
          </a:p>
          <a:p>
            <a:pPr marL="228600" indent="-228600">
              <a:buNone/>
            </a:pPr>
            <a:endParaRPr lang="en-US" sz="1200" b="0" baseline="0" dirty="0" smtClean="0"/>
          </a:p>
          <a:p>
            <a:pPr marL="228600" indent="-228600">
              <a:buNone/>
            </a:pPr>
            <a:r>
              <a:rPr lang="en-US" sz="1200" b="0" u="sng" baseline="0" dirty="0" smtClean="0"/>
              <a:t>Pros</a:t>
            </a:r>
            <a:r>
              <a:rPr lang="en-US" sz="1200" b="0" baseline="0" dirty="0" smtClean="0"/>
              <a:t>:</a:t>
            </a:r>
          </a:p>
          <a:p>
            <a:pPr marL="228600" indent="-228600">
              <a:buFont typeface="Arial" pitchFamily="34" charset="0"/>
              <a:buChar char="•"/>
            </a:pPr>
            <a:r>
              <a:rPr lang="en-US" sz="1200" b="1" baseline="0" dirty="0" smtClean="0"/>
              <a:t>Intuitive</a:t>
            </a:r>
            <a:r>
              <a:rPr lang="en-US" sz="1200" b="0" baseline="0" dirty="0" smtClean="0"/>
              <a:t> – point and click to inspect an element</a:t>
            </a:r>
          </a:p>
          <a:p>
            <a:pPr marL="228600" indent="-228600">
              <a:buFont typeface="Arial" pitchFamily="34" charset="0"/>
              <a:buChar char="•"/>
            </a:pPr>
            <a:r>
              <a:rPr lang="en-US" sz="1200" b="1" baseline="0" dirty="0" smtClean="0"/>
              <a:t>Breakpoints</a:t>
            </a:r>
            <a:r>
              <a:rPr lang="en-US" sz="1200" b="0" baseline="0" dirty="0" smtClean="0"/>
              <a:t> on events – </a:t>
            </a:r>
            <a:r>
              <a:rPr lang="en-US" sz="1200" b="1" baseline="0" dirty="0" smtClean="0"/>
              <a:t>click on a button </a:t>
            </a:r>
            <a:r>
              <a:rPr lang="en-US" sz="1200" b="0" baseline="0" dirty="0" smtClean="0">
                <a:sym typeface="Wingdings" pitchFamily="2" charset="2"/>
              </a:rPr>
              <a:t> </a:t>
            </a:r>
            <a:r>
              <a:rPr lang="en-US" sz="1200" b="0" baseline="0" dirty="0" smtClean="0"/>
              <a:t>stop in event handler </a:t>
            </a:r>
            <a:r>
              <a:rPr lang="en-US" sz="1200" b="1" baseline="0" dirty="0" smtClean="0"/>
              <a:t>source code</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smtClean="0"/>
              <a:t>Breakpoint</a:t>
            </a:r>
            <a:r>
              <a:rPr lang="en-US" sz="1200" b="1" i="0" kern="1200" dirty="0" smtClean="0">
                <a:solidFill>
                  <a:schemeClr val="tx1"/>
                </a:solidFill>
                <a:latin typeface="+mn-lt"/>
                <a:ea typeface="+mn-ea"/>
                <a:cs typeface="+mn-cs"/>
              </a:rPr>
              <a:t> on Next JavaScript Statement</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smtClean="0"/>
              <a:t>Breakpoint</a:t>
            </a:r>
            <a:r>
              <a:rPr lang="en-US" sz="1200" b="1" i="0" kern="1200" dirty="0" smtClean="0">
                <a:solidFill>
                  <a:schemeClr val="tx1"/>
                </a:solidFill>
                <a:latin typeface="+mn-lt"/>
                <a:ea typeface="+mn-ea"/>
                <a:cs typeface="+mn-cs"/>
              </a:rPr>
              <a:t> on Exceptions \ Uncaught Exceptions </a:t>
            </a:r>
            <a:r>
              <a:rPr lang="en-US" sz="1200" b="0" i="0" kern="1200" dirty="0" smtClean="0">
                <a:solidFill>
                  <a:schemeClr val="tx1"/>
                </a:solidFill>
                <a:latin typeface="+mn-lt"/>
                <a:ea typeface="+mn-ea"/>
                <a:cs typeface="+mn-cs"/>
              </a:rPr>
              <a:t>–</a:t>
            </a:r>
            <a:r>
              <a:rPr lang="en-US" sz="1200" b="0" i="0" kern="1200" baseline="0" dirty="0" smtClean="0">
                <a:solidFill>
                  <a:schemeClr val="tx1"/>
                </a:solidFill>
                <a:latin typeface="+mn-lt"/>
                <a:ea typeface="+mn-ea"/>
                <a:cs typeface="+mn-cs"/>
              </a:rPr>
              <a:t> supported also by Traditional debuggers</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i="0" kern="1200" dirty="0" smtClean="0">
                <a:solidFill>
                  <a:schemeClr val="tx1"/>
                </a:solidFill>
                <a:latin typeface="+mn-lt"/>
                <a:ea typeface="+mn-ea"/>
                <a:cs typeface="+mn-cs"/>
              </a:rPr>
              <a:t>Breakpoints on DOM Mutation Events – </a:t>
            </a:r>
            <a:r>
              <a:rPr lang="en-US" sz="1200" b="0" i="0" kern="1200" dirty="0" smtClean="0">
                <a:solidFill>
                  <a:schemeClr val="tx1"/>
                </a:solidFill>
                <a:latin typeface="+mn-lt"/>
                <a:ea typeface="+mn-ea"/>
                <a:cs typeface="+mn-cs"/>
              </a:rPr>
              <a:t>Browser</a:t>
            </a:r>
            <a:r>
              <a:rPr lang="en-US" sz="1200" b="0" i="0" kern="1200" baseline="0" dirty="0" smtClean="0">
                <a:solidFill>
                  <a:schemeClr val="tx1"/>
                </a:solidFill>
                <a:latin typeface="+mn-lt"/>
                <a:ea typeface="+mn-ea"/>
                <a:cs typeface="+mn-cs"/>
              </a:rPr>
              <a:t> DOM is mutated via JavaScript </a:t>
            </a:r>
            <a:endParaRPr lang="en-US" sz="1200" b="1" i="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1" i="0" kern="1200" dirty="0" smtClean="0">
              <a:solidFill>
                <a:schemeClr val="tx1"/>
              </a:solidFill>
              <a:latin typeface="+mn-lt"/>
              <a:ea typeface="+mn-ea"/>
              <a:cs typeface="+mn-cs"/>
            </a:endParaRPr>
          </a:p>
          <a:p>
            <a:pPr marL="228600" indent="-228600">
              <a:buFont typeface="Arial" pitchFamily="34" charset="0"/>
              <a:buChar char="•"/>
            </a:pPr>
            <a:endParaRPr lang="en-US" sz="1200" b="0" baseline="0" dirty="0" smtClean="0"/>
          </a:p>
          <a:p>
            <a:pPr marL="228600" indent="-228600">
              <a:buFont typeface="Arial" pitchFamily="34" charset="0"/>
              <a:buChar char="•"/>
            </a:pPr>
            <a:endParaRPr lang="en-US" sz="1200" b="0" baseline="0" dirty="0" smtClean="0"/>
          </a:p>
          <a:p>
            <a:pPr marL="228600" indent="-228600">
              <a:buNone/>
            </a:pPr>
            <a:r>
              <a:rPr lang="en-US" sz="1200" b="0" u="sng" baseline="0" dirty="0" smtClean="0"/>
              <a:t>Cons</a:t>
            </a:r>
            <a:r>
              <a:rPr lang="en-US" sz="1200" b="0" u="none" baseline="0" dirty="0" smtClean="0"/>
              <a:t>:</a:t>
            </a:r>
          </a:p>
          <a:p>
            <a:pPr marL="228600" indent="-228600">
              <a:buFont typeface="Arial" pitchFamily="34" charset="0"/>
              <a:buChar char="•"/>
            </a:pPr>
            <a:r>
              <a:rPr lang="en-US" sz="1200" baseline="0" dirty="0" smtClean="0"/>
              <a:t>Spy (Desktop and Web) is targeted at </a:t>
            </a:r>
            <a:r>
              <a:rPr lang="en-US" sz="1200" b="1" baseline="0" dirty="0" smtClean="0"/>
              <a:t>UI applications</a:t>
            </a:r>
            <a:r>
              <a:rPr lang="en-US" sz="1200" baseline="0" dirty="0" smtClean="0"/>
              <a:t> (</a:t>
            </a:r>
            <a:r>
              <a:rPr lang="en-US" sz="1200" baseline="0" dirty="0" err="1" smtClean="0"/>
              <a:t>vs</a:t>
            </a:r>
            <a:r>
              <a:rPr lang="en-US" sz="1200" baseline="0" dirty="0" smtClean="0"/>
              <a:t> server, compilers and tools, algorithms …)</a:t>
            </a:r>
          </a:p>
          <a:p>
            <a:pPr marL="228600" indent="-228600">
              <a:buAutoNum type="arabicParenR"/>
            </a:pPr>
            <a:endParaRPr lang="en-US" sz="1200" baseline="0" dirty="0" smtClean="0"/>
          </a:p>
          <a:p>
            <a:pPr marL="228600" indent="-228600">
              <a:buNone/>
            </a:pPr>
            <a:endParaRPr lang="en-US" sz="1200" baseline="0" dirty="0" smtClean="0"/>
          </a:p>
          <a:p>
            <a:endParaRPr lang="en-US" sz="1200" baseline="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15</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pPr marL="228600" indent="-228600">
              <a:buNone/>
            </a:pPr>
            <a:r>
              <a:rPr lang="en-US" sz="1200" b="0" baseline="0" dirty="0" smtClean="0"/>
              <a:t>Hover over an Eclipse </a:t>
            </a:r>
            <a:r>
              <a:rPr lang="en-US" sz="1200" b="1" baseline="0" dirty="0" smtClean="0"/>
              <a:t>view or menu </a:t>
            </a:r>
            <a:r>
              <a:rPr lang="en-US" sz="1200" b="0" baseline="0" dirty="0" smtClean="0"/>
              <a:t>item </a:t>
            </a:r>
            <a:r>
              <a:rPr lang="en-US" sz="1200" baseline="0" dirty="0" smtClean="0"/>
              <a:t>and get to its </a:t>
            </a:r>
            <a:r>
              <a:rPr lang="en-US" sz="1200" b="1" baseline="0" dirty="0" smtClean="0"/>
              <a:t>entry point source code</a:t>
            </a:r>
            <a:r>
              <a:rPr lang="en-US" sz="1200" baseline="0" dirty="0" smtClean="0"/>
              <a:t> in one click – very useful and impressive!</a:t>
            </a:r>
          </a:p>
          <a:p>
            <a:pPr algn="l" rtl="0"/>
            <a:r>
              <a:rPr lang="en-US" sz="1200" b="1" baseline="0" dirty="0" smtClean="0"/>
              <a:t>Pros:</a:t>
            </a:r>
            <a:r>
              <a:rPr lang="en-US" sz="1200" baseline="0" dirty="0" smtClean="0"/>
              <a:t> </a:t>
            </a:r>
          </a:p>
          <a:p>
            <a:pPr algn="l" rtl="0">
              <a:buFont typeface="Arial" pitchFamily="34" charset="0"/>
              <a:buChar char="•"/>
            </a:pPr>
            <a:r>
              <a:rPr lang="en-US" sz="1200" baseline="0" dirty="0" smtClean="0"/>
              <a:t> Spy is the most direct and natural mapping between product features and code. </a:t>
            </a:r>
          </a:p>
          <a:p>
            <a:pPr lvl="1" algn="l" rtl="0">
              <a:buFont typeface="Arial" pitchFamily="34" charset="0"/>
              <a:buChar char="•"/>
            </a:pPr>
            <a:r>
              <a:rPr lang="en-US" sz="1200" baseline="0" dirty="0" smtClean="0"/>
              <a:t> </a:t>
            </a:r>
            <a:r>
              <a:rPr lang="en-US" sz="1200" b="1" baseline="0" dirty="0" smtClean="0"/>
              <a:t>No prior knowledge</a:t>
            </a:r>
            <a:r>
              <a:rPr lang="en-US" sz="1200" baseline="0" dirty="0" smtClean="0"/>
              <a:t> </a:t>
            </a:r>
            <a:r>
              <a:rPr lang="en-US" sz="1200" b="1" baseline="0" dirty="0" smtClean="0"/>
              <a:t>required</a:t>
            </a:r>
            <a:r>
              <a:rPr lang="en-US" sz="1200" baseline="0" dirty="0" smtClean="0"/>
              <a:t> </a:t>
            </a:r>
          </a:p>
          <a:p>
            <a:pPr lvl="1" algn="l" rtl="0">
              <a:buFont typeface="Arial" pitchFamily="34" charset="0"/>
              <a:buChar char="•"/>
            </a:pPr>
            <a:r>
              <a:rPr lang="en-US" sz="1200" baseline="0" dirty="0" smtClean="0"/>
              <a:t> </a:t>
            </a:r>
            <a:r>
              <a:rPr lang="en-US" sz="1200" b="1" baseline="0" dirty="0" smtClean="0"/>
              <a:t>Not even terminology </a:t>
            </a:r>
            <a:r>
              <a:rPr lang="en-US" sz="1200" b="0" baseline="0" dirty="0" smtClean="0"/>
              <a:t>to phrase a query </a:t>
            </a:r>
            <a:r>
              <a:rPr lang="en-US" sz="1200" b="1" baseline="0" dirty="0" smtClean="0"/>
              <a:t>(unlike Search)</a:t>
            </a:r>
          </a:p>
          <a:p>
            <a:pPr marL="228600" indent="-228600">
              <a:buAutoNum type="arabicParenR"/>
            </a:pPr>
            <a:endParaRPr lang="en-US" sz="1200" baseline="0" dirty="0" smtClean="0"/>
          </a:p>
          <a:p>
            <a:pPr marL="228600" indent="-228600">
              <a:buNone/>
            </a:pPr>
            <a:r>
              <a:rPr lang="en-US" b="1" dirty="0" smtClean="0"/>
              <a:t>Cons: </a:t>
            </a:r>
          </a:p>
          <a:p>
            <a:pPr marL="228600" indent="-228600">
              <a:buFont typeface="Arial" pitchFamily="34" charset="0"/>
              <a:buChar char="•"/>
            </a:pPr>
            <a:r>
              <a:rPr lang="en-US" sz="1200" b="1" baseline="0" dirty="0" smtClean="0"/>
              <a:t>Specific: Not even generic UI element</a:t>
            </a:r>
            <a:r>
              <a:rPr lang="en-US" sz="1200" baseline="0" dirty="0" smtClean="0"/>
              <a:t> – only for Eclipse Views and Commands (Menus &amp; Toolbars buttons).</a:t>
            </a:r>
          </a:p>
          <a:p>
            <a:pPr marL="685800" lvl="1" indent="-228600">
              <a:buFont typeface="Arial" pitchFamily="34" charset="0"/>
              <a:buChar char="•"/>
            </a:pPr>
            <a:r>
              <a:rPr lang="en-US" sz="1200" baseline="0" dirty="0" smtClean="0"/>
              <a:t>There are other Spy tools more generic (but not as friendly and source code mapping)</a:t>
            </a:r>
          </a:p>
          <a:p>
            <a:pPr marL="228600" lvl="0" indent="-228600">
              <a:buFont typeface="Arial" pitchFamily="34" charset="0"/>
              <a:buChar char="•"/>
            </a:pPr>
            <a:r>
              <a:rPr lang="en-US" sz="1200" b="1" baseline="0" dirty="0" smtClean="0"/>
              <a:t>Requires significant custom programming </a:t>
            </a:r>
            <a:r>
              <a:rPr lang="en-US" sz="1200" baseline="0" dirty="0" smtClean="0"/>
              <a:t>to add new elements</a:t>
            </a:r>
          </a:p>
          <a:p>
            <a:pPr marL="228600" indent="-228600">
              <a:buNone/>
            </a:pPr>
            <a:endParaRPr lang="en-US" sz="1200" baseline="0" dirty="0" smtClean="0"/>
          </a:p>
          <a:p>
            <a:r>
              <a:rPr lang="en-US" sz="1200" baseline="0" dirty="0" smtClean="0"/>
              <a:t>For UI framework with designers, such as </a:t>
            </a:r>
            <a:r>
              <a:rPr lang="en-US" sz="1200" b="1" baseline="0" dirty="0" err="1" smtClean="0"/>
              <a:t>WinForms</a:t>
            </a:r>
            <a:r>
              <a:rPr lang="en-US" sz="1200" baseline="0" dirty="0" smtClean="0"/>
              <a:t> and </a:t>
            </a:r>
            <a:r>
              <a:rPr lang="en-US" sz="1200" b="1" baseline="0" dirty="0" smtClean="0"/>
              <a:t>WPF</a:t>
            </a:r>
            <a:r>
              <a:rPr lang="en-US" sz="1200" baseline="0" dirty="0" smtClean="0"/>
              <a:t> or </a:t>
            </a:r>
            <a:r>
              <a:rPr lang="en-US" sz="1200" b="1" baseline="0" dirty="0" err="1" smtClean="0"/>
              <a:t>MSAccess</a:t>
            </a:r>
            <a:r>
              <a:rPr lang="en-US" sz="1200" baseline="0" dirty="0" smtClean="0"/>
              <a:t> – the </a:t>
            </a:r>
            <a:r>
              <a:rPr lang="en-US" sz="1200" b="1" baseline="0" dirty="0" smtClean="0"/>
              <a:t>design view</a:t>
            </a:r>
            <a:r>
              <a:rPr lang="en-US" sz="1200" baseline="0" dirty="0" smtClean="0"/>
              <a:t> is similar to runtime view – thus the developer can easily move from UI to code. </a:t>
            </a:r>
          </a:p>
          <a:p>
            <a:pPr>
              <a:buFont typeface="Arial" pitchFamily="34" charset="0"/>
              <a:buChar char="•"/>
            </a:pPr>
            <a:r>
              <a:rPr lang="en-US" sz="1200" baseline="0" dirty="0" smtClean="0"/>
              <a:t> Office (C++ Win32), Java-SWT, Web -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16</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normAutofit fontScale="55000" lnSpcReduction="20000"/>
          </a:bodyPr>
          <a:lstStyle/>
          <a:p>
            <a:r>
              <a:rPr lang="en-US" sz="1200" b="1" i="1" kern="1200" baseline="0" dirty="0" smtClean="0">
                <a:solidFill>
                  <a:schemeClr val="tx1"/>
                </a:solidFill>
                <a:latin typeface="+mn-lt"/>
                <a:ea typeface="+mn-ea"/>
                <a:cs typeface="+mn-cs"/>
              </a:rPr>
              <a:t>Software Reconnaissance: Mapping Program Features to Code</a:t>
            </a:r>
            <a:r>
              <a:rPr lang="en-US" sz="1200" b="1" kern="1200" baseline="0" dirty="0" smtClean="0">
                <a:solidFill>
                  <a:schemeClr val="tx1"/>
                </a:solidFill>
                <a:latin typeface="+mn-lt"/>
                <a:ea typeface="+mn-ea"/>
                <a:cs typeface="+mn-cs"/>
              </a:rPr>
              <a:t>  NORMAN WILDE AND MICHAEL C. SCULLY (1995)</a:t>
            </a:r>
          </a:p>
          <a:p>
            <a:pPr>
              <a:buFont typeface="Arial" pitchFamily="34" charset="0"/>
              <a:buChar char="•"/>
            </a:pPr>
            <a:r>
              <a:rPr lang="en-US" sz="1200" kern="1200" baseline="0" dirty="0" smtClean="0">
                <a:solidFill>
                  <a:schemeClr val="tx1"/>
                </a:solidFill>
                <a:latin typeface="+mn-lt"/>
                <a:ea typeface="+mn-ea"/>
                <a:cs typeface="+mn-cs"/>
              </a:rPr>
              <a:t> Coined the name: </a:t>
            </a:r>
            <a:r>
              <a:rPr lang="en-US" sz="1200" b="1" kern="1200" baseline="0" dirty="0" smtClean="0">
                <a:solidFill>
                  <a:schemeClr val="tx1"/>
                </a:solidFill>
                <a:latin typeface="+mn-lt"/>
                <a:ea typeface="+mn-ea"/>
                <a:cs typeface="+mn-cs"/>
              </a:rPr>
              <a:t>Map Program features</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using set operations on coverage analysis data</a:t>
            </a:r>
            <a:r>
              <a:rPr lang="en-US" sz="1200" kern="1200" baseline="0" dirty="0" smtClean="0">
                <a:solidFill>
                  <a:schemeClr val="tx1"/>
                </a:solidFill>
                <a:latin typeface="+mn-lt"/>
                <a:ea typeface="+mn-ea"/>
                <a:cs typeface="+mn-cs"/>
              </a:rPr>
              <a:t> results of multiple executions.</a:t>
            </a:r>
          </a:p>
          <a:p>
            <a:pPr lvl="1">
              <a:buFont typeface="Arial" pitchFamily="34" charset="0"/>
              <a:buChar char="•"/>
            </a:pPr>
            <a:r>
              <a:rPr lang="en-US" sz="1200" kern="1200" baseline="0" dirty="0" smtClean="0">
                <a:solidFill>
                  <a:schemeClr val="tx1"/>
                </a:solidFill>
                <a:latin typeface="+mn-lt"/>
                <a:ea typeface="+mn-ea"/>
                <a:cs typeface="+mn-cs"/>
              </a:rPr>
              <a:t> Diff for isolating program feature</a:t>
            </a:r>
          </a:p>
          <a:p>
            <a:pPr lvl="1">
              <a:buFont typeface="Arial" pitchFamily="34" charset="0"/>
              <a:buChar char="•"/>
            </a:pPr>
            <a:r>
              <a:rPr lang="en-US" sz="1200" kern="1200" baseline="0" dirty="0" smtClean="0">
                <a:solidFill>
                  <a:schemeClr val="tx1"/>
                </a:solidFill>
                <a:latin typeface="+mn-lt"/>
                <a:ea typeface="+mn-ea"/>
                <a:cs typeface="+mn-cs"/>
              </a:rPr>
              <a:t> Intersection to highlight common code (ex: base libraries). It helps also in preventing regressions (in the other features) when fixing code.</a:t>
            </a:r>
          </a:p>
          <a:p>
            <a:pPr lvl="0">
              <a:buFont typeface="Arial" pitchFamily="34" charset="0"/>
              <a:buChar char="•"/>
            </a:pPr>
            <a:r>
              <a:rPr lang="en-US" sz="1200" kern="1200" baseline="0" dirty="0" smtClean="0">
                <a:solidFill>
                  <a:schemeClr val="tx1"/>
                </a:solidFill>
                <a:latin typeface="+mn-lt"/>
                <a:ea typeface="+mn-ea"/>
                <a:cs typeface="+mn-cs"/>
              </a:rPr>
              <a:t> Related search terms: “feature assignment”, “program comprehension dynamic analysis”</a:t>
            </a:r>
          </a:p>
          <a:p>
            <a:pPr>
              <a:buFont typeface="Arial" pitchFamily="34" charset="0"/>
              <a:buChar char="•"/>
            </a:pPr>
            <a:r>
              <a:rPr lang="en-US" sz="1200" kern="1200" baseline="0" dirty="0" smtClean="0">
                <a:solidFill>
                  <a:schemeClr val="tx1"/>
                </a:solidFill>
                <a:latin typeface="+mn-lt"/>
                <a:ea typeface="+mn-ea"/>
                <a:cs typeface="+mn-cs"/>
              </a:rPr>
              <a:t> Emphasized Test Cases (as opposed to interactive manual testing/development cycle)</a:t>
            </a:r>
          </a:p>
          <a:p>
            <a:pPr>
              <a:buFont typeface="Arial" pitchFamily="34" charset="0"/>
              <a:buChar char="•"/>
            </a:pPr>
            <a:r>
              <a:rPr lang="en-US" sz="1200" b="1" kern="1200" baseline="0" dirty="0" smtClean="0">
                <a:solidFill>
                  <a:schemeClr val="tx1"/>
                </a:solidFill>
                <a:latin typeface="+mn-lt"/>
                <a:ea typeface="+mn-ea"/>
                <a:cs typeface="+mn-cs"/>
              </a:rPr>
              <a:t> Funny: Name origin</a:t>
            </a:r>
            <a:r>
              <a:rPr lang="en-US" sz="1200" kern="1200" baseline="0" dirty="0" smtClean="0">
                <a:solidFill>
                  <a:schemeClr val="tx1"/>
                </a:solidFill>
                <a:latin typeface="+mn-lt"/>
                <a:ea typeface="+mn-ea"/>
                <a:cs typeface="+mn-cs"/>
              </a:rPr>
              <a:t>: Experienced maintainers do not seem to be too uncomfortable with the concept of regarding the </a:t>
            </a:r>
            <a:r>
              <a:rPr lang="en-US" sz="1200" b="1" kern="1200" baseline="0" dirty="0" smtClean="0">
                <a:solidFill>
                  <a:schemeClr val="tx1"/>
                </a:solidFill>
                <a:latin typeface="+mn-lt"/>
                <a:ea typeface="+mn-ea"/>
                <a:cs typeface="+mn-cs"/>
              </a:rPr>
              <a:t>program as an enemy</a:t>
            </a:r>
            <a:r>
              <a:rPr lang="en-US" sz="1200" kern="1200" baseline="0" dirty="0" smtClean="0">
                <a:solidFill>
                  <a:schemeClr val="tx1"/>
                </a:solidFill>
                <a:latin typeface="+mn-lt"/>
                <a:ea typeface="+mn-ea"/>
                <a:cs typeface="+mn-cs"/>
              </a:rPr>
              <a:t> whose secrets need to be extracted at some cost in casualties!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 Provides a </a:t>
            </a:r>
            <a:r>
              <a:rPr lang="en-US" sz="1200" b="1" u="sng" kern="1200" baseline="0" dirty="0" smtClean="0">
                <a:solidFill>
                  <a:schemeClr val="tx1"/>
                </a:solidFill>
                <a:latin typeface="+mn-lt"/>
                <a:ea typeface="+mn-ea"/>
                <a:cs typeface="+mn-cs"/>
              </a:rPr>
              <a:t>starting point</a:t>
            </a:r>
            <a:r>
              <a:rPr lang="en-US" sz="1200" kern="1200" baseline="0" dirty="0" smtClean="0">
                <a:solidFill>
                  <a:schemeClr val="tx1"/>
                </a:solidFill>
                <a:latin typeface="+mn-lt"/>
                <a:ea typeface="+mn-ea"/>
                <a:cs typeface="+mn-cs"/>
              </a:rPr>
              <a:t> for developers to focus their exploration on relevant code. In the </a:t>
            </a:r>
            <a:r>
              <a:rPr lang="en-US" sz="1200" baseline="0" dirty="0" smtClean="0"/>
              <a:t>simple case, it </a:t>
            </a:r>
            <a:r>
              <a:rPr lang="en-US" sz="1200" b="1" baseline="0" dirty="0" smtClean="0"/>
              <a:t>may be enough to pinpoint</a:t>
            </a:r>
            <a:r>
              <a:rPr lang="en-US" sz="1200" baseline="0" dirty="0" smtClean="0"/>
              <a:t> the exact location of interest.</a:t>
            </a:r>
          </a:p>
          <a:p>
            <a:endParaRPr lang="en-US" i="0" dirty="0" smtClean="0">
              <a:solidFill>
                <a:srgbClr val="0033CC"/>
              </a:solidFill>
            </a:endParaRPr>
          </a:p>
          <a:p>
            <a:r>
              <a:rPr lang="en-US" b="1" i="1" dirty="0" smtClean="0">
                <a:solidFill>
                  <a:srgbClr val="0033CC"/>
                </a:solidFill>
              </a:rPr>
              <a:t>Tripoli - Differential Code Coverage - </a:t>
            </a:r>
            <a:r>
              <a:rPr lang="en-US" sz="1200" b="1" kern="1200" baseline="0" dirty="0" smtClean="0">
                <a:solidFill>
                  <a:schemeClr val="tx1"/>
                </a:solidFill>
                <a:latin typeface="+mn-lt"/>
                <a:ea typeface="+mn-ea"/>
                <a:cs typeface="+mn-cs"/>
              </a:rPr>
              <a:t>Kaitlin Duck Sherwood and Gail C. Murphy, University of British Columbia</a:t>
            </a:r>
          </a:p>
          <a:p>
            <a:r>
              <a:rPr lang="en-US" sz="1200" kern="1200" baseline="0" dirty="0" smtClean="0">
                <a:solidFill>
                  <a:schemeClr val="tx1"/>
                </a:solidFill>
                <a:latin typeface="+mn-lt"/>
                <a:ea typeface="+mn-ea"/>
                <a:cs typeface="+mn-cs"/>
              </a:rPr>
              <a:t>Eclipse plug-in, Instruments Code Blocks – boolean flag (executed) per </a:t>
            </a:r>
            <a:r>
              <a:rPr lang="en-US" sz="1200" kern="1200" baseline="0" dirty="0" err="1" smtClean="0">
                <a:solidFill>
                  <a:schemeClr val="tx1"/>
                </a:solidFill>
                <a:latin typeface="+mn-lt"/>
                <a:ea typeface="+mn-ea"/>
                <a:cs typeface="+mn-cs"/>
              </a:rPr>
              <a:t>codeblock</a:t>
            </a:r>
            <a:r>
              <a:rPr lang="en-US" sz="1200" kern="1200" baseline="0" dirty="0" smtClean="0">
                <a:solidFill>
                  <a:schemeClr val="tx1"/>
                </a:solidFill>
                <a:latin typeface="+mn-lt"/>
                <a:ea typeface="+mn-ea"/>
                <a:cs typeface="+mn-cs"/>
              </a:rPr>
              <a:t>.</a:t>
            </a:r>
          </a:p>
          <a:p>
            <a:pPr>
              <a:buFont typeface="Arial" pitchFamily="34" charset="0"/>
              <a:buNone/>
            </a:pPr>
            <a:endParaRPr lang="en-US" sz="1200" kern="1200" baseline="0" dirty="0" smtClean="0">
              <a:solidFill>
                <a:schemeClr val="tx1"/>
              </a:solidFill>
              <a:latin typeface="+mn-lt"/>
              <a:ea typeface="+mn-ea"/>
              <a:cs typeface="+mn-cs"/>
            </a:endParaRPr>
          </a:p>
          <a:p>
            <a:pPr>
              <a:buFont typeface="Arial" pitchFamily="34" charset="0"/>
              <a:buNone/>
            </a:pPr>
            <a:r>
              <a:rPr lang="en-US" sz="1200" b="1" u="sng" kern="1200" baseline="0" dirty="0" smtClean="0">
                <a:solidFill>
                  <a:schemeClr val="tx1"/>
                </a:solidFill>
                <a:latin typeface="+mn-lt"/>
                <a:ea typeface="+mn-ea"/>
                <a:cs typeface="+mn-cs"/>
              </a:rPr>
              <a:t>Example</a:t>
            </a:r>
            <a:r>
              <a:rPr lang="en-US" sz="1200" u="sng" kern="1200" baseline="0" dirty="0" smtClean="0">
                <a:solidFill>
                  <a:schemeClr val="tx1"/>
                </a:solidFill>
                <a:latin typeface="+mn-lt"/>
                <a:ea typeface="+mn-ea"/>
                <a:cs typeface="+mn-cs"/>
              </a:rPr>
              <a:t>: </a:t>
            </a:r>
          </a:p>
          <a:p>
            <a:pPr>
              <a:buFont typeface="Arial" pitchFamily="34" charset="0"/>
              <a:buNone/>
            </a:pPr>
            <a:r>
              <a:rPr lang="en-US" sz="1200" b="1" kern="1200" baseline="0" dirty="0" smtClean="0">
                <a:solidFill>
                  <a:schemeClr val="tx1"/>
                </a:solidFill>
                <a:latin typeface="+mn-lt"/>
                <a:ea typeface="+mn-ea"/>
                <a:cs typeface="+mn-cs"/>
              </a:rPr>
              <a:t>Where is the code inside </a:t>
            </a:r>
            <a:r>
              <a:rPr lang="en-US" sz="1200" b="1" kern="1200" baseline="0" dirty="0" err="1" smtClean="0">
                <a:solidFill>
                  <a:schemeClr val="tx1"/>
                </a:solidFill>
                <a:latin typeface="+mn-lt"/>
                <a:ea typeface="+mn-ea"/>
                <a:cs typeface="+mn-cs"/>
              </a:rPr>
              <a:t>Eclispe</a:t>
            </a:r>
            <a:r>
              <a:rPr lang="en-US" sz="1200" b="1" kern="1200" baseline="0" dirty="0" smtClean="0">
                <a:solidFill>
                  <a:schemeClr val="tx1"/>
                </a:solidFill>
                <a:latin typeface="+mn-lt"/>
                <a:ea typeface="+mn-ea"/>
                <a:cs typeface="+mn-cs"/>
              </a:rPr>
              <a:t> JDT compiler that processes a </a:t>
            </a:r>
            <a:r>
              <a:rPr lang="en-US" sz="1200" b="1" u="sng" kern="1200" baseline="0" dirty="0" smtClean="0">
                <a:solidFill>
                  <a:schemeClr val="tx1"/>
                </a:solidFill>
                <a:latin typeface="+mn-lt"/>
                <a:ea typeface="+mn-ea"/>
                <a:cs typeface="+mn-cs"/>
              </a:rPr>
              <a:t>generic method parameters</a:t>
            </a:r>
            <a:r>
              <a:rPr lang="en-US" sz="1200" kern="1200" baseline="0" dirty="0" smtClean="0">
                <a:solidFill>
                  <a:schemeClr val="tx1"/>
                </a:solidFill>
                <a:latin typeface="+mn-lt"/>
                <a:ea typeface="+mn-ea"/>
                <a:cs typeface="+mn-cs"/>
              </a:rPr>
              <a:t> :  </a:t>
            </a:r>
            <a:r>
              <a:rPr lang="fr-FR" sz="1200" b="0" kern="1200" dirty="0" err="1" smtClean="0">
                <a:solidFill>
                  <a:schemeClr val="tx1"/>
                </a:solidFill>
                <a:latin typeface="+mn-lt"/>
                <a:ea typeface="+mn-ea"/>
                <a:cs typeface="+mn-cs"/>
              </a:rPr>
              <a:t>private</a:t>
            </a:r>
            <a:r>
              <a:rPr lang="fr-FR" sz="1200" b="0" kern="1200" dirty="0" smtClean="0">
                <a:solidFill>
                  <a:schemeClr val="tx1"/>
                </a:solidFill>
                <a:latin typeface="+mn-lt"/>
                <a:ea typeface="+mn-ea"/>
                <a:cs typeface="+mn-cs"/>
              </a:rPr>
              <a:t> &lt;T&gt; T </a:t>
            </a:r>
            <a:r>
              <a:rPr lang="fr-FR" sz="1200" b="0" u="sng" kern="1200" dirty="0" err="1" smtClean="0">
                <a:solidFill>
                  <a:schemeClr val="tx1"/>
                </a:solidFill>
                <a:latin typeface="+mn-lt"/>
                <a:ea typeface="+mn-ea"/>
                <a:cs typeface="+mn-cs"/>
              </a:rPr>
              <a:t>printTest</a:t>
            </a:r>
            <a:r>
              <a:rPr lang="fr-FR" sz="1200" b="0" u="sng" kern="1200" dirty="0" smtClean="0">
                <a:solidFill>
                  <a:schemeClr val="tx1"/>
                </a:solidFill>
                <a:latin typeface="+mn-lt"/>
                <a:ea typeface="+mn-ea"/>
                <a:cs typeface="+mn-cs"/>
              </a:rPr>
              <a:t>(T a)</a:t>
            </a:r>
            <a:endParaRPr lang="en-US" sz="1200" b="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p>
          <a:p>
            <a:pPr rtl="0"/>
            <a:r>
              <a:rPr lang="en-US" sz="1200" b="1" baseline="0" dirty="0" smtClean="0"/>
              <a:t>Results:</a:t>
            </a:r>
            <a:r>
              <a:rPr lang="en-US" sz="1200" baseline="0" dirty="0" smtClean="0"/>
              <a:t> </a:t>
            </a:r>
          </a:p>
          <a:p>
            <a:pPr rtl="0">
              <a:buFont typeface="Arial" pitchFamily="34" charset="0"/>
              <a:buChar char="•"/>
            </a:pPr>
            <a:r>
              <a:rPr lang="en-US" sz="1200" b="0" i="0" kern="1200" baseline="0" dirty="0" smtClean="0">
                <a:solidFill>
                  <a:schemeClr val="tx1"/>
                </a:solidFill>
                <a:latin typeface="+mn-lt"/>
                <a:ea typeface="+mn-ea"/>
                <a:cs typeface="+mn-cs"/>
              </a:rPr>
              <a:t> Software Reconnaissance articles I’ve seen concentrate on measuring the </a:t>
            </a:r>
            <a:r>
              <a:rPr lang="en-US" sz="1200" b="1" i="0" kern="1200" baseline="0" dirty="0" smtClean="0">
                <a:solidFill>
                  <a:schemeClr val="tx1"/>
                </a:solidFill>
                <a:latin typeface="+mn-lt"/>
                <a:ea typeface="+mn-ea"/>
                <a:cs typeface="+mn-cs"/>
              </a:rPr>
              <a:t>relevance of the identified code (as rated by domain experts)</a:t>
            </a:r>
          </a:p>
          <a:p>
            <a:pPr lvl="1" rtl="0">
              <a:buFont typeface="Arial" pitchFamily="34" charset="0"/>
              <a:buChar char="•"/>
            </a:pPr>
            <a:r>
              <a:rPr lang="en-US" sz="1200" b="0" i="0" kern="1200" baseline="0" dirty="0" smtClean="0">
                <a:solidFill>
                  <a:schemeClr val="tx1"/>
                </a:solidFill>
                <a:latin typeface="+mn-lt"/>
                <a:ea typeface="+mn-ea"/>
                <a:cs typeface="+mn-cs"/>
              </a:rPr>
              <a:t> </a:t>
            </a:r>
            <a:r>
              <a:rPr lang="en-US" sz="1200" b="0" i="1" kern="1200" baseline="0" dirty="0" smtClean="0">
                <a:solidFill>
                  <a:schemeClr val="tx1"/>
                </a:solidFill>
                <a:latin typeface="+mn-lt"/>
                <a:ea typeface="+mn-ea"/>
                <a:cs typeface="+mn-cs"/>
              </a:rPr>
              <a:t>Locating Program Features using Execution Slices Eric Wong, </a:t>
            </a:r>
            <a:r>
              <a:rPr lang="en-US" sz="1200" b="0" i="1" kern="1200" baseline="0" dirty="0" err="1" smtClean="0">
                <a:solidFill>
                  <a:schemeClr val="tx1"/>
                </a:solidFill>
                <a:latin typeface="+mn-lt"/>
                <a:ea typeface="+mn-ea"/>
                <a:cs typeface="+mn-cs"/>
              </a:rPr>
              <a:t>Swapna</a:t>
            </a:r>
            <a:r>
              <a:rPr lang="en-US" sz="1200" b="0" i="1" kern="1200" baseline="0" dirty="0" smtClean="0">
                <a:solidFill>
                  <a:schemeClr val="tx1"/>
                </a:solidFill>
                <a:latin typeface="+mn-lt"/>
                <a:ea typeface="+mn-ea"/>
                <a:cs typeface="+mn-cs"/>
              </a:rPr>
              <a:t> ,…</a:t>
            </a:r>
          </a:p>
          <a:p>
            <a:pPr rtl="0">
              <a:buFont typeface="Arial" pitchFamily="34" charset="0"/>
              <a:buChar char="•"/>
            </a:pPr>
            <a:r>
              <a:rPr lang="en-US" sz="1200" b="0" i="0" kern="1200" baseline="0" dirty="0" smtClean="0">
                <a:solidFill>
                  <a:schemeClr val="tx1"/>
                </a:solidFill>
                <a:latin typeface="+mn-lt"/>
                <a:ea typeface="+mn-ea"/>
                <a:cs typeface="+mn-cs"/>
              </a:rPr>
              <a:t> Tripoli tries to conduct a user study, compared </a:t>
            </a:r>
            <a:r>
              <a:rPr lang="en-US" sz="1200" b="1" i="0" kern="1200" baseline="0" dirty="0" smtClean="0">
                <a:solidFill>
                  <a:schemeClr val="tx1"/>
                </a:solidFill>
                <a:latin typeface="+mn-lt"/>
                <a:ea typeface="+mn-ea"/>
                <a:cs typeface="+mn-cs"/>
              </a:rPr>
              <a:t>6 experienced programmers (without the tool) with 6 students (with the tool)</a:t>
            </a:r>
          </a:p>
          <a:p>
            <a:pPr rtl="0">
              <a:buFont typeface="Arial" pitchFamily="34" charset="0"/>
              <a:buChar char="•"/>
            </a:pPr>
            <a:r>
              <a:rPr lang="en-US" sz="1200" b="0" i="0" kern="1200" baseline="0" dirty="0" smtClean="0">
                <a:solidFill>
                  <a:schemeClr val="tx1"/>
                </a:solidFill>
                <a:latin typeface="+mn-lt"/>
                <a:ea typeface="+mn-ea"/>
                <a:cs typeface="+mn-cs"/>
              </a:rPr>
              <a:t> Attentiveness problems (students) – </a:t>
            </a:r>
            <a:r>
              <a:rPr lang="en-US" sz="1200" b="1" i="0" kern="1200" baseline="0" dirty="0" smtClean="0">
                <a:solidFill>
                  <a:schemeClr val="tx1"/>
                </a:solidFill>
                <a:latin typeface="+mn-lt"/>
                <a:ea typeface="+mn-ea"/>
                <a:cs typeface="+mn-cs"/>
              </a:rPr>
              <a:t>1 or 2 didn’t even use the tool </a:t>
            </a:r>
            <a:r>
              <a:rPr lang="en-US" sz="1200" b="0" i="0" kern="1200" baseline="0" dirty="0" smtClean="0">
                <a:solidFill>
                  <a:schemeClr val="tx1"/>
                </a:solidFill>
                <a:latin typeface="+mn-lt"/>
                <a:ea typeface="+mn-ea"/>
                <a:cs typeface="+mn-cs"/>
              </a:rPr>
              <a:t>(as instructed)</a:t>
            </a:r>
          </a:p>
          <a:p>
            <a:pPr rtl="0">
              <a:buFont typeface="Arial" pitchFamily="34" charset="0"/>
              <a:buChar char="•"/>
            </a:pPr>
            <a:r>
              <a:rPr lang="en-US" sz="1200" b="0" i="0" kern="1200" baseline="0" dirty="0" smtClean="0">
                <a:solidFill>
                  <a:schemeClr val="tx1"/>
                </a:solidFill>
                <a:latin typeface="+mn-lt"/>
                <a:ea typeface="+mn-ea"/>
                <a:cs typeface="+mn-cs"/>
              </a:rPr>
              <a:t> Good:  </a:t>
            </a:r>
            <a:r>
              <a:rPr lang="en-US" sz="1200" b="0" i="0" u="sng" kern="1200" baseline="0" dirty="0" smtClean="0">
                <a:solidFill>
                  <a:schemeClr val="tx1"/>
                </a:solidFill>
                <a:latin typeface="+mn-lt"/>
                <a:ea typeface="+mn-ea"/>
                <a:cs typeface="+mn-cs"/>
              </a:rPr>
              <a:t>Resize handler</a:t>
            </a:r>
            <a:r>
              <a:rPr lang="en-US" sz="1200" b="0" i="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only</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one of the professional programmers ever saw </a:t>
            </a:r>
            <a:r>
              <a:rPr lang="en-US" sz="1200" b="1" kern="1200" baseline="0" dirty="0" err="1" smtClean="0">
                <a:solidFill>
                  <a:schemeClr val="tx1"/>
                </a:solidFill>
                <a:latin typeface="+mn-lt"/>
                <a:ea typeface="+mn-ea"/>
                <a:cs typeface="+mn-cs"/>
              </a:rPr>
              <a:t>endResizingFrame</a:t>
            </a:r>
            <a:r>
              <a:rPr lang="en-US" sz="1200" kern="1200" baseline="0" dirty="0" smtClean="0">
                <a:solidFill>
                  <a:schemeClr val="tx1"/>
                </a:solidFill>
                <a:latin typeface="+mn-lt"/>
                <a:ea typeface="+mn-ea"/>
                <a:cs typeface="+mn-cs"/>
              </a:rPr>
              <a:t>() and it is not clear if he noticed it. By contrast, all of the subjects in Experiment </a:t>
            </a:r>
            <a:r>
              <a:rPr lang="en-US" sz="1200" b="1" kern="1200" baseline="0" dirty="0" smtClean="0">
                <a:solidFill>
                  <a:schemeClr val="tx1"/>
                </a:solidFill>
                <a:latin typeface="+mn-lt"/>
                <a:ea typeface="+mn-ea"/>
                <a:cs typeface="+mn-cs"/>
              </a:rPr>
              <a:t>#2 were able to find </a:t>
            </a:r>
            <a:r>
              <a:rPr lang="en-US" sz="1200" b="1" kern="1200" baseline="0" dirty="0" err="1" smtClean="0">
                <a:solidFill>
                  <a:schemeClr val="tx1"/>
                </a:solidFill>
                <a:latin typeface="+mn-lt"/>
                <a:ea typeface="+mn-ea"/>
                <a:cs typeface="+mn-cs"/>
              </a:rPr>
              <a:t>endResizingFrame</a:t>
            </a:r>
            <a:r>
              <a:rPr lang="en-US" sz="1200" b="1" kern="1200" baseline="0" dirty="0" smtClean="0">
                <a:solidFill>
                  <a:schemeClr val="tx1"/>
                </a:solidFill>
                <a:latin typeface="+mn-lt"/>
                <a:ea typeface="+mn-ea"/>
                <a:cs typeface="+mn-cs"/>
              </a:rPr>
              <a:t>()</a:t>
            </a:r>
            <a:endParaRPr lang="en-US" sz="1200" b="1" i="0" kern="1200" baseline="0" dirty="0" smtClean="0">
              <a:solidFill>
                <a:schemeClr val="tx1"/>
              </a:solidFill>
              <a:latin typeface="+mn-lt"/>
              <a:ea typeface="+mn-ea"/>
              <a:cs typeface="+mn-cs"/>
            </a:endParaRPr>
          </a:p>
          <a:p>
            <a:pPr rtl="0">
              <a:buFont typeface="Arial" pitchFamily="34" charset="0"/>
              <a:buChar char="•"/>
            </a:pPr>
            <a:r>
              <a:rPr lang="en-US" sz="1200" b="0" i="0" kern="1200" baseline="0" dirty="0" smtClean="0">
                <a:solidFill>
                  <a:schemeClr val="tx1"/>
                </a:solidFill>
                <a:latin typeface="+mn-lt"/>
                <a:ea typeface="+mn-ea"/>
                <a:cs typeface="+mn-cs"/>
              </a:rPr>
              <a:t> Good:  Arrows: Without the tool, it was hard for </a:t>
            </a:r>
            <a:r>
              <a:rPr lang="en-US" sz="1200" kern="1200" baseline="0" dirty="0" smtClean="0">
                <a:solidFill>
                  <a:schemeClr val="tx1"/>
                </a:solidFill>
                <a:latin typeface="+mn-lt"/>
                <a:ea typeface="+mn-ea"/>
                <a:cs typeface="+mn-cs"/>
              </a:rPr>
              <a:t>the professional programmers to understand that </a:t>
            </a:r>
            <a:r>
              <a:rPr lang="en-US" sz="1200" kern="1200" baseline="0" dirty="0" err="1" smtClean="0">
                <a:solidFill>
                  <a:schemeClr val="tx1"/>
                </a:solidFill>
                <a:latin typeface="+mn-lt"/>
                <a:ea typeface="+mn-ea"/>
                <a:cs typeface="+mn-cs"/>
              </a:rPr>
              <a:t>setAttributes</a:t>
            </a:r>
            <a:r>
              <a:rPr lang="en-US" sz="1200" kern="1200" baseline="0" dirty="0" smtClean="0">
                <a:solidFill>
                  <a:schemeClr val="tx1"/>
                </a:solidFill>
                <a:latin typeface="+mn-lt"/>
                <a:ea typeface="+mn-ea"/>
                <a:cs typeface="+mn-cs"/>
              </a:rPr>
              <a:t> method executed when menu clicked.</a:t>
            </a:r>
            <a:endParaRPr lang="en-US" sz="1200" b="0" i="0" kern="1200" baseline="0" dirty="0" smtClean="0">
              <a:solidFill>
                <a:schemeClr val="tx1"/>
              </a:solidFill>
              <a:latin typeface="+mn-lt"/>
              <a:ea typeface="+mn-ea"/>
              <a:cs typeface="+mn-cs"/>
            </a:endParaRPr>
          </a:p>
          <a:p>
            <a:pPr>
              <a:buFont typeface="Arial" pitchFamily="34" charset="0"/>
              <a:buChar char="•"/>
            </a:pPr>
            <a:r>
              <a:rPr lang="en-US" sz="1200" b="0" i="0" kern="1200" baseline="0" dirty="0" smtClean="0">
                <a:solidFill>
                  <a:schemeClr val="tx1"/>
                </a:solidFill>
                <a:latin typeface="+mn-lt"/>
                <a:ea typeface="+mn-ea"/>
                <a:cs typeface="+mn-cs"/>
              </a:rPr>
              <a:t> </a:t>
            </a:r>
            <a:r>
              <a:rPr lang="en-US" sz="1200" b="1" i="0" kern="1200" baseline="0" dirty="0" smtClean="0">
                <a:solidFill>
                  <a:schemeClr val="tx1"/>
                </a:solidFill>
                <a:latin typeface="+mn-lt"/>
                <a:ea typeface="+mn-ea"/>
                <a:cs typeface="+mn-cs"/>
              </a:rPr>
              <a:t>Bad:  Non-GUI output task</a:t>
            </a:r>
            <a:r>
              <a:rPr lang="en-US" sz="1200" b="0" i="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Change the output for number of fields to be two bytes instead of four) – some participants didn’t started the task, some didn’t finish (in the 2 groups). </a:t>
            </a:r>
            <a:r>
              <a:rPr lang="en-US" sz="1200" b="1" kern="1200" baseline="0" dirty="0" smtClean="0">
                <a:solidFill>
                  <a:schemeClr val="tx1"/>
                </a:solidFill>
                <a:latin typeface="+mn-lt"/>
                <a:ea typeface="+mn-ea"/>
                <a:cs typeface="+mn-cs"/>
              </a:rPr>
              <a:t>Hard to say if the tool improved productivity</a:t>
            </a:r>
            <a:r>
              <a:rPr lang="en-US" sz="1200" kern="1200" baseline="0" dirty="0" smtClean="0">
                <a:solidFill>
                  <a:schemeClr val="tx1"/>
                </a:solidFill>
                <a:latin typeface="+mn-lt"/>
                <a:ea typeface="+mn-ea"/>
                <a:cs typeface="+mn-cs"/>
              </a:rPr>
              <a:t>.</a:t>
            </a:r>
          </a:p>
          <a:p>
            <a:pPr>
              <a:buFont typeface="Arial" pitchFamily="34" charset="0"/>
              <a:buNone/>
            </a:pPr>
            <a:endParaRPr lang="en-US" sz="1200" b="0" i="0" kern="1200" baseline="0" dirty="0" smtClean="0">
              <a:solidFill>
                <a:schemeClr val="tx1"/>
              </a:solidFill>
              <a:latin typeface="+mn-lt"/>
              <a:ea typeface="+mn-ea"/>
              <a:cs typeface="+mn-cs"/>
            </a:endParaRPr>
          </a:p>
          <a:p>
            <a:pPr rtl="0">
              <a:buFont typeface="Arial" pitchFamily="34" charset="0"/>
              <a:buChar char="•"/>
            </a:pPr>
            <a:r>
              <a:rPr lang="en-US" sz="1200" b="0" i="0" kern="1200" baseline="0" dirty="0" smtClean="0">
                <a:solidFill>
                  <a:schemeClr val="tx1"/>
                </a:solidFill>
                <a:latin typeface="+mn-lt"/>
                <a:ea typeface="+mn-ea"/>
                <a:cs typeface="+mn-cs"/>
              </a:rPr>
              <a:t> </a:t>
            </a:r>
            <a:r>
              <a:rPr lang="en-US" sz="1200" b="1" i="0" u="sng" kern="1200" baseline="0" dirty="0" smtClean="0">
                <a:solidFill>
                  <a:schemeClr val="tx1"/>
                </a:solidFill>
                <a:latin typeface="+mn-lt"/>
                <a:ea typeface="+mn-ea"/>
                <a:cs typeface="+mn-cs"/>
              </a:rPr>
              <a:t>Programmer Difficulties</a:t>
            </a:r>
            <a:r>
              <a:rPr lang="en-US" sz="1200" b="0" i="0" kern="1200" baseline="0" dirty="0" smtClean="0">
                <a:solidFill>
                  <a:schemeClr val="tx1"/>
                </a:solidFill>
                <a:latin typeface="+mn-lt"/>
                <a:ea typeface="+mn-ea"/>
                <a:cs typeface="+mn-cs"/>
              </a:rPr>
              <a:t>: This and other studies show that </a:t>
            </a:r>
            <a:r>
              <a:rPr lang="en-US" sz="1200" b="1" i="0" kern="1200" baseline="0" dirty="0" smtClean="0">
                <a:solidFill>
                  <a:schemeClr val="tx1"/>
                </a:solidFill>
                <a:latin typeface="+mn-lt"/>
                <a:ea typeface="+mn-ea"/>
                <a:cs typeface="+mn-cs"/>
              </a:rPr>
              <a:t>developers often fail to statically trace </a:t>
            </a:r>
            <a:r>
              <a:rPr lang="en-US" sz="1200" b="0" i="0" kern="1200" baseline="0" dirty="0" smtClean="0">
                <a:solidFill>
                  <a:schemeClr val="tx1"/>
                </a:solidFill>
                <a:latin typeface="+mn-lt"/>
                <a:ea typeface="+mn-ea"/>
                <a:cs typeface="+mn-cs"/>
              </a:rPr>
              <a:t>/ effectively use the debugger to </a:t>
            </a:r>
            <a:r>
              <a:rPr lang="en-US" sz="1200" b="1" i="0" kern="1200" baseline="0" dirty="0" smtClean="0">
                <a:solidFill>
                  <a:schemeClr val="tx1"/>
                </a:solidFill>
                <a:latin typeface="+mn-lt"/>
                <a:ea typeface="+mn-ea"/>
                <a:cs typeface="+mn-cs"/>
              </a:rPr>
              <a:t>identify executed </a:t>
            </a:r>
            <a:r>
              <a:rPr lang="en-US" sz="1200" b="0" i="0" kern="1200" baseline="0" dirty="0" smtClean="0">
                <a:solidFill>
                  <a:schemeClr val="tx1"/>
                </a:solidFill>
                <a:latin typeface="+mn-lt"/>
                <a:ea typeface="+mn-ea"/>
                <a:cs typeface="+mn-cs"/>
              </a:rPr>
              <a:t>code and the </a:t>
            </a:r>
            <a:r>
              <a:rPr lang="en-US" sz="1200" b="1" i="0" kern="1200" baseline="0" dirty="0" smtClean="0">
                <a:solidFill>
                  <a:schemeClr val="tx1"/>
                </a:solidFill>
                <a:latin typeface="+mn-lt"/>
                <a:ea typeface="+mn-ea"/>
                <a:cs typeface="+mn-cs"/>
              </a:rPr>
              <a:t>order of calls</a:t>
            </a:r>
            <a:r>
              <a:rPr lang="en-US" sz="1200" b="0" i="0" kern="1200" baseline="0" dirty="0" smtClean="0">
                <a:solidFill>
                  <a:schemeClr val="tx1"/>
                </a:solidFill>
                <a:latin typeface="+mn-lt"/>
                <a:ea typeface="+mn-ea"/>
                <a:cs typeface="+mn-cs"/>
              </a:rPr>
              <a:t>, as well as relationships (who calls who, Class </a:t>
            </a:r>
            <a:r>
              <a:rPr lang="en-US" sz="1200" b="0" i="0" kern="1200" baseline="0" dirty="0" err="1" smtClean="0">
                <a:solidFill>
                  <a:schemeClr val="tx1"/>
                </a:solidFill>
                <a:latin typeface="+mn-lt"/>
                <a:ea typeface="+mn-ea"/>
                <a:cs typeface="+mn-cs"/>
              </a:rPr>
              <a:t>hrr</a:t>
            </a:r>
            <a:r>
              <a:rPr lang="en-US" sz="1200" b="0" i="0" kern="1200" baseline="0" dirty="0" smtClean="0">
                <a:solidFill>
                  <a:schemeClr val="tx1"/>
                </a:solidFill>
                <a:latin typeface="+mn-lt"/>
                <a:ea typeface="+mn-ea"/>
                <a:cs typeface="+mn-cs"/>
              </a:rPr>
              <a:t> and objects involved).</a:t>
            </a:r>
          </a:p>
          <a:p>
            <a:pPr rtl="0">
              <a:buFont typeface="Arial" pitchFamily="34" charset="0"/>
              <a:buChar char="•"/>
            </a:pPr>
            <a:endParaRPr lang="en-US" sz="1200" i="0" baseline="0" dirty="0" smtClean="0"/>
          </a:p>
          <a:p>
            <a:pPr marL="228600" indent="-228600">
              <a:buNone/>
            </a:pPr>
            <a:r>
              <a:rPr lang="en-US" sz="1200" b="1" u="sng" baseline="0" dirty="0" smtClean="0"/>
              <a:t>Pros</a:t>
            </a:r>
            <a:r>
              <a:rPr lang="en-US" sz="1200" baseline="0" dirty="0" smtClean="0"/>
              <a:t>: </a:t>
            </a:r>
          </a:p>
          <a:p>
            <a:pPr marL="228600" indent="-228600">
              <a:buFont typeface="Arial" pitchFamily="34" charset="0"/>
              <a:buChar char="•"/>
            </a:pPr>
            <a:r>
              <a:rPr lang="en-US" sz="1200" baseline="0" dirty="0" smtClean="0"/>
              <a:t>Supports </a:t>
            </a:r>
            <a:r>
              <a:rPr lang="en-US" sz="1200" b="1" baseline="0" dirty="0" smtClean="0"/>
              <a:t>all types of programs</a:t>
            </a:r>
          </a:p>
          <a:p>
            <a:pPr marL="228600" indent="-228600">
              <a:buFont typeface="Arial" pitchFamily="34" charset="0"/>
              <a:buChar char="•"/>
            </a:pPr>
            <a:r>
              <a:rPr lang="en-US" sz="1200" b="1" baseline="0" dirty="0" smtClean="0"/>
              <a:t>Low runtime overhead</a:t>
            </a:r>
          </a:p>
          <a:p>
            <a:pPr marL="228600" indent="-228600">
              <a:buFont typeface="Arial" pitchFamily="34" charset="0"/>
              <a:buChar char="•"/>
            </a:pPr>
            <a:r>
              <a:rPr lang="en-US" sz="1200" baseline="0" dirty="0" smtClean="0"/>
              <a:t>Set Difference: </a:t>
            </a:r>
            <a:r>
              <a:rPr lang="en-US" sz="1200" b="1" baseline="0" dirty="0" smtClean="0"/>
              <a:t>identify code unique to execution</a:t>
            </a:r>
          </a:p>
          <a:p>
            <a:pPr marL="228600" indent="-228600">
              <a:buFont typeface="Arial" pitchFamily="34" charset="0"/>
              <a:buChar char="•"/>
            </a:pPr>
            <a:r>
              <a:rPr lang="en-US" sz="1200" baseline="0" dirty="0" smtClean="0"/>
              <a:t>Browsing: Coloring branches that really executed (or specific to a feature – diff) really </a:t>
            </a:r>
            <a:r>
              <a:rPr lang="en-US" sz="1200" b="1" baseline="0" dirty="0" smtClean="0"/>
              <a:t>focuses developer code browsing</a:t>
            </a:r>
          </a:p>
          <a:p>
            <a:pPr marL="228600" indent="-228600">
              <a:buFont typeface="Arial" pitchFamily="34" charset="0"/>
              <a:buNone/>
            </a:pPr>
            <a:r>
              <a:rPr lang="en-US" sz="1200" b="1" u="sng" baseline="0" dirty="0" smtClean="0"/>
              <a:t>Cons</a:t>
            </a:r>
            <a:r>
              <a:rPr lang="en-US" sz="1200" b="1" baseline="0" dirty="0" smtClean="0"/>
              <a:t>:</a:t>
            </a:r>
          </a:p>
          <a:p>
            <a:pPr marL="228600" indent="-228600" rtl="0">
              <a:buFont typeface="Arial" pitchFamily="34" charset="0"/>
              <a:buChar char="•"/>
            </a:pPr>
            <a:r>
              <a:rPr lang="en-US" sz="1200" baseline="0" dirty="0" smtClean="0"/>
              <a:t>Problem: Diff/Intersection : </a:t>
            </a:r>
            <a:r>
              <a:rPr lang="en-US" sz="1200" b="1" baseline="0" dirty="0" smtClean="0"/>
              <a:t>Cannot isolate code always executed </a:t>
            </a:r>
            <a:r>
              <a:rPr lang="en-US" sz="1200" baseline="0" dirty="0" smtClean="0"/>
              <a:t>(ex: </a:t>
            </a:r>
            <a:r>
              <a:rPr lang="en-US" sz="1200" u="sng" baseline="0" dirty="0" smtClean="0"/>
              <a:t>initialization/startup code</a:t>
            </a:r>
            <a:r>
              <a:rPr lang="en-US" sz="1200" baseline="0" dirty="0" smtClean="0"/>
              <a:t>, post dominator stage of a pipeline filter) </a:t>
            </a:r>
          </a:p>
          <a:p>
            <a:pPr marL="685800" lvl="1" indent="-228600">
              <a:buFont typeface="Arial" pitchFamily="34" charset="0"/>
              <a:buChar char="•"/>
            </a:pPr>
            <a:r>
              <a:rPr lang="en-US" sz="1200" baseline="0" dirty="0" smtClean="0"/>
              <a:t>Workaround: Refer to String </a:t>
            </a:r>
            <a:r>
              <a:rPr lang="en-US" sz="1200" baseline="0" dirty="0" err="1" smtClean="0"/>
              <a:t>bp</a:t>
            </a:r>
            <a:r>
              <a:rPr lang="en-US" sz="1200" baseline="0" dirty="0" smtClean="0"/>
              <a:t> and Spy (+ Search)</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Note: </a:t>
            </a:r>
            <a:r>
              <a:rPr lang="en-US" sz="1200" b="1" baseline="0" dirty="0" smtClean="0"/>
              <a:t>Can Identify</a:t>
            </a:r>
            <a:r>
              <a:rPr lang="en-US" sz="1200" baseline="0" dirty="0" smtClean="0"/>
              <a:t> </a:t>
            </a:r>
            <a:r>
              <a:rPr lang="en-US" sz="1200" b="1" baseline="0" dirty="0" smtClean="0"/>
              <a:t>All</a:t>
            </a:r>
            <a:r>
              <a:rPr lang="en-US" sz="1200" baseline="0" dirty="0" smtClean="0"/>
              <a:t> </a:t>
            </a:r>
            <a:r>
              <a:rPr lang="en-US" sz="1200" b="1" baseline="0" dirty="0" smtClean="0"/>
              <a:t>Shared components </a:t>
            </a:r>
            <a:r>
              <a:rPr lang="en-US" sz="1200" baseline="0" dirty="0" smtClean="0"/>
              <a:t>(Utility/Base/Core), but not part of them (</a:t>
            </a:r>
            <a:r>
              <a:rPr lang="en-US" sz="1200" baseline="0" dirty="0" err="1" smtClean="0"/>
              <a:t>e.g</a:t>
            </a:r>
            <a:r>
              <a:rPr lang="en-US" sz="1200" baseline="0" dirty="0" smtClean="0"/>
              <a:t> </a:t>
            </a:r>
            <a:r>
              <a:rPr lang="en-US" sz="1200" b="1" baseline="0" dirty="0" smtClean="0"/>
              <a:t>Symbol table init</a:t>
            </a:r>
            <a:r>
              <a:rPr lang="en-US" sz="120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Coverage is per class – </a:t>
            </a:r>
            <a:r>
              <a:rPr lang="en-US" sz="1200" b="1" baseline="0" dirty="0" smtClean="0"/>
              <a:t>not per object instance</a:t>
            </a:r>
            <a:r>
              <a:rPr lang="en-US" sz="1200" baseline="0" dirty="0" smtClean="0"/>
              <a:t>. If Coverage is not the same in different object instances, it will show a union of all covered.</a:t>
            </a:r>
          </a:p>
          <a:p>
            <a:pPr marL="228600" indent="-228600">
              <a:buFont typeface="Arial" pitchFamily="34" charset="0"/>
              <a:buNone/>
            </a:pPr>
            <a:endParaRPr lang="en-US" sz="1200" b="1" baseline="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17</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normAutofit fontScale="55000" lnSpcReduction="20000"/>
          </a:bodyPr>
          <a:lstStyle/>
          <a:p>
            <a:r>
              <a:rPr lang="en-US" sz="1200" i="1" kern="1200" baseline="0" dirty="0" smtClean="0">
                <a:solidFill>
                  <a:schemeClr val="tx1"/>
                </a:solidFill>
                <a:latin typeface="+mn-lt"/>
                <a:ea typeface="+mn-ea"/>
                <a:cs typeface="+mn-cs"/>
              </a:rPr>
              <a:t>Dynamic Feature Tracing: Finding Features in Unfamiliar Code by Andrew David Eisenberg B. A., Rice University, 1998</a:t>
            </a:r>
          </a:p>
          <a:p>
            <a:r>
              <a:rPr lang="en-US" sz="1200" i="0" kern="1200" baseline="0" dirty="0" smtClean="0">
                <a:solidFill>
                  <a:schemeClr val="tx1"/>
                </a:solidFill>
                <a:latin typeface="+mn-lt"/>
                <a:ea typeface="+mn-ea"/>
                <a:cs typeface="+mn-cs"/>
              </a:rPr>
              <a:t>Developer maps tests from comprehensive test suite to features and then asks to locate the code.</a:t>
            </a:r>
          </a:p>
          <a:p>
            <a:r>
              <a:rPr lang="en-US" sz="1200" i="0" kern="1200" baseline="0" dirty="0" smtClean="0">
                <a:solidFill>
                  <a:schemeClr val="tx1"/>
                </a:solidFill>
                <a:latin typeface="+mn-lt"/>
                <a:ea typeface="+mn-ea"/>
                <a:cs typeface="+mn-cs"/>
              </a:rPr>
              <a:t>Has Dynamic Call Stacks, Dynamic Call Hierarchy, Ranking heuristics (different from the above ranking) + some integration with </a:t>
            </a:r>
            <a:r>
              <a:rPr lang="en-US" sz="1200" i="0" kern="1200" baseline="0" dirty="0" err="1" smtClean="0">
                <a:solidFill>
                  <a:schemeClr val="tx1"/>
                </a:solidFill>
                <a:latin typeface="+mn-lt"/>
                <a:ea typeface="+mn-ea"/>
                <a:cs typeface="+mn-cs"/>
              </a:rPr>
              <a:t>JQuery</a:t>
            </a:r>
            <a:r>
              <a:rPr lang="en-US" sz="1200" i="0" kern="1200" baseline="0" dirty="0" smtClean="0">
                <a:solidFill>
                  <a:schemeClr val="tx1"/>
                </a:solidFill>
                <a:latin typeface="+mn-lt"/>
                <a:ea typeface="+mn-ea"/>
                <a:cs typeface="+mn-cs"/>
              </a:rPr>
              <a:t> (code exploration and query </a:t>
            </a:r>
            <a:r>
              <a:rPr lang="en-US" sz="1200" i="0" kern="1200" baseline="0" dirty="0" err="1" smtClean="0">
                <a:solidFill>
                  <a:schemeClr val="tx1"/>
                </a:solidFill>
                <a:latin typeface="+mn-lt"/>
                <a:ea typeface="+mn-ea"/>
                <a:cs typeface="+mn-cs"/>
              </a:rPr>
              <a:t>plugin</a:t>
            </a:r>
            <a:r>
              <a:rPr lang="en-US" sz="1200" i="0" kern="1200" baseline="0" dirty="0" smtClean="0">
                <a:solidFill>
                  <a:schemeClr val="tx1"/>
                </a:solidFill>
                <a:latin typeface="+mn-lt"/>
                <a:ea typeface="+mn-ea"/>
                <a:cs typeface="+mn-cs"/>
              </a:rPr>
              <a:t> for Eclipse)</a:t>
            </a:r>
          </a:p>
          <a:p>
            <a:r>
              <a:rPr lang="en-US" sz="1200" i="0" u="sng" kern="1200" baseline="0" dirty="0" smtClean="0">
                <a:solidFill>
                  <a:schemeClr val="tx1"/>
                </a:solidFill>
                <a:latin typeface="+mn-lt"/>
                <a:ea typeface="+mn-ea"/>
                <a:cs typeface="+mn-cs"/>
              </a:rPr>
              <a:t>Con</a:t>
            </a:r>
            <a:r>
              <a:rPr lang="en-US" sz="1200" i="0" kern="1200" baseline="0" dirty="0" smtClean="0">
                <a:solidFill>
                  <a:schemeClr val="tx1"/>
                </a:solidFill>
                <a:latin typeface="+mn-lt"/>
                <a:ea typeface="+mn-ea"/>
                <a:cs typeface="+mn-cs"/>
              </a:rPr>
              <a:t>: Assumes comprehensive test suite + dev has to map tests to features.</a:t>
            </a:r>
          </a:p>
          <a:p>
            <a:r>
              <a:rPr lang="en-US" u="sng" dirty="0" smtClean="0"/>
              <a:t>Overhead</a:t>
            </a:r>
            <a:r>
              <a:rPr lang="en-US" dirty="0" smtClean="0"/>
              <a:t>: Not very large (2x), but is prohibitive in some scenarios (slow system, collection of data in production ...)</a:t>
            </a:r>
            <a:endParaRPr lang="en-US" sz="1200" i="0" kern="1200" baseline="0" dirty="0" smtClean="0">
              <a:solidFill>
                <a:schemeClr val="tx1"/>
              </a:solidFill>
              <a:latin typeface="+mn-lt"/>
              <a:ea typeface="+mn-ea"/>
              <a:cs typeface="+mn-cs"/>
            </a:endParaRPr>
          </a:p>
          <a:p>
            <a:endParaRPr lang="en-US" sz="1200" baseline="0" dirty="0" smtClean="0"/>
          </a:p>
          <a:p>
            <a:pPr>
              <a:buFont typeface="Arial" pitchFamily="34" charset="0"/>
              <a:buNone/>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1" kern="1200" dirty="0" smtClean="0">
                <a:solidFill>
                  <a:schemeClr val="tx1"/>
                </a:solidFill>
                <a:latin typeface="+mn-lt"/>
                <a:ea typeface="+mn-ea"/>
                <a:cs typeface="+mn-cs"/>
              </a:rPr>
              <a:t>Feature location using probabilistic ranking of methods based on execution scenarios and information retrieval (2007)  Denys </a:t>
            </a:r>
            <a:r>
              <a:rPr lang="en-US" sz="1200" b="0" i="1" kern="1200" dirty="0" err="1" smtClean="0">
                <a:solidFill>
                  <a:schemeClr val="tx1"/>
                </a:solidFill>
                <a:latin typeface="+mn-lt"/>
                <a:ea typeface="+mn-ea"/>
                <a:cs typeface="+mn-cs"/>
              </a:rPr>
              <a:t>Poshyvanyk</a:t>
            </a:r>
            <a:r>
              <a:rPr lang="en-US" sz="1200" b="0" i="1" kern="1200" dirty="0" smtClean="0">
                <a:solidFill>
                  <a:schemeClr val="tx1"/>
                </a:solidFill>
                <a:latin typeface="+mn-lt"/>
                <a:ea typeface="+mn-ea"/>
                <a:cs typeface="+mn-cs"/>
              </a:rPr>
              <a:t> ,  </a:t>
            </a:r>
            <a:r>
              <a:rPr lang="en-US" sz="1200" b="0" i="1" kern="1200" dirty="0" err="1" smtClean="0">
                <a:solidFill>
                  <a:schemeClr val="tx1"/>
                </a:solidFill>
                <a:latin typeface="+mn-lt"/>
                <a:ea typeface="+mn-ea"/>
                <a:cs typeface="+mn-cs"/>
              </a:rPr>
              <a:t>Yann-gaël</a:t>
            </a:r>
            <a:r>
              <a:rPr lang="en-US" sz="1200" b="0" i="1"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Guéhéneuc</a:t>
            </a:r>
            <a:r>
              <a:rPr lang="en-US" sz="1200" b="0" i="1"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Andrian</a:t>
            </a:r>
            <a:r>
              <a:rPr lang="en-US" sz="1200" b="0" i="1" kern="1200" dirty="0" smtClean="0">
                <a:solidFill>
                  <a:schemeClr val="tx1"/>
                </a:solidFill>
                <a:latin typeface="+mn-lt"/>
                <a:ea typeface="+mn-ea"/>
                <a:cs typeface="+mn-cs"/>
              </a:rPr>
              <a:t> Marcus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kern="1200" dirty="0" smtClean="0">
                <a:solidFill>
                  <a:schemeClr val="tx1"/>
                </a:solidFill>
                <a:latin typeface="+mn-lt"/>
                <a:ea typeface="+mn-ea"/>
                <a:cs typeface="+mn-cs"/>
              </a:rPr>
              <a:t>Combine Static Search</a:t>
            </a:r>
            <a:r>
              <a:rPr lang="en-US" sz="1200" b="0" i="0" kern="1200" baseline="0" dirty="0" smtClean="0">
                <a:solidFill>
                  <a:schemeClr val="tx1"/>
                </a:solidFill>
                <a:latin typeface="+mn-lt"/>
                <a:ea typeface="+mn-ea"/>
                <a:cs typeface="+mn-cs"/>
              </a:rPr>
              <a:t> (LSI) with  coverage recon (code belong to a feature if it appears more frequently in exhibiting than non-exhibiting scenarios). Results from Mozilla (C++) and Eclipse (Java) code base where (at least in Mozilla) it improves on both methods considerably. </a:t>
            </a:r>
            <a:endParaRPr lang="en-US" sz="1200" b="0" i="0" kern="1200" dirty="0" smtClean="0">
              <a:solidFill>
                <a:schemeClr val="tx1"/>
              </a:solidFill>
              <a:latin typeface="+mn-lt"/>
              <a:ea typeface="+mn-ea"/>
              <a:cs typeface="+mn-cs"/>
            </a:endParaRPr>
          </a:p>
          <a:p>
            <a:pPr>
              <a:buFont typeface="Arial" pitchFamily="34" charset="0"/>
              <a:buNone/>
            </a:pPr>
            <a:endParaRPr lang="en-US" sz="120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Next, we will describe techniques for obtaining </a:t>
            </a:r>
            <a:r>
              <a:rPr lang="en-US" sz="1200" b="1" baseline="0" dirty="0" smtClean="0"/>
              <a:t>a lot more information without incurring significant overhead</a:t>
            </a:r>
            <a:r>
              <a:rPr lang="en-US" sz="1200" baseline="0" dirty="0" smtClean="0"/>
              <a:t>. We also discuss how to </a:t>
            </a:r>
            <a:r>
              <a:rPr lang="en-US" sz="1200" b="1" baseline="0" dirty="0" smtClean="0"/>
              <a:t>effectively present the information</a:t>
            </a:r>
            <a:r>
              <a:rPr lang="en-US" sz="1200" baseline="0" dirty="0" smtClean="0"/>
              <a:t> to the user and </a:t>
            </a:r>
            <a:r>
              <a:rPr lang="en-US" sz="1200" b="1" baseline="0" dirty="0" smtClean="0"/>
              <a:t>combine</a:t>
            </a:r>
            <a:r>
              <a:rPr lang="en-US" sz="1200" baseline="0" dirty="0" smtClean="0"/>
              <a:t> it with existing tools.</a:t>
            </a:r>
          </a:p>
          <a:p>
            <a:pPr marL="228600" indent="-228600">
              <a:buFont typeface="Arial" pitchFamily="34" charset="0"/>
              <a:buChar char="•"/>
            </a:pPr>
            <a:endParaRPr lang="en-US" sz="1200" baseline="0" dirty="0" smtClean="0"/>
          </a:p>
          <a:p>
            <a:pPr marL="228600" indent="-228600">
              <a:buFont typeface="Arial" pitchFamily="34" charset="0"/>
              <a:buChar char="•"/>
            </a:pPr>
            <a:r>
              <a:rPr lang="en-US" sz="1200" baseline="0" dirty="0" smtClean="0"/>
              <a:t>Coverage information is a </a:t>
            </a:r>
            <a:r>
              <a:rPr lang="en-US" sz="1200" b="1" baseline="0" dirty="0" smtClean="0"/>
              <a:t>bag of executed functions and code block</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smtClean="0"/>
              <a:t>Who calls who</a:t>
            </a:r>
            <a:r>
              <a:rPr lang="en-US" sz="1200" baseline="0" dirty="0" smtClean="0"/>
              <a:t> (Also Multiple threads) ? Where to start?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a:t>
            </a:r>
            <a:r>
              <a:rPr lang="en-US" sz="1200" u="sng" baseline="0" dirty="0" smtClean="0"/>
              <a:t>Solution</a:t>
            </a:r>
            <a:r>
              <a:rPr lang="en-US" sz="1200" baseline="0" dirty="0" smtClean="0"/>
              <a:t>: Dynamic </a:t>
            </a:r>
            <a:r>
              <a:rPr lang="en-US" dirty="0" smtClean="0"/>
              <a:t>Call Hierarchy gives</a:t>
            </a:r>
            <a:r>
              <a:rPr lang="en-US" baseline="0" dirty="0" smtClean="0"/>
              <a:t> a good approximation of callers-</a:t>
            </a:r>
            <a:r>
              <a:rPr lang="en-US" baseline="0" dirty="0" err="1" smtClean="0"/>
              <a:t>callees</a:t>
            </a:r>
            <a:r>
              <a:rPr lang="en-US" baseline="0" dirty="0" smtClean="0"/>
              <a:t>.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a:t>
            </a:r>
            <a:r>
              <a:rPr lang="en-US" u="sng" baseline="0" dirty="0" smtClean="0"/>
              <a:t>Problem</a:t>
            </a:r>
            <a:r>
              <a:rPr lang="en-US" baseline="0" dirty="0" smtClean="0"/>
              <a:t>: Reflection is not supported and cannot map multi interface </a:t>
            </a:r>
            <a:r>
              <a:rPr lang="en-US" baseline="0" dirty="0" err="1" smtClean="0"/>
              <a:t>callsites</a:t>
            </a:r>
            <a:r>
              <a:rPr lang="en-US" baseline="0" dirty="0" smtClean="0"/>
              <a:t> to multiple </a:t>
            </a:r>
            <a:r>
              <a:rPr lang="en-US" baseline="0" dirty="0" err="1" smtClean="0"/>
              <a:t>concerete</a:t>
            </a:r>
            <a:r>
              <a:rPr lang="en-US" baseline="0" dirty="0" smtClean="0"/>
              <a:t> interface implementation methods.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a:t>
            </a:r>
            <a:r>
              <a:rPr lang="en-US" sz="1200" u="sng" baseline="0" dirty="0" smtClean="0"/>
              <a:t>Solution</a:t>
            </a:r>
            <a:r>
              <a:rPr lang="en-US" sz="1200" baseline="0" dirty="0" smtClean="0"/>
              <a:t>: For the cases above, save, on the </a:t>
            </a:r>
            <a:r>
              <a:rPr lang="en-US" sz="1200" baseline="0" dirty="0" err="1" smtClean="0"/>
              <a:t>callsite</a:t>
            </a:r>
            <a:r>
              <a:rPr lang="en-US" sz="1200" baseline="0" dirty="0" smtClean="0"/>
              <a:t>, the </a:t>
            </a:r>
            <a:r>
              <a:rPr lang="en-US" sz="1200" baseline="0" dirty="0" err="1" smtClean="0"/>
              <a:t>callee</a:t>
            </a:r>
            <a:r>
              <a:rPr lang="en-US" sz="1200" baseline="0" dirty="0" smtClean="0"/>
              <a:t> address </a:t>
            </a:r>
            <a:r>
              <a:rPr lang="en-US" sz="1200" baseline="0" dirty="0" smtClean="0"/>
              <a:t>(</a:t>
            </a:r>
            <a:r>
              <a:rPr lang="en-US" sz="1200" baseline="0" dirty="0" err="1" smtClean="0"/>
              <a:t>perf</a:t>
            </a:r>
            <a:r>
              <a:rPr lang="en-US" sz="1200" baseline="0" dirty="0" smtClean="0"/>
              <a:t>: JVM </a:t>
            </a:r>
            <a:r>
              <a:rPr lang="en-US" sz="1200" baseline="0" dirty="0" smtClean="0"/>
              <a:t>change needed in interface dispatch and reflection code)</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Pre-allocate </a:t>
            </a:r>
            <a:r>
              <a:rPr lang="en-US" sz="1200" b="1" baseline="0" dirty="0" smtClean="0"/>
              <a:t>counting potential static/polymorphic </a:t>
            </a:r>
            <a:r>
              <a:rPr lang="en-US" sz="1200" b="1" baseline="0" dirty="0" err="1" smtClean="0"/>
              <a:t>callees</a:t>
            </a:r>
            <a:r>
              <a:rPr lang="en-US" sz="1200" b="1" baseline="0" dirty="0" smtClean="0"/>
              <a:t> (don’t record more than a few)</a:t>
            </a:r>
            <a:endParaRPr lang="en-US" sz="1200" baseline="0" dirty="0" smtClean="0"/>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a:t>
            </a:r>
            <a:r>
              <a:rPr lang="en-US" sz="1200" b="1" baseline="0" dirty="0" smtClean="0"/>
              <a:t>Stack walk</a:t>
            </a:r>
            <a:r>
              <a:rPr lang="en-US" sz="1200" baseline="0" dirty="0" smtClean="0"/>
              <a:t> to obtain caller (usually </a:t>
            </a:r>
            <a:r>
              <a:rPr lang="en-US" sz="1200" b="1" baseline="0" dirty="0" smtClean="0"/>
              <a:t>1 frame</a:t>
            </a:r>
            <a:r>
              <a:rPr lang="en-US" sz="1200" baseline="0" dirty="0" smtClean="0"/>
              <a:t> – fast). Note: JVM change needed to efficiently implement it </a:t>
            </a:r>
          </a:p>
          <a:p>
            <a:pPr marL="13716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J9 JVM modified for instrumentation collection </a:t>
            </a:r>
            <a:r>
              <a:rPr lang="en-US" dirty="0" smtClean="0">
                <a:hlinkClick r:id="rId3"/>
              </a:rPr>
              <a:t>http://www.research.ibm.com/qvm/papers/oopsla08.pdf</a:t>
            </a:r>
            <a:endParaRPr lang="en-US" sz="1200" baseline="0" dirty="0" smtClean="0"/>
          </a:p>
          <a:p>
            <a:pPr marL="13716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 Cons: Doesn’t pass through un-instrumented code, but stack walk from caller also shouldn’t cross un-instrumented code. Call via interface pointer (poly) or reflection requires recording several </a:t>
            </a:r>
            <a:r>
              <a:rPr lang="en-US" sz="1200" b="0" baseline="0" dirty="0" err="1" smtClean="0"/>
              <a:t>callees</a:t>
            </a:r>
            <a:r>
              <a:rPr lang="en-US" sz="1200" b="0" baseline="0" dirty="0" smtClean="0"/>
              <a:t>, but this rare and if 2 threads race, they usually call the same </a:t>
            </a:r>
            <a:r>
              <a:rPr lang="en-US" sz="1200" b="0" baseline="0" dirty="0" err="1" smtClean="0"/>
              <a:t>callee</a:t>
            </a:r>
            <a:r>
              <a:rPr lang="en-US" sz="1200" b="0" baseline="0" dirty="0" smtClean="0"/>
              <a:t>.</a:t>
            </a:r>
            <a:endParaRPr lang="en-US" sz="1200" b="1" baseline="0" dirty="0" smtClean="0"/>
          </a:p>
          <a:p>
            <a:pPr marL="685800" lvl="1" indent="-228600">
              <a:buFont typeface="Arial" pitchFamily="34" charset="0"/>
              <a:buChar char="•"/>
            </a:pPr>
            <a:r>
              <a:rPr lang="en-US" sz="1200" b="1" baseline="0" dirty="0" smtClean="0"/>
              <a:t>How many times</a:t>
            </a:r>
            <a:r>
              <a:rPr lang="en-US" sz="1200" baseline="0" dirty="0" smtClean="0"/>
              <a:t> a block was called? </a:t>
            </a:r>
          </a:p>
          <a:p>
            <a:pPr marL="1143000" lvl="2" indent="-228600">
              <a:buFont typeface="Arial" pitchFamily="34" charset="0"/>
              <a:buChar char="•"/>
            </a:pPr>
            <a:r>
              <a:rPr lang="en-US" sz="1200" baseline="0" dirty="0" smtClean="0"/>
              <a:t>Relevant also in case code is always already covered and only then the scenario of interest starts (and we don’t want reset coverage in the middle)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u="sng" baseline="0" dirty="0" smtClean="0"/>
              <a:t>Solution</a:t>
            </a:r>
            <a:r>
              <a:rPr lang="en-US" sz="1200" baseline="0" dirty="0" smtClean="0"/>
              <a:t>:  </a:t>
            </a:r>
            <a:r>
              <a:rPr lang="en-US" sz="1200" b="1" u="sng" baseline="0" dirty="0" smtClean="0"/>
              <a:t>Loops</a:t>
            </a:r>
            <a:r>
              <a:rPr lang="en-US" sz="1200" baseline="0" dirty="0" smtClean="0"/>
              <a:t>: </a:t>
            </a:r>
            <a:r>
              <a:rPr lang="en-US" sz="1200" b="1" baseline="0" dirty="0" smtClean="0"/>
              <a:t>Count</a:t>
            </a:r>
            <a:r>
              <a:rPr lang="en-US" sz="1200" baseline="0" dirty="0" smtClean="0"/>
              <a:t> instead of coverage boolean – represent as a secondary diff.</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Multiple Loops – sum the total amount of executions of loop callers.</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smtClean="0"/>
              <a:t>MT</a:t>
            </a:r>
            <a:r>
              <a:rPr lang="en-US" sz="1200" baseline="0" dirty="0" smtClean="0"/>
              <a:t>: Counter may lose (drop) some increments, because we don’t want to lock or use expensive atomic operations (Interlocked), or – we take </a:t>
            </a:r>
            <a:r>
              <a:rPr lang="en-US" sz="1200" baseline="0" dirty="0" err="1" smtClean="0"/>
              <a:t>cov</a:t>
            </a:r>
            <a:r>
              <a:rPr lang="en-US" sz="1200" baseline="0" dirty="0" smtClean="0"/>
              <a:t> per thread, in that case no MT conflicts</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aseline="0" dirty="0" smtClean="0"/>
          </a:p>
          <a:p>
            <a:pPr marL="228600" indent="-228600">
              <a:buFont typeface="Arial" pitchFamily="34" charset="0"/>
              <a:buChar char="•"/>
            </a:pPr>
            <a:endParaRPr lang="en-US" sz="1200" b="1" baseline="0" dirty="0" smtClean="0"/>
          </a:p>
          <a:p>
            <a:pPr marL="228600" indent="-228600">
              <a:buFont typeface="Arial" pitchFamily="34" charset="0"/>
              <a:buChar char="•"/>
            </a:pPr>
            <a:r>
              <a:rPr lang="en-US" sz="1200" b="1" baseline="0" dirty="0" smtClean="0"/>
              <a:t>Diff </a:t>
            </a:r>
            <a:r>
              <a:rPr lang="en-US" sz="1200" baseline="0" dirty="0" smtClean="0"/>
              <a:t>can still result in a lot of </a:t>
            </a:r>
            <a:r>
              <a:rPr lang="en-US" sz="1200" b="1" baseline="0" dirty="0" smtClean="0"/>
              <a:t>noise </a:t>
            </a:r>
          </a:p>
          <a:p>
            <a:pPr marL="685800" lvl="1" indent="-228600">
              <a:buFont typeface="Arial" pitchFamily="34" charset="0"/>
              <a:buChar char="•"/>
            </a:pPr>
            <a:r>
              <a:rPr lang="en-US" sz="1200" b="1" baseline="0" dirty="0" smtClean="0"/>
              <a:t>Recording starts</a:t>
            </a:r>
            <a:r>
              <a:rPr lang="en-US" sz="1200" baseline="0" dirty="0" smtClean="0"/>
              <a:t> at application launch and ends when app exists – no facility filter by time-range or event-range</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u="sng" baseline="0" dirty="0" smtClean="0"/>
              <a:t>Solution</a:t>
            </a:r>
            <a:r>
              <a:rPr lang="en-US" sz="1200" u="none" baseline="0" dirty="0" smtClean="0"/>
              <a:t>: </a:t>
            </a:r>
            <a:r>
              <a:rPr lang="en-US" sz="1200" b="1" u="none" baseline="0" dirty="0" smtClean="0"/>
              <a:t>Record time or event-range</a:t>
            </a:r>
          </a:p>
          <a:p>
            <a:pPr marL="1600200" lvl="3" indent="-228600">
              <a:buFont typeface="Arial" pitchFamily="34" charset="0"/>
              <a:buChar char="•"/>
            </a:pPr>
            <a:r>
              <a:rPr lang="en-US" sz="1200" baseline="0" dirty="0" smtClean="0"/>
              <a:t>Note: Starting the feature-scenario recording at some arbitrary point in the middle only decreases the diff (code that only executes at this scenario). There is no problem with the non-feature scenario to be recorded in enclosing (wider) time/event range. The other way is not true.</a:t>
            </a:r>
          </a:p>
          <a:p>
            <a:pPr marL="1600200" lvl="3" indent="-228600">
              <a:buFont typeface="Arial" pitchFamily="34" charset="0"/>
              <a:buChar char="•"/>
            </a:pPr>
            <a:r>
              <a:rPr lang="en-US" sz="1200" b="1" baseline="0" dirty="0" smtClean="0"/>
              <a:t>Markers</a:t>
            </a:r>
            <a:r>
              <a:rPr lang="en-US" sz="1200" baseline="0" dirty="0" smtClean="0"/>
              <a:t>:  Instead of running twice, start with the thin run (non-feature), place a marker and continue with the feature specific code – now diff before and after the marker.</a:t>
            </a:r>
          </a:p>
          <a:p>
            <a:pPr marL="685800" lvl="1" indent="-228600">
              <a:buFont typeface="Arial" pitchFamily="34" charset="0"/>
              <a:buChar char="•"/>
            </a:pPr>
            <a:r>
              <a:rPr lang="en-US" sz="1200" b="1" baseline="0" dirty="0" smtClean="0"/>
              <a:t>Current Ranking</a:t>
            </a:r>
            <a:r>
              <a:rPr lang="en-US" sz="1200" baseline="0" dirty="0" smtClean="0"/>
              <a:t> by </a:t>
            </a:r>
            <a:r>
              <a:rPr lang="en-US" sz="1200" b="1" baseline="0" dirty="0" smtClean="0"/>
              <a:t>% coverage within class</a:t>
            </a:r>
            <a:r>
              <a:rPr lang="en-US" sz="1200" baseline="0" dirty="0" smtClean="0"/>
              <a:t> sometimes results in very </a:t>
            </a:r>
            <a:r>
              <a:rPr lang="en-US" sz="1200" b="1" baseline="0" dirty="0" smtClean="0"/>
              <a:t>small utility methods</a:t>
            </a:r>
            <a:r>
              <a:rPr lang="en-US" sz="1200" baseline="0" dirty="0" smtClean="0"/>
              <a:t> high</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u="none" baseline="0" dirty="0" smtClean="0"/>
              <a:t>  </a:t>
            </a:r>
            <a:r>
              <a:rPr lang="en-US" sz="1200" u="sng" baseline="0" dirty="0" smtClean="0"/>
              <a:t>Solution</a:t>
            </a:r>
            <a:r>
              <a:rPr lang="en-US" sz="1200" u="none" baseline="0" dirty="0" smtClean="0"/>
              <a:t>: </a:t>
            </a:r>
            <a:r>
              <a:rPr lang="en-US" sz="1200" b="1" u="sng" baseline="0" dirty="0" smtClean="0"/>
              <a:t>Improved Ranking</a:t>
            </a:r>
            <a:r>
              <a:rPr lang="en-US" sz="1200" baseline="0" dirty="0" smtClean="0"/>
              <a:t>: Rank higher diffs that are more likely to be directly related to the feature:</a:t>
            </a:r>
          </a:p>
          <a:p>
            <a:pPr marL="13716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Rank higher diffs that are higher in stack trace (more likely to be high level code than utility code or noise)</a:t>
            </a:r>
          </a:p>
          <a:p>
            <a:pPr marL="13716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a:t>
            </a:r>
            <a:r>
              <a:rPr lang="en-US" sz="1200" baseline="0" dirty="0" err="1" smtClean="0"/>
              <a:t>CovRank</a:t>
            </a:r>
            <a:r>
              <a:rPr lang="en-US" sz="1200" baseline="0" dirty="0" smtClean="0"/>
              <a:t>: If a feature is split across several classes that each has low % of methods executed for the feature – they still call each other. Rank higher diffs that calls into a graph of many diffs.</a:t>
            </a:r>
          </a:p>
          <a:p>
            <a:pPr marL="13716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Rank higher methods and classes with larger diffs (abs and/or %). Many irrelevant diffs are very small.</a:t>
            </a:r>
          </a:p>
          <a:p>
            <a:pPr marL="13716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aseline="0" dirty="0" smtClean="0"/>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UI - Tooltips and UI that is dynamic and changing may generate a diff.</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aseline="0" dirty="0" smtClean="0"/>
          </a:p>
          <a:p>
            <a:pPr marL="685800" lvl="1" indent="-228600">
              <a:buFont typeface="Arial" pitchFamily="34" charset="0"/>
              <a:buChar char="•"/>
            </a:pPr>
            <a:endParaRPr lang="en-US" sz="1200" baseline="0" dirty="0" smtClean="0"/>
          </a:p>
          <a:p>
            <a:pPr marL="228600" lvl="0" indent="-228600">
              <a:buFont typeface="Arial" pitchFamily="34" charset="0"/>
              <a:buChar char="•"/>
            </a:pPr>
            <a:r>
              <a:rPr lang="en-US" sz="1200" baseline="0" dirty="0" smtClean="0"/>
              <a:t>No Immediate direct feedback – Need 2 complete executions of the monitored program </a:t>
            </a:r>
          </a:p>
          <a:p>
            <a:pPr marL="685800" lvl="1" indent="-228600">
              <a:buFont typeface="Arial" pitchFamily="34" charset="0"/>
              <a:buChar char="•"/>
            </a:pPr>
            <a:r>
              <a:rPr lang="en-US" sz="1200" baseline="0" dirty="0" smtClean="0"/>
              <a:t>Not suitable for </a:t>
            </a:r>
            <a:r>
              <a:rPr lang="en-US" sz="1200" b="1" baseline="0" dirty="0" smtClean="0"/>
              <a:t>long running programs</a:t>
            </a:r>
          </a:p>
          <a:p>
            <a:pPr marL="685800" lvl="1" indent="-228600">
              <a:buFont typeface="Arial" pitchFamily="34" charset="0"/>
              <a:buChar char="•"/>
            </a:pPr>
            <a:r>
              <a:rPr lang="en-US" sz="1200" baseline="0" dirty="0" smtClean="0"/>
              <a:t>Solution: </a:t>
            </a:r>
            <a:r>
              <a:rPr lang="en-US" sz="1200" b="1" u="none" baseline="0" dirty="0" smtClean="0"/>
              <a:t>Record time or event-range </a:t>
            </a:r>
            <a:r>
              <a:rPr lang="en-US" sz="1200" b="0" u="none" baseline="0" dirty="0" smtClean="0"/>
              <a:t>(above)</a:t>
            </a:r>
            <a:endParaRPr lang="en-US" sz="1200" b="0" baseline="0" dirty="0" smtClean="0"/>
          </a:p>
          <a:p>
            <a:pPr marL="1143000" lvl="2" indent="-228600">
              <a:buFont typeface="Arial" pitchFamily="34" charset="0"/>
              <a:buChar char="•"/>
            </a:pPr>
            <a:endParaRPr lang="en-US" sz="1200" baseline="0" dirty="0" smtClean="0"/>
          </a:p>
          <a:p>
            <a:pPr marL="228600" lvl="0" indent="-228600">
              <a:buFont typeface="Arial" pitchFamily="34" charset="0"/>
              <a:buChar char="•"/>
            </a:pPr>
            <a:r>
              <a:rPr lang="en-US" sz="1200" b="1" baseline="0" dirty="0" smtClean="0"/>
              <a:t>Multiple threads</a:t>
            </a:r>
            <a:r>
              <a:rPr lang="en-US" sz="1200" baseline="0" dirty="0" smtClean="0"/>
              <a:t> – irrelevant work (Background threads and scheduled Tasks:  Eclipse source code indexer) generates a diff.</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u="sng" baseline="0" dirty="0" smtClean="0"/>
              <a:t>Solution</a:t>
            </a:r>
            <a:r>
              <a:rPr lang="en-US" sz="1200" baseline="0" dirty="0" smtClean="0"/>
              <a:t>: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User </a:t>
            </a:r>
            <a:r>
              <a:rPr lang="en-US" sz="1200" b="1" baseline="0" dirty="0" smtClean="0"/>
              <a:t>Filter out background threads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smtClean="0"/>
              <a:t>Causality</a:t>
            </a:r>
            <a:r>
              <a:rPr lang="en-US" sz="1200" baseline="0" dirty="0" smtClean="0"/>
              <a:t> – associate </a:t>
            </a:r>
            <a:r>
              <a:rPr lang="en-US" sz="1200" baseline="0" dirty="0" err="1" smtClean="0"/>
              <a:t>async</a:t>
            </a:r>
            <a:r>
              <a:rPr lang="en-US" sz="1200" baseline="0" dirty="0" smtClean="0"/>
              <a:t> Tasks to its originating thread by keeping the originating stack trace in the task object.</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UI: Display the Task as an expansion of the original thread. </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Has applications to Debugger (logical stacks) and Logging in general </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Note: If feature-scenario indirectly triggers a task (say it listens to changes caused by scenario), it is a special case of Task spawn, that is not covered by Logical stack (unless programmed to)</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a:t>
            </a:r>
            <a:r>
              <a:rPr lang="en-US" sz="1200" b="1" baseline="0" dirty="0" err="1" smtClean="0"/>
              <a:t>Substract</a:t>
            </a:r>
            <a:r>
              <a:rPr lang="en-US" sz="1200" baseline="0" dirty="0" smtClean="0"/>
              <a:t> </a:t>
            </a:r>
            <a:r>
              <a:rPr lang="en-US" sz="1200" b="1" baseline="0" dirty="0" smtClean="0"/>
              <a:t>many recorded non-exhibiting feature coverages</a:t>
            </a:r>
            <a:r>
              <a:rPr lang="en-US" sz="1200" baseline="0" dirty="0" smtClean="0"/>
              <a:t> – they probably have the background task as well.</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a:t>
            </a:r>
            <a:r>
              <a:rPr lang="en-US" sz="1200" u="sng" baseline="0" dirty="0" smtClean="0"/>
              <a:t>Implementation</a:t>
            </a:r>
            <a:r>
              <a:rPr lang="en-US" sz="1200" baseline="0" dirty="0" smtClean="0"/>
              <a:t>: Each thread has </a:t>
            </a:r>
            <a:r>
              <a:rPr lang="en-US" sz="1200" baseline="0" dirty="0" err="1" smtClean="0"/>
              <a:t>cov</a:t>
            </a:r>
            <a:r>
              <a:rPr lang="en-US" sz="1200" baseline="0" dirty="0" smtClean="0"/>
              <a:t> tables (similar to </a:t>
            </a:r>
            <a:r>
              <a:rPr lang="en-US" sz="1200" baseline="0" dirty="0" err="1" smtClean="0"/>
              <a:t>emma</a:t>
            </a:r>
            <a:r>
              <a:rPr lang="en-US" sz="1200" baseline="0" dirty="0" smtClean="0"/>
              <a:t>, but per thread).</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TLS: Native </a:t>
            </a:r>
            <a:r>
              <a:rPr lang="en-US" sz="1200" kern="1200" dirty="0" smtClean="0">
                <a:solidFill>
                  <a:schemeClr val="tx1"/>
                </a:solidFill>
                <a:latin typeface="+mn-lt"/>
                <a:ea typeface="+mn-ea"/>
                <a:cs typeface="+mn-cs"/>
              </a:rPr>
              <a:t>__</a:t>
            </a:r>
            <a:r>
              <a:rPr lang="en-US" sz="1200" kern="1200" dirty="0" err="1" smtClean="0">
                <a:solidFill>
                  <a:schemeClr val="tx1"/>
                </a:solidFill>
                <a:latin typeface="+mn-lt"/>
                <a:ea typeface="+mn-ea"/>
                <a:cs typeface="+mn-cs"/>
              </a:rPr>
              <a:t>declspec</a:t>
            </a:r>
            <a:r>
              <a:rPr lang="en-US" sz="1200" kern="1200" dirty="0" smtClean="0">
                <a:solidFill>
                  <a:schemeClr val="tx1"/>
                </a:solidFill>
                <a:latin typeface="+mn-lt"/>
                <a:ea typeface="+mn-ea"/>
                <a:cs typeface="+mn-cs"/>
              </a:rPr>
              <a:t>( thread ) was order of magnitude</a:t>
            </a:r>
            <a:r>
              <a:rPr lang="en-US" sz="1200" kern="1200" baseline="0" dirty="0" smtClean="0">
                <a:solidFill>
                  <a:schemeClr val="tx1"/>
                </a:solidFill>
                <a:latin typeface="+mn-lt"/>
                <a:ea typeface="+mn-ea"/>
                <a:cs typeface="+mn-cs"/>
              </a:rPr>
              <a:t> faster than Java and .NET </a:t>
            </a:r>
            <a:r>
              <a:rPr lang="en-US" sz="1200" kern="1200" baseline="0" dirty="0" err="1" smtClean="0">
                <a:solidFill>
                  <a:schemeClr val="tx1"/>
                </a:solidFill>
                <a:latin typeface="+mn-lt"/>
                <a:ea typeface="+mn-ea"/>
                <a:cs typeface="+mn-cs"/>
              </a:rPr>
              <a:t>HashTable</a:t>
            </a:r>
            <a:r>
              <a:rPr lang="en-US" sz="1200" kern="1200" baseline="0" dirty="0" smtClean="0">
                <a:solidFill>
                  <a:schemeClr val="tx1"/>
                </a:solidFill>
                <a:latin typeface="+mn-lt"/>
                <a:ea typeface="+mn-ea"/>
                <a:cs typeface="+mn-cs"/>
              </a:rPr>
              <a:t> based TLS</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 Array in TLS: Each class has a null </a:t>
            </a:r>
            <a:r>
              <a:rPr lang="en-US" sz="1200" kern="1200" baseline="0" dirty="0" err="1" smtClean="0">
                <a:solidFill>
                  <a:schemeClr val="tx1"/>
                </a:solidFill>
                <a:latin typeface="+mn-lt"/>
                <a:ea typeface="+mn-ea"/>
                <a:cs typeface="+mn-cs"/>
              </a:rPr>
              <a:t>ptr</a:t>
            </a:r>
            <a:r>
              <a:rPr lang="en-US" sz="1200" kern="1200" baseline="0" dirty="0" smtClean="0">
                <a:solidFill>
                  <a:schemeClr val="tx1"/>
                </a:solidFill>
                <a:latin typeface="+mn-lt"/>
                <a:ea typeface="+mn-ea"/>
                <a:cs typeface="+mn-cs"/>
              </a:rPr>
              <a:t> (lazy init) that contains all its code-blocks. Array is init in </a:t>
            </a:r>
            <a:r>
              <a:rPr lang="en-US" sz="1200" kern="1200" baseline="0" dirty="0" err="1" smtClean="0">
                <a:solidFill>
                  <a:schemeClr val="tx1"/>
                </a:solidFill>
                <a:latin typeface="+mn-lt"/>
                <a:ea typeface="+mn-ea"/>
                <a:cs typeface="+mn-cs"/>
              </a:rPr>
              <a:t>Thread.run</a:t>
            </a:r>
            <a:endParaRPr lang="en-US" sz="1200" kern="1200" baseline="0" dirty="0" smtClean="0">
              <a:solidFill>
                <a:schemeClr val="tx1"/>
              </a:solidFill>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 Problem: Same thread is reused for Tasks/Jobs.</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 Solution: </a:t>
            </a:r>
            <a:r>
              <a:rPr lang="en-US" sz="1200" b="0" baseline="0" dirty="0" smtClean="0"/>
              <a:t>Causality: Associate task coverage with the originating thread (that called </a:t>
            </a:r>
            <a:r>
              <a:rPr lang="en-US" sz="1200" b="0" baseline="0" dirty="0" err="1" smtClean="0"/>
              <a:t>Job.schedule</a:t>
            </a:r>
            <a:r>
              <a:rPr lang="en-US" sz="1200" b="0" baseline="0" dirty="0" smtClean="0"/>
              <a:t>). </a:t>
            </a:r>
          </a:p>
          <a:p>
            <a:pPr marL="13716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 Tasks write </a:t>
            </a:r>
            <a:r>
              <a:rPr lang="en-US" sz="1200" b="0" baseline="0" dirty="0" err="1" smtClean="0"/>
              <a:t>cov</a:t>
            </a:r>
            <a:r>
              <a:rPr lang="en-US" sz="1200" b="0" baseline="0" dirty="0" smtClean="0"/>
              <a:t> data to their originating thread tables with a special mark (</a:t>
            </a:r>
            <a:r>
              <a:rPr lang="en-US" sz="1200" b="0" baseline="0" dirty="0" err="1" smtClean="0"/>
              <a:t>cov</a:t>
            </a:r>
            <a:r>
              <a:rPr lang="en-US" sz="1200" b="0" baseline="0" dirty="0" smtClean="0"/>
              <a:t> also by task).</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 Problem: Lazy init is problematic, since the same </a:t>
            </a:r>
            <a:r>
              <a:rPr lang="en-US" sz="1200" kern="1200" baseline="0" dirty="0" err="1" smtClean="0">
                <a:solidFill>
                  <a:schemeClr val="tx1"/>
                </a:solidFill>
                <a:latin typeface="+mn-lt"/>
                <a:ea typeface="+mn-ea"/>
                <a:cs typeface="+mn-cs"/>
              </a:rPr>
              <a:t>cov-datastruct</a:t>
            </a:r>
            <a:r>
              <a:rPr lang="en-US" sz="1200" kern="1200" baseline="0" dirty="0" smtClean="0">
                <a:solidFill>
                  <a:schemeClr val="tx1"/>
                </a:solidFill>
                <a:latin typeface="+mn-lt"/>
                <a:ea typeface="+mn-ea"/>
                <a:cs typeface="+mn-cs"/>
              </a:rPr>
              <a:t> is accessed by originating thread and all child tasks</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 Solution: Use Atomic </a:t>
            </a:r>
            <a:r>
              <a:rPr lang="en-US" sz="1200" kern="1200" baseline="0" dirty="0" err="1" smtClean="0">
                <a:solidFill>
                  <a:schemeClr val="tx1"/>
                </a:solidFill>
                <a:latin typeface="+mn-lt"/>
                <a:ea typeface="+mn-ea"/>
                <a:cs typeface="+mn-cs"/>
              </a:rPr>
              <a:t>initalization</a:t>
            </a:r>
            <a:r>
              <a:rPr lang="en-US" sz="1200" kern="1200" baseline="0" dirty="0" smtClean="0">
                <a:solidFill>
                  <a:schemeClr val="tx1"/>
                </a:solidFill>
                <a:latin typeface="+mn-lt"/>
                <a:ea typeface="+mn-ea"/>
                <a:cs typeface="+mn-cs"/>
              </a:rPr>
              <a:t>.</a:t>
            </a:r>
          </a:p>
          <a:p>
            <a:pPr marL="914400" marR="0" lvl="2"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aseline="0" dirty="0" smtClean="0"/>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u="sng" baseline="0" dirty="0" smtClean="0"/>
              <a:t>Problem:</a:t>
            </a:r>
            <a:r>
              <a:rPr lang="en-US" sz="1200" baseline="0" dirty="0" smtClean="0"/>
              <a:t> Developer Studies show, that the </a:t>
            </a:r>
            <a:r>
              <a:rPr lang="en-US" sz="1200" b="1" baseline="0" dirty="0" smtClean="0"/>
              <a:t>Static Call Hierarchy / Call Graphs are overwhelming </a:t>
            </a:r>
            <a:r>
              <a:rPr lang="en-US" sz="1200" baseline="0" dirty="0" smtClean="0"/>
              <a:t>because of their </a:t>
            </a:r>
            <a:r>
              <a:rPr lang="en-US" sz="1200" b="1" baseline="0" dirty="0" smtClean="0"/>
              <a:t>branching factor </a:t>
            </a:r>
            <a:r>
              <a:rPr lang="en-US" sz="1200" b="0" kern="1200" baseline="0" dirty="0" smtClean="0">
                <a:solidFill>
                  <a:schemeClr val="tx1"/>
                </a:solidFill>
                <a:latin typeface="+mn-lt"/>
                <a:ea typeface="+mn-ea"/>
                <a:cs typeface="+mn-cs"/>
              </a:rPr>
              <a:t> “Answering Common Questions about Code” </a:t>
            </a:r>
            <a:r>
              <a:rPr lang="en-US" sz="1200" kern="1200" baseline="0" dirty="0" smtClean="0">
                <a:solidFill>
                  <a:schemeClr val="tx1"/>
                </a:solidFill>
                <a:latin typeface="+mn-lt"/>
                <a:ea typeface="+mn-ea"/>
                <a:cs typeface="+mn-cs"/>
              </a:rPr>
              <a:t>Thomas D. </a:t>
            </a:r>
            <a:r>
              <a:rPr lang="en-US" sz="1200" kern="1200" baseline="0" dirty="0" err="1" smtClean="0">
                <a:solidFill>
                  <a:schemeClr val="tx1"/>
                </a:solidFill>
                <a:latin typeface="+mn-lt"/>
                <a:ea typeface="+mn-ea"/>
                <a:cs typeface="+mn-cs"/>
              </a:rPr>
              <a:t>LaToza</a:t>
            </a:r>
            <a:r>
              <a:rPr lang="en-US" sz="1200" kern="1200" baseline="0" dirty="0" smtClean="0">
                <a:solidFill>
                  <a:schemeClr val="tx1"/>
                </a:solidFill>
                <a:latin typeface="+mn-lt"/>
                <a:ea typeface="+mn-ea"/>
                <a:cs typeface="+mn-cs"/>
              </a:rPr>
              <a:t> CMU 2008 </a:t>
            </a:r>
            <a:r>
              <a:rPr lang="en-US" sz="1200" baseline="0" dirty="0" smtClean="0"/>
              <a:t>http://www.cs.cmu.edu/~tlatoza/icse08ds-final.pdf.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u="sng" baseline="0" dirty="0" smtClean="0"/>
              <a:t>Solution:</a:t>
            </a:r>
            <a:r>
              <a:rPr lang="en-US" sz="1200" baseline="0" dirty="0" smtClean="0"/>
              <a:t> </a:t>
            </a:r>
            <a:r>
              <a:rPr lang="en-US" sz="1200" b="1" baseline="0" dirty="0" smtClean="0"/>
              <a:t>Filter / Highlight </a:t>
            </a:r>
            <a:r>
              <a:rPr lang="en-US" sz="1200" b="0" baseline="0" dirty="0" smtClean="0"/>
              <a:t>Eclipse </a:t>
            </a:r>
            <a:r>
              <a:rPr lang="en-US" sz="1200" b="1" baseline="0" dirty="0" smtClean="0"/>
              <a:t>Call Hierarchy</a:t>
            </a:r>
            <a:r>
              <a:rPr lang="en-US" sz="1200" baseline="0" dirty="0" smtClean="0"/>
              <a:t>, which currently don’t even eliminate infeasible paths statically.</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If caller-site was executed – green</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If caller-site was not executed, but its function was executed (caller-site control dependence branch to else instead of if) – yellow.</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smtClean="0"/>
              <a:t>Search </a:t>
            </a:r>
            <a:r>
              <a:rPr lang="en-US" sz="1200" b="0" baseline="0" dirty="0" smtClean="0"/>
              <a:t>only</a:t>
            </a:r>
            <a:r>
              <a:rPr lang="en-US" sz="1200" b="1" baseline="0" dirty="0" smtClean="0"/>
              <a:t> </a:t>
            </a:r>
            <a:r>
              <a:rPr lang="en-US" sz="1200" b="0" baseline="0" dirty="0" smtClean="0"/>
              <a:t>inside and around executed code (ex: include comments around)</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 Combine Ranking from search and Ranking from </a:t>
            </a:r>
            <a:r>
              <a:rPr lang="en-US" sz="1200" b="0" baseline="0" dirty="0" err="1" smtClean="0"/>
              <a:t>CovRank</a:t>
            </a:r>
            <a:r>
              <a:rPr lang="en-US" sz="1200" b="0" baseline="0" dirty="0" smtClean="0"/>
              <a:t> (needed even if search only inside and around executed code)</a:t>
            </a:r>
            <a:endParaRPr lang="en-US" sz="1200" baseline="0" dirty="0" smtClean="0"/>
          </a:p>
          <a:p>
            <a:pPr marL="228600" indent="-228600">
              <a:buFont typeface="Arial" pitchFamily="34" charset="0"/>
              <a:buChar char="•"/>
            </a:pPr>
            <a:r>
              <a:rPr lang="en-US" sz="1200" b="1" baseline="0" dirty="0" smtClean="0"/>
              <a:t>Regressions </a:t>
            </a:r>
            <a:r>
              <a:rPr lang="en-US" b="1" dirty="0" smtClean="0"/>
              <a:t>Isolation</a:t>
            </a:r>
            <a:r>
              <a:rPr lang="en-US" sz="1200" baseline="0" dirty="0" smtClean="0"/>
              <a:t>: Cannot difference between different version of the same application</a:t>
            </a:r>
          </a:p>
          <a:p>
            <a:pPr marL="685800" lvl="1" indent="-228600">
              <a:buFont typeface="Arial" pitchFamily="34" charset="0"/>
              <a:buChar char="•"/>
            </a:pPr>
            <a:r>
              <a:rPr lang="en-US" sz="1200" baseline="0" dirty="0" smtClean="0"/>
              <a:t>Generalize the tools to allow comparison of different application versions</a:t>
            </a:r>
          </a:p>
          <a:p>
            <a:pPr marL="685800" lvl="1" indent="-228600">
              <a:buFont typeface="Arial" pitchFamily="34" charset="0"/>
              <a:buChar char="•"/>
            </a:pPr>
            <a:r>
              <a:rPr lang="en-US" sz="1200" baseline="0" dirty="0" smtClean="0"/>
              <a:t>More about debugging and regression analysis later</a:t>
            </a:r>
          </a:p>
          <a:p>
            <a:pPr marL="228600" indent="-228600">
              <a:buFont typeface="Arial" pitchFamily="34" charset="0"/>
              <a:buChar char="•"/>
            </a:pPr>
            <a:r>
              <a:rPr lang="en-US" sz="1200" b="1" baseline="0" dirty="0" smtClean="0"/>
              <a:t>No UI  mapping to code</a:t>
            </a:r>
            <a:r>
              <a:rPr lang="en-US" sz="1200" baseline="0" dirty="0" smtClean="0"/>
              <a:t> – unlike FireCrystal, doesn’t map source code to UI or to other program outputs.</a:t>
            </a:r>
          </a:p>
          <a:p>
            <a:pPr marL="685800" lvl="1" indent="-228600">
              <a:buFont typeface="Arial" pitchFamily="34" charset="0"/>
              <a:buChar char="•"/>
            </a:pPr>
            <a:r>
              <a:rPr lang="en-US" sz="1200" baseline="0" dirty="0" smtClean="0"/>
              <a:t>We saw Spy and will see more solutions later on.</a:t>
            </a:r>
          </a:p>
          <a:p>
            <a:pPr marL="228600" lvl="0" indent="-228600" rtl="0">
              <a:buFont typeface="Arial" pitchFamily="34" charset="0"/>
              <a:buChar char="•"/>
            </a:pPr>
            <a:endParaRPr lang="en-US" sz="1200" baseline="0" dirty="0" smtClean="0"/>
          </a:p>
          <a:p>
            <a:pPr marL="228600" lvl="0" indent="-228600">
              <a:buFont typeface="Arial" pitchFamily="34" charset="0"/>
              <a:buNone/>
            </a:pPr>
            <a:endParaRPr lang="en-US" sz="1200" baseline="0" dirty="0" smtClean="0"/>
          </a:p>
          <a:p>
            <a:pPr marL="228600" lvl="0" indent="-228600">
              <a:buFont typeface="Arial" pitchFamily="34" charset="0"/>
              <a:buChar char="•"/>
            </a:pPr>
            <a:r>
              <a:rPr lang="en-US" sz="1200" b="1" baseline="0" dirty="0" smtClean="0"/>
              <a:t>Example:</a:t>
            </a:r>
            <a:r>
              <a:rPr lang="en-US" sz="1200" b="0" baseline="0" dirty="0" smtClean="0"/>
              <a:t>  We know that the e-mail processing code used some e-mail client </a:t>
            </a:r>
            <a:r>
              <a:rPr lang="en-US" sz="1200" b="0" baseline="0" dirty="0" err="1" smtClean="0"/>
              <a:t>api</a:t>
            </a:r>
            <a:r>
              <a:rPr lang="en-US" sz="1200" b="0" baseline="0" dirty="0" smtClean="0"/>
              <a:t> (we don’t know which one)</a:t>
            </a:r>
          </a:p>
          <a:p>
            <a:pPr marL="685800" lvl="1" indent="-228600">
              <a:buFont typeface="Arial" pitchFamily="34" charset="0"/>
              <a:buChar char="•"/>
            </a:pPr>
            <a:r>
              <a:rPr lang="en-US" sz="1200" b="0" baseline="0" dirty="0" smtClean="0"/>
              <a:t>Feature isolation (flow-diff)</a:t>
            </a:r>
          </a:p>
          <a:p>
            <a:pPr marL="685800" lvl="1" indent="-228600">
              <a:buFont typeface="Arial" pitchFamily="34" charset="0"/>
              <a:buChar char="•"/>
            </a:pPr>
            <a:r>
              <a:rPr lang="en-US" sz="1200" b="0" baseline="0" dirty="0" smtClean="0"/>
              <a:t>Q: Where did </a:t>
            </a:r>
            <a:r>
              <a:rPr lang="en-US" sz="1200" b="0" baseline="0" dirty="0" err="1" smtClean="0"/>
              <a:t>MyCode</a:t>
            </a:r>
            <a:r>
              <a:rPr lang="en-US" sz="1200" b="0" baseline="0" dirty="0" smtClean="0"/>
              <a:t> first accessed a some third party </a:t>
            </a:r>
            <a:r>
              <a:rPr lang="en-US" sz="1200" b="0" baseline="0" dirty="0" err="1" smtClean="0"/>
              <a:t>api</a:t>
            </a:r>
            <a:r>
              <a:rPr lang="en-US" sz="1200" b="0" baseline="0" dirty="0" smtClean="0"/>
              <a:t> methods ( com.ibm.*. )</a:t>
            </a:r>
          </a:p>
          <a:p>
            <a:pPr marL="1143000" lvl="2" indent="-228600">
              <a:buFont typeface="Arial" pitchFamily="34" charset="0"/>
              <a:buChar char="•"/>
            </a:pPr>
            <a:r>
              <a:rPr lang="en-US" sz="1200" b="0" baseline="0" dirty="0" smtClean="0"/>
              <a:t>Search for every call-site in executed code which is from com.&lt;my company&gt; to com.&lt;other company&gt; or org.&lt;not eclipse&gt;, excluding JDK and base libraries.</a:t>
            </a:r>
            <a:endParaRPr lang="en-US" sz="1200" baseline="0" dirty="0" smtClean="0"/>
          </a:p>
          <a:p>
            <a:pPr marL="228600" indent="-228600">
              <a:buNone/>
            </a:pPr>
            <a:endParaRPr lang="en-US" sz="1200" baseline="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18</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sz="1200" baseline="0" dirty="0" smtClean="0"/>
              <a:t>We will now see techniques and tools that collect much more data – such as method parameters and variables values.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19</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sz="1200" baseline="0" dirty="0" smtClean="0"/>
              <a:t>Research prototype from CMU by </a:t>
            </a:r>
            <a:r>
              <a:rPr lang="en-US" sz="1200" kern="1200" baseline="0" dirty="0" smtClean="0">
                <a:solidFill>
                  <a:schemeClr val="tx1"/>
                </a:solidFill>
                <a:latin typeface="+mn-lt"/>
                <a:ea typeface="+mn-ea"/>
                <a:cs typeface="+mn-cs"/>
              </a:rPr>
              <a:t>Stephen </a:t>
            </a:r>
            <a:r>
              <a:rPr lang="en-US" sz="1200" kern="1200" baseline="0" dirty="0" err="1" smtClean="0">
                <a:solidFill>
                  <a:schemeClr val="tx1"/>
                </a:solidFill>
                <a:latin typeface="+mn-lt"/>
                <a:ea typeface="+mn-ea"/>
                <a:cs typeface="+mn-cs"/>
              </a:rPr>
              <a:t>Oney</a:t>
            </a:r>
            <a:r>
              <a:rPr lang="en-US" sz="1200" kern="1200" baseline="0" dirty="0" smtClean="0">
                <a:solidFill>
                  <a:schemeClr val="tx1"/>
                </a:solidFill>
                <a:latin typeface="+mn-lt"/>
                <a:ea typeface="+mn-ea"/>
                <a:cs typeface="+mn-cs"/>
              </a:rPr>
              <a:t> and Brad Myers.</a:t>
            </a:r>
          </a:p>
          <a:p>
            <a:r>
              <a:rPr lang="en-US" sz="1200" kern="1200" baseline="0" dirty="0" smtClean="0">
                <a:solidFill>
                  <a:schemeClr val="tx1"/>
                </a:solidFill>
                <a:latin typeface="+mn-lt"/>
                <a:ea typeface="+mn-ea"/>
                <a:cs typeface="+mn-cs"/>
              </a:rPr>
              <a:t>First tool we have seen that </a:t>
            </a:r>
            <a:r>
              <a:rPr lang="en-US" sz="1200" b="1" kern="1200" baseline="0" dirty="0" smtClean="0">
                <a:solidFill>
                  <a:schemeClr val="tx1"/>
                </a:solidFill>
                <a:latin typeface="+mn-lt"/>
                <a:ea typeface="+mn-ea"/>
                <a:cs typeface="+mn-cs"/>
              </a:rPr>
              <a:t>records interactive application behavior</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and map it to the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source code</a:t>
            </a:r>
            <a:r>
              <a:rPr lang="en-US" sz="1200" kern="1200" baseline="0" dirty="0" smtClean="0">
                <a:solidFill>
                  <a:schemeClr val="tx1"/>
                </a:solidFill>
                <a:latin typeface="+mn-lt"/>
                <a:ea typeface="+mn-ea"/>
                <a:cs typeface="+mn-cs"/>
              </a:rPr>
              <a:t>.</a:t>
            </a:r>
          </a:p>
          <a:p>
            <a:endParaRPr lang="en-US" sz="1200" baseline="0" dirty="0" smtClean="0"/>
          </a:p>
          <a:p>
            <a:r>
              <a:rPr lang="en-US" sz="1200" b="1" u="sng" baseline="0" dirty="0" smtClean="0"/>
              <a:t>Cons</a:t>
            </a:r>
            <a:r>
              <a:rPr lang="en-US" sz="1200" baseline="0" dirty="0" smtClean="0"/>
              <a:t>: </a:t>
            </a:r>
            <a:r>
              <a:rPr lang="en-US" sz="1200" b="1" baseline="0" dirty="0" smtClean="0"/>
              <a:t>UI only </a:t>
            </a:r>
            <a:r>
              <a:rPr lang="en-US" sz="1200" baseline="0" dirty="0" smtClean="0"/>
              <a:t>(applies to WebUI</a:t>
            </a:r>
            <a:r>
              <a:rPr lang="en-US" sz="1200" b="1" baseline="0" dirty="0" smtClean="0"/>
              <a:t>), Unacceptably slow</a:t>
            </a:r>
            <a:r>
              <a:rPr lang="en-US" sz="1200" baseline="0" dirty="0" smtClean="0"/>
              <a:t> (records every JavaScript instruction)</a:t>
            </a:r>
          </a:p>
          <a:p>
            <a:endParaRPr lang="en-US" sz="1200" baseline="0" dirty="0" smtClean="0"/>
          </a:p>
          <a:p>
            <a:r>
              <a:rPr lang="en-US" sz="1200" b="1" kern="1200" baseline="0" dirty="0" smtClean="0">
                <a:solidFill>
                  <a:schemeClr val="tx1"/>
                </a:solidFill>
                <a:latin typeface="+mn-lt"/>
                <a:ea typeface="+mn-ea"/>
                <a:cs typeface="+mn-cs"/>
              </a:rPr>
              <a:t>Figure 1 </a:t>
            </a:r>
            <a:r>
              <a:rPr lang="en-US" sz="1200" b="0" kern="1200" baseline="0" dirty="0" smtClean="0">
                <a:solidFill>
                  <a:schemeClr val="tx1"/>
                </a:solidFill>
                <a:latin typeface="+mn-lt"/>
                <a:ea typeface="+mn-ea"/>
                <a:cs typeface="+mn-cs"/>
              </a:rPr>
              <a:t>- FireCrystal replaying an interaction with an article on the New York Times website</a:t>
            </a:r>
          </a:p>
          <a:p>
            <a:r>
              <a:rPr lang="en-US" sz="1200" b="0" kern="1200" baseline="0" dirty="0" smtClean="0">
                <a:solidFill>
                  <a:schemeClr val="tx1"/>
                </a:solidFill>
                <a:latin typeface="+mn-lt"/>
                <a:ea typeface="+mn-ea"/>
                <a:cs typeface="+mn-cs"/>
              </a:rPr>
              <a:t>(http://www.nytimes.com/). In this interaction, the question mark box (outlined in red) appears after the user has</a:t>
            </a:r>
          </a:p>
          <a:p>
            <a:r>
              <a:rPr lang="en-US" sz="1200" b="0" kern="1200" baseline="0" dirty="0" smtClean="0">
                <a:solidFill>
                  <a:schemeClr val="tx1"/>
                </a:solidFill>
                <a:latin typeface="+mn-lt"/>
                <a:ea typeface="+mn-ea"/>
                <a:cs typeface="+mn-cs"/>
              </a:rPr>
              <a:t>highlighted a phrase (“great alumni” in this case). The timeline on the bottom of the screen shows user input events</a:t>
            </a:r>
          </a:p>
          <a:p>
            <a:r>
              <a:rPr lang="en-US" sz="1200" b="0" kern="1200" baseline="0" dirty="0" smtClean="0">
                <a:solidFill>
                  <a:schemeClr val="tx1"/>
                </a:solidFill>
                <a:latin typeface="+mn-lt"/>
                <a:ea typeface="+mn-ea"/>
                <a:cs typeface="+mn-cs"/>
              </a:rPr>
              <a:t>(in blue, from left: mouse down and up events, keyboard keys down and up, and window resizing, etc.) and DOM</a:t>
            </a:r>
          </a:p>
          <a:p>
            <a:r>
              <a:rPr lang="en-US" sz="1200" b="0" kern="1200" baseline="0" dirty="0" smtClean="0">
                <a:solidFill>
                  <a:schemeClr val="tx1"/>
                </a:solidFill>
                <a:latin typeface="+mn-lt"/>
                <a:ea typeface="+mn-ea"/>
                <a:cs typeface="+mn-cs"/>
              </a:rPr>
              <a:t>changes (as yellow bars). As the user drags the timeline handle (in red) to different times, a callout box gives more</a:t>
            </a:r>
          </a:p>
          <a:p>
            <a:r>
              <a:rPr lang="en-US" sz="1200" b="0" kern="1200" baseline="0" dirty="0" smtClean="0">
                <a:solidFill>
                  <a:schemeClr val="tx1"/>
                </a:solidFill>
                <a:latin typeface="+mn-lt"/>
                <a:ea typeface="+mn-ea"/>
                <a:cs typeface="+mn-cs"/>
              </a:rPr>
              <a:t>details on the event, the interaction is shown on a clone of the web page (left panel), and relevant code (</a:t>
            </a:r>
            <a:r>
              <a:rPr lang="en-US" sz="1200" b="0" kern="1200" baseline="0" dirty="0" err="1" smtClean="0">
                <a:solidFill>
                  <a:schemeClr val="tx1"/>
                </a:solidFill>
                <a:latin typeface="+mn-lt"/>
                <a:ea typeface="+mn-ea"/>
                <a:cs typeface="+mn-cs"/>
              </a:rPr>
              <a:t>Javascript</a:t>
            </a:r>
            <a:r>
              <a:rPr lang="en-US" sz="1200" b="0" kern="1200" baseline="0" dirty="0" smtClean="0">
                <a:solidFill>
                  <a:schemeClr val="tx1"/>
                </a:solidFill>
                <a:latin typeface="+mn-lt"/>
                <a:ea typeface="+mn-ea"/>
                <a:cs typeface="+mn-cs"/>
              </a:rPr>
              <a:t>,</a:t>
            </a:r>
          </a:p>
          <a:p>
            <a:r>
              <a:rPr lang="en-US" sz="1200" b="0" kern="1200" baseline="0" dirty="0" smtClean="0">
                <a:solidFill>
                  <a:schemeClr val="tx1"/>
                </a:solidFill>
                <a:latin typeface="+mn-lt"/>
                <a:ea typeface="+mn-ea"/>
                <a:cs typeface="+mn-cs"/>
              </a:rPr>
              <a:t>HTML, or CSS) is highlighted (right panel)</a:t>
            </a:r>
            <a:endParaRPr lang="en-US" sz="1200" b="0" baseline="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Using common tools (Eclipse/VS.NET), you will probably </a:t>
            </a:r>
            <a:r>
              <a:rPr lang="en-US" u="sng" baseline="0" dirty="0" err="1" smtClean="0"/>
              <a:t>grep</a:t>
            </a:r>
            <a:r>
              <a:rPr lang="en-US" baseline="0" dirty="0" smtClean="0"/>
              <a:t> and set some </a:t>
            </a:r>
            <a:r>
              <a:rPr lang="en-US" u="sng" baseline="0" dirty="0" smtClean="0"/>
              <a:t>breakpoints</a:t>
            </a:r>
            <a:r>
              <a:rPr lang="en-US" baseline="0" dirty="0" smtClean="0"/>
              <a:t>, </a:t>
            </a:r>
            <a:r>
              <a:rPr lang="en-US" u="sng" baseline="0" dirty="0" smtClean="0"/>
              <a:t>hoping to hit</a:t>
            </a:r>
            <a:r>
              <a:rPr lang="en-US" baseline="0" dirty="0" smtClean="0"/>
              <a:t> the right area. </a:t>
            </a:r>
          </a:p>
          <a:p>
            <a:r>
              <a:rPr lang="en-US" baseline="0" dirty="0" smtClean="0"/>
              <a:t>After some time, when you </a:t>
            </a:r>
            <a:r>
              <a:rPr lang="en-US" u="sng" baseline="0" dirty="0" smtClean="0"/>
              <a:t>finally find it</a:t>
            </a:r>
            <a:r>
              <a:rPr lang="en-US" baseline="0" dirty="0" smtClean="0"/>
              <a:t>, you </a:t>
            </a:r>
            <a:r>
              <a:rPr lang="en-US" u="sng" baseline="0" dirty="0" smtClean="0"/>
              <a:t>struggle with understanding</a:t>
            </a:r>
            <a:r>
              <a:rPr lang="en-US" u="none" baseline="0" dirty="0" smtClean="0"/>
              <a:t> </a:t>
            </a:r>
            <a:r>
              <a:rPr lang="en-US" baseline="0" dirty="0" smtClean="0"/>
              <a:t>who calls who and how and how the code is related to what the user is doing.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2695B9-4DDF-4603-98D2-03CA93D7023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20</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dirty="0" smtClean="0"/>
              <a:t>Andrew J. </a:t>
            </a:r>
            <a:r>
              <a:rPr lang="en-US" dirty="0" err="1" smtClean="0"/>
              <a:t>Ko</a:t>
            </a:r>
            <a:r>
              <a:rPr lang="en-US" dirty="0" smtClean="0"/>
              <a:t> and Brad A. Myers (2009) </a:t>
            </a:r>
            <a:r>
              <a:rPr lang="en-US" b="0" dirty="0" smtClean="0"/>
              <a:t>Finding Causes of Program Output with the Java </a:t>
            </a:r>
            <a:r>
              <a:rPr lang="en-US" b="0" dirty="0" err="1" smtClean="0"/>
              <a:t>Whyline</a:t>
            </a:r>
            <a:r>
              <a:rPr lang="en-US" b="0" dirty="0" smtClean="0"/>
              <a:t>.</a:t>
            </a:r>
          </a:p>
          <a:p>
            <a:endParaRPr lang="en-US" sz="1200" baseline="0" dirty="0" smtClean="0"/>
          </a:p>
          <a:p>
            <a:r>
              <a:rPr lang="en-US" sz="1200" u="sng" baseline="0" dirty="0" smtClean="0"/>
              <a:t>Results</a:t>
            </a:r>
            <a:r>
              <a:rPr lang="en-US" sz="1200" baseline="0" dirty="0" smtClean="0"/>
              <a:t> : User study: Why Color  is not correct task - took half the time with WhyLine for novice programmers (control group are experts)</a:t>
            </a:r>
          </a:p>
          <a:p>
            <a:r>
              <a:rPr lang="en-US" sz="1200" u="sng" baseline="0" dirty="0" smtClean="0"/>
              <a:t>Why didn’t execute?</a:t>
            </a:r>
            <a:r>
              <a:rPr lang="en-US" sz="1200" u="none" baseline="0" dirty="0" smtClean="0"/>
              <a:t>: Method wasn’t called, </a:t>
            </a:r>
            <a:r>
              <a:rPr lang="en-US" sz="1200" u="none" baseline="0" dirty="0" err="1" smtClean="0"/>
              <a:t>Codeblock</a:t>
            </a:r>
            <a:r>
              <a:rPr lang="en-US" sz="1200" u="none" baseline="0" dirty="0" smtClean="0"/>
              <a:t> wasn’t called (dominating if statement branched the other way), </a:t>
            </a:r>
            <a:endParaRPr lang="en-US" sz="1200" u="sng" baseline="0" dirty="0" smtClean="0"/>
          </a:p>
          <a:p>
            <a:endParaRPr lang="en-US" sz="1200" u="sng" baseline="0" dirty="0" smtClean="0"/>
          </a:p>
          <a:p>
            <a:r>
              <a:rPr lang="en-US" sz="1200" b="1" u="sng" baseline="0" dirty="0" smtClean="0"/>
              <a:t>Pro</a:t>
            </a:r>
            <a:r>
              <a:rPr lang="en-US" sz="1200" baseline="0" dirty="0" smtClean="0"/>
              <a:t>: </a:t>
            </a:r>
          </a:p>
          <a:p>
            <a:pPr>
              <a:buFont typeface="Arial" pitchFamily="34" charset="0"/>
              <a:buChar char="•"/>
            </a:pPr>
            <a:r>
              <a:rPr lang="en-US" sz="1200" baseline="0" dirty="0" smtClean="0"/>
              <a:t> Start from UI (Spy like easy of use) – point and click</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Backward Dynamic slicing like techniques for debugging.</a:t>
            </a:r>
          </a:p>
          <a:p>
            <a:pPr>
              <a:buFont typeface="Arial" pitchFamily="34" charset="0"/>
              <a:buChar char="•"/>
            </a:pPr>
            <a:r>
              <a:rPr lang="en-US" sz="1200" baseline="0" dirty="0" smtClean="0"/>
              <a:t> Questions seems to help focus developer and highlight possible directions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 Why not executed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i="0" u="none" strike="noStrike" kern="1200" cap="none" spc="0" normalizeH="0" baseline="0" noProof="0" dirty="0" smtClean="0">
              <a:ln>
                <a:noFill/>
              </a:ln>
              <a:solidFill>
                <a:schemeClr val="tx1"/>
              </a:solidFill>
              <a:effectLst/>
              <a:uLnTx/>
              <a:uFillTx/>
              <a:latin typeface="+mn-lt"/>
              <a:ea typeface="+mn-ea"/>
              <a:cs typeface="+mn-cs"/>
            </a:endParaRPr>
          </a:p>
          <a:p>
            <a:pPr>
              <a:buFont typeface="Arial" pitchFamily="34" charset="0"/>
              <a:buChar char="•"/>
            </a:pPr>
            <a:endParaRPr lang="en-US" sz="1200" baseline="0" dirty="0" smtClean="0"/>
          </a:p>
          <a:p>
            <a:r>
              <a:rPr lang="en-US" sz="1200" b="1" u="sng" baseline="0" dirty="0" smtClean="0"/>
              <a:t>Cons</a:t>
            </a:r>
            <a:r>
              <a:rPr lang="en-US" sz="1200" baseline="0" dirty="0" smtClean="0"/>
              <a:t>: </a:t>
            </a:r>
          </a:p>
          <a:p>
            <a:pPr>
              <a:buFont typeface="Arial" pitchFamily="34" charset="0"/>
              <a:buChar char="•"/>
            </a:pPr>
            <a:r>
              <a:rPr lang="en-US" sz="1200" baseline="0" dirty="0" smtClean="0"/>
              <a:t> Huge runtime overhead ~ 10 times slower and many GB of trace files in a modern app.</a:t>
            </a:r>
          </a:p>
          <a:p>
            <a:pPr>
              <a:buFont typeface="Arial" pitchFamily="34" charset="0"/>
              <a:buChar char="•"/>
            </a:pPr>
            <a:r>
              <a:rPr lang="en-US" sz="1200" baseline="0" dirty="0" smtClean="0"/>
              <a:t> UI only &amp; framework specific (specific Java UI framework emulator)</a:t>
            </a:r>
          </a:p>
          <a:p>
            <a:pPr>
              <a:buFont typeface="Arial" pitchFamily="34" charset="0"/>
              <a:buChar char="•"/>
            </a:pPr>
            <a:r>
              <a:rPr lang="en-US" sz="1200" baseline="0" dirty="0" smtClean="0"/>
              <a:t> No flow-diff</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Ex: </a:t>
            </a:r>
            <a:r>
              <a:rPr lang="en-US" sz="1200" baseline="0" dirty="0" err="1" smtClean="0"/>
              <a:t>Tripolli</a:t>
            </a:r>
            <a:r>
              <a:rPr lang="en-US" sz="1200" baseline="0" dirty="0" smtClean="0"/>
              <a:t> resize study task: It will not help directly in discovering that in order to update window </a:t>
            </a:r>
            <a:r>
              <a:rPr lang="en-US" sz="1200" baseline="0" dirty="0" err="1" smtClean="0"/>
              <a:t>rect</a:t>
            </a:r>
            <a:r>
              <a:rPr lang="en-US" sz="1200" baseline="0" dirty="0" smtClean="0"/>
              <a:t> in </a:t>
            </a:r>
            <a:r>
              <a:rPr lang="en-US" sz="1200" baseline="0" dirty="0" err="1" smtClean="0"/>
              <a:t>statusbar</a:t>
            </a:r>
            <a:r>
              <a:rPr lang="en-US" sz="1200" baseline="0" dirty="0" smtClean="0"/>
              <a:t> </a:t>
            </a:r>
            <a:r>
              <a:rPr lang="en-US" sz="1200" baseline="0" dirty="0" smtClean="0">
                <a:sym typeface="Wingdings" pitchFamily="2" charset="2"/>
              </a:rPr>
              <a:t> resize message handler is the place, because you can’t flow-diff between a session with and without resize.</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ym typeface="Wingdings" pitchFamily="2" charset="2"/>
              </a:rPr>
              <a:t> Note: Even if there is “why is the size width by height” question, the resize event is not the cause of the resize. Status bar update is not yet implemented, so will not be able to query on it.</a:t>
            </a:r>
            <a:endParaRPr lang="en-US" sz="1200" baseline="0" dirty="0" smtClean="0"/>
          </a:p>
          <a:p>
            <a:pPr>
              <a:buFont typeface="Arial" pitchFamily="34" charset="0"/>
              <a:buChar char="•"/>
            </a:pPr>
            <a:r>
              <a:rPr lang="en-US" sz="1200" baseline="0" dirty="0" smtClean="0"/>
              <a:t> No integration with other tools (search)</a:t>
            </a:r>
          </a:p>
          <a:p>
            <a:pPr>
              <a:buFont typeface="Arial" pitchFamily="34" charset="0"/>
              <a:buChar char="•"/>
            </a:pPr>
            <a:r>
              <a:rPr lang="en-US" sz="1200" baseline="0" dirty="0" smtClean="0"/>
              <a:t> Why question format is not generic:</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No extensibility</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aseline="0" dirty="0" smtClean="0"/>
          </a:p>
          <a:p>
            <a:r>
              <a:rPr lang="en-US" sz="1200" u="sng" kern="1200" baseline="0" dirty="0" smtClean="0">
                <a:solidFill>
                  <a:schemeClr val="tx1"/>
                </a:solidFill>
                <a:latin typeface="+mn-lt"/>
                <a:ea typeface="+mn-ea"/>
                <a:cs typeface="+mn-cs"/>
              </a:rPr>
              <a:t>Why not executed algorithm schema</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if the method of the instruction being analyzed was not executed within the time</a:t>
            </a:r>
          </a:p>
          <a:p>
            <a:r>
              <a:rPr lang="en-US" sz="1200" kern="1200" baseline="0" dirty="0" smtClean="0">
                <a:solidFill>
                  <a:schemeClr val="tx1"/>
                </a:solidFill>
                <a:latin typeface="+mn-lt"/>
                <a:ea typeface="+mn-ea"/>
                <a:cs typeface="+mn-cs"/>
              </a:rPr>
              <a:t>chosen by the user, there are few potential reasons why:</a:t>
            </a:r>
          </a:p>
          <a:p>
            <a:r>
              <a:rPr lang="en-US" sz="1200" kern="1200" baseline="0" dirty="0" smtClean="0">
                <a:solidFill>
                  <a:schemeClr val="tx1"/>
                </a:solidFill>
                <a:latin typeface="+mn-lt"/>
                <a:ea typeface="+mn-ea"/>
                <a:cs typeface="+mn-cs"/>
              </a:rPr>
              <a:t>• It has no known callers (although such a call may exist, but its</a:t>
            </a:r>
          </a:p>
          <a:p>
            <a:r>
              <a:rPr lang="en-US" sz="1200" kern="1200" baseline="0" dirty="0" smtClean="0">
                <a:solidFill>
                  <a:schemeClr val="tx1"/>
                </a:solidFill>
                <a:latin typeface="+mn-lt"/>
                <a:ea typeface="+mn-ea"/>
                <a:cs typeface="+mn-cs"/>
              </a:rPr>
              <a:t>class may not have been dynamically loaded).</a:t>
            </a:r>
          </a:p>
          <a:p>
            <a:r>
              <a:rPr lang="en-US" sz="1200" kern="1200" baseline="0" dirty="0" smtClean="0">
                <a:solidFill>
                  <a:schemeClr val="tx1"/>
                </a:solidFill>
                <a:latin typeface="+mn-lt"/>
                <a:ea typeface="+mn-ea"/>
                <a:cs typeface="+mn-cs"/>
              </a:rPr>
              <a:t>• A caller of the instruction’s method’s </a:t>
            </a:r>
            <a:r>
              <a:rPr lang="en-US" sz="1200" i="1" kern="1200" baseline="0" dirty="0" smtClean="0">
                <a:solidFill>
                  <a:schemeClr val="tx1"/>
                </a:solidFill>
                <a:latin typeface="+mn-lt"/>
                <a:ea typeface="+mn-ea"/>
                <a:cs typeface="+mn-cs"/>
              </a:rPr>
              <a:t>did execute, but on a</a:t>
            </a:r>
          </a:p>
          <a:p>
            <a:r>
              <a:rPr lang="en-US" sz="1200" kern="1200" baseline="0" dirty="0" smtClean="0">
                <a:solidFill>
                  <a:schemeClr val="tx1"/>
                </a:solidFill>
                <a:latin typeface="+mn-lt"/>
                <a:ea typeface="+mn-ea"/>
                <a:cs typeface="+mn-cs"/>
              </a:rPr>
              <a:t>different instance.</a:t>
            </a:r>
          </a:p>
          <a:p>
            <a:r>
              <a:rPr lang="en-US" sz="1200" kern="1200" baseline="0" dirty="0" smtClean="0">
                <a:solidFill>
                  <a:schemeClr val="tx1"/>
                </a:solidFill>
                <a:latin typeface="+mn-lt"/>
                <a:ea typeface="+mn-ea"/>
                <a:cs typeface="+mn-cs"/>
              </a:rPr>
              <a:t>• None of the method’s callers executed; the algorithm then</a:t>
            </a:r>
          </a:p>
          <a:p>
            <a:r>
              <a:rPr lang="en-US" sz="1200" kern="1200" baseline="0" dirty="0" smtClean="0">
                <a:solidFill>
                  <a:schemeClr val="tx1"/>
                </a:solidFill>
                <a:latin typeface="+mn-lt"/>
                <a:ea typeface="+mn-ea"/>
                <a:cs typeface="+mn-cs"/>
              </a:rPr>
              <a:t>recursively explains why each potential caller was not reached.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If the instruction’s method </a:t>
            </a:r>
            <a:r>
              <a:rPr lang="en-US" sz="1200" i="1" kern="1200" baseline="0" dirty="0" smtClean="0">
                <a:solidFill>
                  <a:schemeClr val="tx1"/>
                </a:solidFill>
                <a:latin typeface="+mn-lt"/>
                <a:ea typeface="+mn-ea"/>
                <a:cs typeface="+mn-cs"/>
              </a:rPr>
              <a:t>was executed, there are many possible</a:t>
            </a:r>
          </a:p>
          <a:p>
            <a:r>
              <a:rPr lang="en-US" sz="1200" kern="1200" baseline="0" dirty="0" smtClean="0">
                <a:solidFill>
                  <a:schemeClr val="tx1"/>
                </a:solidFill>
                <a:latin typeface="+mn-lt"/>
                <a:ea typeface="+mn-ea"/>
                <a:cs typeface="+mn-cs"/>
              </a:rPr>
              <a:t>reasons why the instruction was not reached:</a:t>
            </a:r>
          </a:p>
          <a:p>
            <a:r>
              <a:rPr lang="en-US" sz="1200" kern="1200" baseline="0" dirty="0" smtClean="0">
                <a:solidFill>
                  <a:schemeClr val="tx1"/>
                </a:solidFill>
                <a:latin typeface="+mn-lt"/>
                <a:ea typeface="+mn-ea"/>
                <a:cs typeface="+mn-cs"/>
              </a:rPr>
              <a:t>• The method executed, but the instruction of interest had not yet.</a:t>
            </a:r>
          </a:p>
          <a:p>
            <a:r>
              <a:rPr lang="en-US" sz="1200" kern="1200" baseline="0" dirty="0" smtClean="0">
                <a:solidFill>
                  <a:schemeClr val="tx1"/>
                </a:solidFill>
                <a:latin typeface="+mn-lt"/>
                <a:ea typeface="+mn-ea"/>
                <a:cs typeface="+mn-cs"/>
              </a:rPr>
              <a:t>• A caught exception jumped over the instruction of interest, or</a:t>
            </a:r>
          </a:p>
          <a:p>
            <a:r>
              <a:rPr lang="en-US" sz="1200" kern="1200" baseline="0" dirty="0" smtClean="0">
                <a:solidFill>
                  <a:schemeClr val="tx1"/>
                </a:solidFill>
                <a:latin typeface="+mn-lt"/>
                <a:ea typeface="+mn-ea"/>
                <a:cs typeface="+mn-cs"/>
              </a:rPr>
              <a:t>the method exited because of an uncaught exception.</a:t>
            </a:r>
          </a:p>
          <a:p>
            <a:r>
              <a:rPr lang="en-US" sz="1200" kern="1200" baseline="0" dirty="0" smtClean="0">
                <a:solidFill>
                  <a:schemeClr val="tx1"/>
                </a:solidFill>
                <a:latin typeface="+mn-lt"/>
                <a:ea typeface="+mn-ea"/>
                <a:cs typeface="+mn-cs"/>
              </a:rPr>
              <a:t>• None of the instruction’s control dependencies executed (such</a:t>
            </a:r>
          </a:p>
          <a:p>
            <a:r>
              <a:rPr lang="en-US" sz="1200" kern="1200" baseline="0" dirty="0" smtClean="0">
                <a:solidFill>
                  <a:schemeClr val="tx1"/>
                </a:solidFill>
                <a:latin typeface="+mn-lt"/>
                <a:ea typeface="+mn-ea"/>
                <a:cs typeface="+mn-cs"/>
              </a:rPr>
              <a:t>as an if or switch); the algorithm recursively explains why</a:t>
            </a:r>
          </a:p>
          <a:p>
            <a:r>
              <a:rPr lang="en-US" sz="1200" kern="1200" baseline="0" dirty="0" smtClean="0">
                <a:solidFill>
                  <a:schemeClr val="tx1"/>
                </a:solidFill>
                <a:latin typeface="+mn-lt"/>
                <a:ea typeface="+mn-ea"/>
                <a:cs typeface="+mn-cs"/>
              </a:rPr>
              <a:t>none of these control dependencies executed.</a:t>
            </a:r>
          </a:p>
          <a:p>
            <a:r>
              <a:rPr lang="en-US" sz="1200" kern="1200" baseline="0" dirty="0" smtClean="0">
                <a:solidFill>
                  <a:schemeClr val="tx1"/>
                </a:solidFill>
                <a:latin typeface="+mn-lt"/>
                <a:ea typeface="+mn-ea"/>
                <a:cs typeface="+mn-cs"/>
              </a:rPr>
              <a:t>• One of the instruction’s control dependencies </a:t>
            </a:r>
            <a:r>
              <a:rPr lang="en-US" sz="1200" i="1" kern="1200" baseline="0" dirty="0" smtClean="0">
                <a:solidFill>
                  <a:schemeClr val="tx1"/>
                </a:solidFill>
                <a:latin typeface="+mn-lt"/>
                <a:ea typeface="+mn-ea"/>
                <a:cs typeface="+mn-cs"/>
              </a:rPr>
              <a:t>did execute, but</a:t>
            </a:r>
          </a:p>
          <a:p>
            <a:r>
              <a:rPr lang="en-US" sz="1200" kern="1200" baseline="0" dirty="0" smtClean="0">
                <a:solidFill>
                  <a:schemeClr val="tx1"/>
                </a:solidFill>
                <a:latin typeface="+mn-lt"/>
                <a:ea typeface="+mn-ea"/>
                <a:cs typeface="+mn-cs"/>
              </a:rPr>
              <a:t>jumped to the wrong target, skipping over the instruction.</a:t>
            </a:r>
            <a:endParaRPr lang="en-US" sz="1200" baseline="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21</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Microsoft Visual Studio 2010 – Trace high level events and method</a:t>
            </a:r>
            <a:r>
              <a:rPr lang="en-US" baseline="0" dirty="0" smtClean="0"/>
              <a:t> calls with arguments information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Tries to trace less but maintain reasonable runtime overhead (but not code blocks or assignments).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Pro: Some UI and good integration with debugger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Con: Cannot start and stop tracing once the process has started</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Hard to selectively trace certain parts of the app</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Con:  Hard to map trace to application UI / outputs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Con: But no real search integration (except in events) – cannot search source code or argument values of traced methods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Con: Tracing only (without </a:t>
            </a:r>
            <a:r>
              <a:rPr lang="en-US" sz="1200" baseline="0" dirty="0" err="1" smtClean="0"/>
              <a:t>flowdiff</a:t>
            </a:r>
            <a:r>
              <a:rPr lang="en-US" sz="1200" baseline="0" dirty="0" smtClean="0"/>
              <a:t> or Spy and search integration) generates Gigantic amounts of info that are not comprehensible.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Con: trace ONLY method entry + </a:t>
            </a:r>
            <a:r>
              <a:rPr lang="en-US" sz="1200" baseline="0" dirty="0" err="1" smtClean="0"/>
              <a:t>params</a:t>
            </a:r>
            <a:r>
              <a:rPr lang="en-US" sz="1200" baseline="0" dirty="0" smtClean="0"/>
              <a:t> (</a:t>
            </a:r>
            <a:r>
              <a:rPr lang="en-US" sz="1200" baseline="0" dirty="0" err="1" smtClean="0"/>
              <a:t>CodeBlocks</a:t>
            </a:r>
            <a:r>
              <a:rPr lang="en-US" sz="1200" baseline="0" dirty="0" smtClean="0"/>
              <a:t>: large functions such as </a:t>
            </a:r>
            <a:r>
              <a:rPr lang="en-US" sz="1200" baseline="0" dirty="0" err="1" smtClean="0"/>
              <a:t>get_token</a:t>
            </a:r>
            <a:r>
              <a:rPr lang="en-US" sz="1200" baseline="0" dirty="0" smtClean="0"/>
              <a:t> has cases for different flows)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Cannot drill down if need to </a:t>
            </a:r>
            <a:r>
              <a:rPr lang="en-US" sz="1200" baseline="0" dirty="0" err="1" smtClean="0"/>
              <a:t>to</a:t>
            </a:r>
            <a:r>
              <a:rPr lang="en-US" sz="1200" baseline="0" dirty="0" smtClean="0"/>
              <a:t> block/variable level</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Con: Logs every parameter (arrays, long strings/buffers) without static analysis. Doesn’t work if  – need to selectively add interim assignments to large </a:t>
            </a:r>
            <a:r>
              <a:rPr lang="en-US" sz="1200" baseline="0" dirty="0" err="1" smtClean="0"/>
              <a:t>datastructs</a:t>
            </a:r>
            <a:r>
              <a:rPr lang="en-US" sz="1200" baseline="0" dirty="0" smtClean="0"/>
              <a:t> between logging points</a:t>
            </a:r>
          </a:p>
          <a:p>
            <a:pPr>
              <a:buFont typeface="Arial" pitchFamily="34" charset="0"/>
              <a:buChar char="•"/>
            </a:pPr>
            <a:r>
              <a:rPr lang="en-US" sz="1200" baseline="0" dirty="0" smtClean="0"/>
              <a:t> Con: In general full tracing has huge overhead ~ 10 times slower and many GB of trace files in a modern app</a:t>
            </a:r>
          </a:p>
          <a:p>
            <a:pPr lvl="1">
              <a:buFont typeface="Arial" pitchFamily="34" charset="0"/>
              <a:buChar char="•"/>
            </a:pPr>
            <a:r>
              <a:rPr lang="en-US" sz="1200" baseline="0" dirty="0" smtClean="0"/>
              <a:t>Note: Intellitrace demonstrated  reasonable overhead for small UI apps, but not for larger apps (</a:t>
            </a:r>
            <a:r>
              <a:rPr lang="en-US" sz="1200" baseline="0" dirty="0" err="1" smtClean="0"/>
              <a:t>SharpDevelop</a:t>
            </a:r>
            <a:r>
              <a:rPr lang="en-US" sz="1200" baseline="0" dirty="0" smtClean="0"/>
              <a:t> IDE)– for method entry/exit only </a:t>
            </a:r>
          </a:p>
          <a:p>
            <a:pPr lvl="0">
              <a:buFont typeface="Arial" pitchFamily="34" charset="0"/>
              <a:buChar char="•"/>
            </a:pPr>
            <a:r>
              <a:rPr lang="en-US" sz="1200" baseline="0" dirty="0" smtClean="0"/>
              <a:t>Pro: May be useful to MT hard to repro cases, to step backward (there are other tools like ODB and </a:t>
            </a:r>
            <a:r>
              <a:rPr lang="en-US" sz="1200" baseline="0" dirty="0" err="1" smtClean="0"/>
              <a:t>Spyder</a:t>
            </a:r>
            <a:r>
              <a:rPr lang="en-US" sz="1200" baseline="0" dirty="0" smtClean="0"/>
              <a:t> for that – very slow)</a:t>
            </a:r>
          </a:p>
          <a:p>
            <a:pPr lvl="0">
              <a:buFont typeface="Arial" pitchFamily="34" charset="0"/>
              <a:buChar char="•"/>
            </a:pPr>
            <a:endParaRPr lang="en-US" sz="1200" baseline="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22</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sz="1200" baseline="0" dirty="0" smtClean="0"/>
          </a:p>
          <a:p>
            <a:r>
              <a:rPr lang="en-US" sz="1200" baseline="0" dirty="0" smtClean="0"/>
              <a:t>Cons: Huge overhead ~ 10 times slower and many GB of trace files in a modern app, UI specific, no </a:t>
            </a:r>
            <a:r>
              <a:rPr lang="en-US" sz="1200" baseline="0" dirty="0" err="1" smtClean="0"/>
              <a:t>flowdiff</a:t>
            </a:r>
            <a:r>
              <a:rPr lang="en-US" sz="1200" baseline="0" dirty="0" smtClean="0"/>
              <a:t>, no extensibility, no integration with other tools (search)</a:t>
            </a:r>
          </a:p>
          <a:p>
            <a:endParaRPr lang="en-US" sz="1200" baseline="0" dirty="0" smtClean="0"/>
          </a:p>
          <a:p>
            <a:r>
              <a:rPr lang="en-US" sz="1200" b="1" baseline="0" dirty="0" smtClean="0"/>
              <a:t>Summary for existing methods</a:t>
            </a:r>
            <a:r>
              <a:rPr lang="en-US" sz="1200" baseline="0" dirty="0" smtClean="0"/>
              <a:t>: most developers don't even use the basic tools (such as Process Monitor)</a:t>
            </a:r>
          </a:p>
          <a:p>
            <a:pPr>
              <a:buFont typeface="Arial" pitchFamily="34" charset="0"/>
              <a:buChar char="•"/>
            </a:pPr>
            <a:r>
              <a:rPr lang="en-US" sz="1200" baseline="0" dirty="0" smtClean="0"/>
              <a:t> Not integrated with the main toolset (editor/debugger/compiler) </a:t>
            </a:r>
          </a:p>
          <a:p>
            <a:pPr>
              <a:buFont typeface="Arial" pitchFamily="34" charset="0"/>
              <a:buChar char="•"/>
            </a:pPr>
            <a:r>
              <a:rPr lang="en-US" sz="1200" baseline="0" dirty="0" smtClean="0"/>
              <a:t> Perceived as a bag of utilities </a:t>
            </a:r>
          </a:p>
          <a:p>
            <a:pPr>
              <a:buFont typeface="Arial" pitchFamily="34" charset="0"/>
              <a:buChar char="•"/>
            </a:pPr>
            <a:r>
              <a:rPr lang="en-US" sz="1200" baseline="0" dirty="0" smtClean="0"/>
              <a:t> Not standard in any way </a:t>
            </a:r>
          </a:p>
          <a:p>
            <a:pPr>
              <a:buFont typeface="Arial" pitchFamily="34" charset="0"/>
              <a:buChar char="•"/>
            </a:pPr>
            <a:r>
              <a:rPr lang="en-US" sz="1200" baseline="0" dirty="0" smtClean="0"/>
              <a:t> Require expert knowledge to efficiently utilize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23</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u="sng" dirty="0" smtClean="0"/>
              <a:t>Search</a:t>
            </a:r>
            <a:r>
              <a:rPr lang="en-US" u="sng" baseline="0" dirty="0" smtClean="0"/>
              <a:t> &amp; </a:t>
            </a:r>
            <a:r>
              <a:rPr lang="en-US" u="sng" dirty="0" smtClean="0"/>
              <a:t>Call Graph</a:t>
            </a:r>
            <a:r>
              <a:rPr lang="en-US" dirty="0" smtClean="0"/>
              <a:t>:</a:t>
            </a:r>
            <a:r>
              <a:rPr lang="en-US" baseline="0" dirty="0" smtClean="0"/>
              <a:t> </a:t>
            </a:r>
          </a:p>
          <a:p>
            <a:pPr marL="4572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Filter out code not executed in the Fat run (the execution of the feature of interest)</a:t>
            </a:r>
          </a:p>
          <a:p>
            <a:pPr marL="4572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Highlight code – only in fat run, both, only in thin run</a:t>
            </a:r>
          </a:p>
          <a:p>
            <a:pPr marL="4572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a:t>
            </a:r>
            <a:r>
              <a:rPr lang="en-US" u="sng" dirty="0" smtClean="0"/>
              <a:t>Editor</a:t>
            </a:r>
            <a:r>
              <a:rPr lang="en-US" dirty="0" smtClean="0"/>
              <a:t> – show all code with highlights (as Tripoli should have been)</a:t>
            </a:r>
            <a:r>
              <a:rPr lang="en-US" baseline="0" dirty="0" smtClean="0"/>
              <a:t> </a:t>
            </a:r>
            <a:r>
              <a:rPr lang="en-US" dirty="0" smtClean="0"/>
              <a:t>.</a:t>
            </a:r>
            <a:endParaRPr lang="en-US" sz="1200" baseline="0" dirty="0" smtClean="0"/>
          </a:p>
          <a:p>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Assumptions</a:t>
            </a:r>
            <a:r>
              <a:rPr lang="en-US" dirty="0" smtClean="0"/>
              <a:t>: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Re-execution is possible</a:t>
            </a:r>
            <a:r>
              <a:rPr lang="en-US" baseline="0" dirty="0" smtClean="0"/>
              <a:t> (repro)</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Doc: Code is not very</a:t>
            </a:r>
            <a:r>
              <a:rPr lang="en-US" baseline="0" dirty="0" smtClean="0"/>
              <a:t> </a:t>
            </a:r>
            <a:r>
              <a:rPr lang="en-US" dirty="0" smtClean="0"/>
              <a:t>well commented (otherwise </a:t>
            </a:r>
            <a:r>
              <a:rPr lang="en-US" dirty="0" err="1" smtClean="0"/>
              <a:t>grep</a:t>
            </a:r>
            <a:r>
              <a:rPr lang="en-US" dirty="0" smtClean="0"/>
              <a:t> should do the job)</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Doc: Missing detailed Requirement/Spec to Code Tractability  &amp; </a:t>
            </a:r>
            <a:r>
              <a:rPr lang="en-US" dirty="0" smtClean="0"/>
              <a:t> Doc is partial at best</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Getting developers to the </a:t>
            </a:r>
            <a:r>
              <a:rPr lang="en-US" u="sng" baseline="0" dirty="0" smtClean="0"/>
              <a:t>relevant area</a:t>
            </a:r>
            <a:r>
              <a:rPr lang="en-US" baseline="0" dirty="0" smtClean="0"/>
              <a:t> and </a:t>
            </a:r>
            <a:r>
              <a:rPr lang="en-US" b="0" u="sng" baseline="0" dirty="0" smtClean="0"/>
              <a:t>narrow</a:t>
            </a:r>
            <a:r>
              <a:rPr lang="en-US" baseline="0" dirty="0" smtClean="0"/>
              <a:t> the search/browse scope, but not to point at exact root cause increases productivity </a:t>
            </a:r>
            <a:r>
              <a:rPr lang="en-US" dirty="0" smtClean="0"/>
              <a:t>significantly</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While good automatic unit tests are helpful, the tools and techniques presented don’t depend on  them (especially for UI applications). This is not an </a:t>
            </a:r>
            <a:r>
              <a:rPr lang="en-US" dirty="0" smtClean="0"/>
              <a:t>assumption:</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The developer is not necessarily an expert for the relevant (small) module or doesn’t have convenient direct access to one.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aseline="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24</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pPr algn="l" rtl="0"/>
            <a:r>
              <a:rPr lang="en-US" sz="1200" b="0" i="0" u="none" baseline="0" dirty="0" smtClean="0"/>
              <a:t>Chrome Developer Tools is really pushes debugging capabilities forward. Still, if we add some </a:t>
            </a:r>
            <a:r>
              <a:rPr lang="en-US" sz="1200" b="1" i="0" u="none" baseline="0" dirty="0" smtClean="0"/>
              <a:t>advanced tracing &amp; extensibility we can handle more types of bugs</a:t>
            </a:r>
          </a:p>
          <a:p>
            <a:pPr algn="l" rtl="0"/>
            <a:r>
              <a:rPr lang="en-US" sz="1200" b="1" i="0" u="sng" baseline="0" dirty="0" err="1" smtClean="0"/>
              <a:t>Example:</a:t>
            </a:r>
            <a:r>
              <a:rPr lang="en-US" sz="1200" i="0" u="sng" baseline="0" dirty="0" err="1" smtClean="0"/>
              <a:t>Browser</a:t>
            </a:r>
            <a:r>
              <a:rPr lang="en-US" sz="1200" i="0" u="sng" baseline="0" dirty="0" smtClean="0"/>
              <a:t> navigation bar select-all-text (Debugger Integration) </a:t>
            </a:r>
            <a:r>
              <a:rPr lang="en-US" sz="1200" baseline="0" dirty="0" smtClean="0"/>
              <a:t>: On set focus to a textbox, select all text within the navigation bar (</a:t>
            </a:r>
            <a:r>
              <a:rPr lang="en-US" sz="1200" baseline="0" dirty="0" err="1" smtClean="0"/>
              <a:t>url</a:t>
            </a:r>
            <a:r>
              <a:rPr lang="en-US" sz="1200" baseline="0" dirty="0" smtClean="0"/>
              <a:t>)</a:t>
            </a:r>
          </a:p>
          <a:p>
            <a:pPr lvl="0" rtl="0">
              <a:buFont typeface="Arial" pitchFamily="34" charset="0"/>
              <a:buChar char="•"/>
            </a:pPr>
            <a:r>
              <a:rPr lang="en-US" sz="1200" baseline="0" dirty="0" smtClean="0"/>
              <a:t> Problem: Didn’t work: </a:t>
            </a:r>
            <a:r>
              <a:rPr lang="en-US" sz="1200" baseline="0" dirty="0" err="1" smtClean="0"/>
              <a:t>text.selectAll</a:t>
            </a:r>
            <a:r>
              <a:rPr lang="en-US" sz="1200" baseline="0" dirty="0" smtClean="0"/>
              <a:t>() succeeded, but the text was not selected.</a:t>
            </a:r>
          </a:p>
          <a:p>
            <a:pPr lvl="0" rtl="0">
              <a:buFont typeface="Arial" pitchFamily="34" charset="0"/>
              <a:buChar char="•"/>
            </a:pPr>
            <a:r>
              <a:rPr lang="en-US" sz="1200" baseline="0" dirty="0" smtClean="0"/>
              <a:t> Tool support: Point in spy to the textbox, right click to </a:t>
            </a:r>
            <a:r>
              <a:rPr lang="en-US" sz="1200" b="1" baseline="0" dirty="0" smtClean="0"/>
              <a:t>trace all instance methods</a:t>
            </a:r>
            <a:r>
              <a:rPr lang="en-US" sz="1200" baseline="0" dirty="0" smtClean="0"/>
              <a:t>, </a:t>
            </a:r>
            <a:r>
              <a:rPr lang="en-US" sz="1200" b="1" baseline="0" dirty="0" smtClean="0"/>
              <a:t>field writes and events</a:t>
            </a:r>
          </a:p>
          <a:p>
            <a:pPr lvl="1" rtl="0">
              <a:buFont typeface="Arial" pitchFamily="34" charset="0"/>
              <a:buChar char="•"/>
            </a:pPr>
            <a:r>
              <a:rPr lang="en-US" sz="1200" baseline="0" dirty="0" smtClean="0"/>
              <a:t> Appear in Spy tool along with messages from other application (another process could have sent a message to clear the selection).</a:t>
            </a:r>
          </a:p>
          <a:p>
            <a:pPr lvl="1" rtl="0">
              <a:buFont typeface="Arial" pitchFamily="34" charset="0"/>
              <a:buChar char="•"/>
            </a:pPr>
            <a:r>
              <a:rPr lang="en-US" sz="1200" baseline="0" dirty="0" smtClean="0"/>
              <a:t> Principle: Combine My Code trace in the bigger picture of system trace (that already exists today in Spy++ or Process Monitor)</a:t>
            </a:r>
          </a:p>
          <a:p>
            <a:pPr lvl="0" rtl="0">
              <a:buFont typeface="Arial" pitchFamily="34" charset="0"/>
              <a:buChar char="•"/>
            </a:pPr>
            <a:r>
              <a:rPr lang="en-US" sz="1200" baseline="0" dirty="0" smtClean="0"/>
              <a:t> Solution: Now it is clear that </a:t>
            </a:r>
            <a:r>
              <a:rPr lang="en-US" sz="1200" baseline="0" dirty="0" err="1" smtClean="0"/>
              <a:t>mouseUp</a:t>
            </a:r>
            <a:r>
              <a:rPr lang="en-US" sz="1200" baseline="0" dirty="0" smtClean="0"/>
              <a:t> event called </a:t>
            </a:r>
            <a:r>
              <a:rPr lang="en-US" sz="1200" baseline="0" dirty="0" err="1" smtClean="0"/>
              <a:t>text.clearSelection</a:t>
            </a:r>
            <a:r>
              <a:rPr lang="en-US" sz="1200" baseline="0" dirty="0" smtClean="0"/>
              <a:t>() and removed the selection.</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u="none" baseline="0" dirty="0" smtClean="0"/>
              <a:t> Development style: When want to implement an event/message handler that appeared in the trace – right click | create handler.</a:t>
            </a:r>
            <a:endParaRPr lang="en-US" sz="1200" baseline="0" dirty="0" smtClean="0"/>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u="none" baseline="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u="sng" dirty="0" smtClean="0"/>
              <a:t>Extensible Spy Information</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u="none" dirty="0" smtClean="0"/>
              <a:t>Higher level abstraction</a:t>
            </a:r>
            <a:r>
              <a:rPr lang="en-US" b="1" u="none" baseline="0" dirty="0" smtClean="0"/>
              <a:t> </a:t>
            </a:r>
            <a:r>
              <a:rPr lang="en-US" u="none" baseline="0" dirty="0" smtClean="0"/>
              <a:t>– Today </a:t>
            </a:r>
            <a:r>
              <a:rPr lang="en-US" b="1" u="none" baseline="0" dirty="0" smtClean="0"/>
              <a:t>spy tools handle predefined set of objects, events </a:t>
            </a:r>
            <a:r>
              <a:rPr lang="en-US" b="0" u="none" baseline="0" dirty="0" smtClean="0"/>
              <a:t>(ex: html elements)</a:t>
            </a:r>
            <a:endParaRPr lang="en-US" b="0" u="none"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u="none" dirty="0" smtClean="0"/>
              <a:t>With extensibility,</a:t>
            </a:r>
            <a:r>
              <a:rPr lang="en-US" u="none" baseline="0" dirty="0" smtClean="0"/>
              <a:t> we can </a:t>
            </a:r>
            <a:r>
              <a:rPr lang="en-US" b="1" u="none" baseline="0" dirty="0" smtClean="0"/>
              <a:t>a</a:t>
            </a:r>
            <a:r>
              <a:rPr lang="en-US" b="1" u="none" dirty="0" smtClean="0"/>
              <a:t>ttach</a:t>
            </a:r>
            <a:r>
              <a:rPr lang="en-US" b="1" u="none" baseline="0" dirty="0" smtClean="0"/>
              <a:t> state information, code-location </a:t>
            </a:r>
            <a:r>
              <a:rPr lang="en-US" u="none" baseline="0" dirty="0" smtClean="0"/>
              <a:t>(stack traces, method name) to a </a:t>
            </a:r>
            <a:r>
              <a:rPr lang="en-US" b="1" u="none" baseline="0" dirty="0" smtClean="0"/>
              <a:t>visible logical element (ex: report subtotal) </a:t>
            </a:r>
            <a:r>
              <a:rPr lang="en-US" u="none" baseline="0" dirty="0" smtClean="0"/>
              <a:t>to allow Spy user to observe the state and events on object selection.</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u="none" baseline="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u="sng" baseline="0" dirty="0" smtClean="0"/>
              <a:t>Accessibility technologies</a:t>
            </a:r>
            <a:r>
              <a:rPr lang="en-US" b="1" u="none" baseline="0" dirty="0" smtClean="0"/>
              <a:t> </a:t>
            </a:r>
            <a:r>
              <a:rPr lang="en-US" u="none" baseline="0" dirty="0" smtClean="0"/>
              <a:t>:support screen readers by attaching semantic information (such as roles) to UI elements.</a:t>
            </a:r>
            <a:endParaRPr lang="en-US" u="none"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aseline="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25</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t>Many times the code we seek is not directly related to UI or I/O (Backend / Business logic computation)</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t>We know of a </a:t>
            </a:r>
            <a:r>
              <a:rPr lang="en-US" sz="1200" b="1" baseline="0" dirty="0" smtClean="0"/>
              <a:t>value used or calculated by the computation </a:t>
            </a:r>
            <a:r>
              <a:rPr lang="en-US" sz="1200" baseline="0" dirty="0" smtClean="0"/>
              <a:t>and we want </a:t>
            </a:r>
            <a:r>
              <a:rPr lang="en-US" sz="1200" b="1" baseline="0" dirty="0" smtClean="0"/>
              <a:t>to locate the relevant code</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a:lnSpc>
                <a:spcPct val="90000"/>
              </a:lnSpc>
            </a:pPr>
            <a:r>
              <a:rPr lang="en-US" b="1" dirty="0" smtClean="0"/>
              <a:t>Heap scan</a:t>
            </a:r>
          </a:p>
          <a:p>
            <a:pPr>
              <a:lnSpc>
                <a:spcPct val="90000"/>
              </a:lnSpc>
              <a:buFont typeface="Arial" pitchFamily="34" charset="0"/>
              <a:buChar char="•"/>
            </a:pPr>
            <a:r>
              <a:rPr lang="en-US" b="1" baseline="0" dirty="0" smtClean="0"/>
              <a:t> </a:t>
            </a:r>
            <a:r>
              <a:rPr lang="en-US" dirty="0" smtClean="0"/>
              <a:t>Scan object graph from a specified instance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a:lnSpc>
                <a:spcPct val="90000"/>
              </a:lnSpc>
            </a:pPr>
            <a:r>
              <a:rPr lang="en-US" b="1" dirty="0" smtClean="0"/>
              <a:t>Debugger integration </a:t>
            </a:r>
          </a:p>
          <a:p>
            <a:pPr>
              <a:lnSpc>
                <a:spcPct val="90000"/>
              </a:lnSpc>
              <a:buFont typeface="Arial" pitchFamily="34" charset="0"/>
              <a:buChar char="•"/>
            </a:pPr>
            <a:r>
              <a:rPr lang="en-US" b="1" baseline="0" dirty="0" smtClean="0"/>
              <a:t> </a:t>
            </a:r>
            <a:r>
              <a:rPr lang="en-US" dirty="0" smtClean="0"/>
              <a:t>Break on assignment of specified value (not a memory location or expressions –</a:t>
            </a:r>
            <a:r>
              <a:rPr lang="en-US" baseline="0" dirty="0" smtClean="0"/>
              <a:t> as in existing debuggers)</a:t>
            </a:r>
            <a:endParaRPr lang="en-US" dirty="0" smtClean="0"/>
          </a:p>
          <a:p>
            <a:pPr>
              <a:lnSpc>
                <a:spcPct val="90000"/>
              </a:lnSpc>
              <a:buFont typeface="Arial" pitchFamily="34" charset="0"/>
              <a:buChar char="•"/>
            </a:pPr>
            <a:r>
              <a:rPr lang="en-US" dirty="0" smtClean="0"/>
              <a:t>Trace/Break between 2 breakpoints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rtl="0"/>
            <a:r>
              <a:rPr lang="en-US" sz="1200" b="1" u="sng" kern="1200" dirty="0" smtClean="0">
                <a:solidFill>
                  <a:schemeClr val="tx1"/>
                </a:solidFill>
                <a:latin typeface="+mn-lt"/>
                <a:ea typeface="+mn-ea"/>
                <a:cs typeface="+mn-cs"/>
              </a:rPr>
              <a:t>Example: Product search - Distributed </a:t>
            </a:r>
            <a:r>
              <a:rPr lang="en-US" sz="1200" b="1" u="sng" kern="1200" dirty="0" err="1" smtClean="0">
                <a:solidFill>
                  <a:schemeClr val="tx1"/>
                </a:solidFill>
                <a:latin typeface="+mn-lt"/>
                <a:ea typeface="+mn-ea"/>
                <a:cs typeface="+mn-cs"/>
              </a:rPr>
              <a:t>WebApp</a:t>
            </a:r>
            <a:r>
              <a:rPr lang="en-US" sz="1200" b="1" u="sng" kern="1200" dirty="0" smtClean="0">
                <a:solidFill>
                  <a:schemeClr val="tx1"/>
                </a:solidFill>
                <a:latin typeface="+mn-lt"/>
                <a:ea typeface="+mn-ea"/>
                <a:cs typeface="+mn-cs"/>
              </a:rPr>
              <a:t> </a:t>
            </a:r>
            <a:endParaRPr lang="en-US" sz="1050" kern="1200" dirty="0" smtClean="0">
              <a:solidFill>
                <a:schemeClr val="tx1"/>
              </a:solidFill>
              <a:latin typeface="+mn-lt"/>
              <a:ea typeface="+mn-ea"/>
              <a:cs typeface="+mn-cs"/>
            </a:endParaRPr>
          </a:p>
          <a:p>
            <a:pPr lvl="0" rtl="0"/>
            <a:r>
              <a:rPr lang="en-US" sz="1200" kern="1200" dirty="0" smtClean="0">
                <a:solidFill>
                  <a:schemeClr val="tx1"/>
                </a:solidFill>
                <a:latin typeface="+mn-lt"/>
                <a:ea typeface="+mn-ea"/>
                <a:cs typeface="+mn-cs"/>
              </a:rPr>
              <a:t> Search for “laptop”</a:t>
            </a:r>
            <a:endParaRPr lang="en-US" sz="1050" kern="1200" dirty="0" smtClean="0">
              <a:solidFill>
                <a:schemeClr val="tx1"/>
              </a:solidFill>
              <a:latin typeface="+mn-lt"/>
              <a:ea typeface="+mn-ea"/>
              <a:cs typeface="+mn-cs"/>
            </a:endParaRPr>
          </a:p>
          <a:p>
            <a:pPr lvl="1" rtl="0"/>
            <a:r>
              <a:rPr lang="en-US" sz="1200" kern="1200" dirty="0" smtClean="0">
                <a:solidFill>
                  <a:schemeClr val="tx1"/>
                </a:solidFill>
                <a:latin typeface="+mn-lt"/>
                <a:ea typeface="+mn-ea"/>
                <a:cs typeface="+mn-cs"/>
              </a:rPr>
              <a:t> Results appear grouped by e-commerce site (Facet): Amazon Marketplace (405,967), </a:t>
            </a:r>
            <a:endParaRPr lang="en-US" sz="1050" kern="1200" dirty="0" smtClean="0">
              <a:solidFill>
                <a:schemeClr val="tx1"/>
              </a:solidFill>
              <a:latin typeface="+mn-lt"/>
              <a:ea typeface="+mn-ea"/>
              <a:cs typeface="+mn-cs"/>
            </a:endParaRPr>
          </a:p>
          <a:p>
            <a:pPr lvl="1" rtl="0"/>
            <a:r>
              <a:rPr lang="en-US" sz="1200" kern="1200" dirty="0" smtClean="0">
                <a:solidFill>
                  <a:schemeClr val="tx1"/>
                </a:solidFill>
                <a:latin typeface="+mn-lt"/>
                <a:ea typeface="+mn-ea"/>
                <a:cs typeface="+mn-cs"/>
              </a:rPr>
              <a:t> Click on: Amazon Marketplace (405,967) </a:t>
            </a:r>
            <a:endParaRPr lang="en-US" sz="1050" kern="1200" dirty="0" smtClean="0">
              <a:solidFill>
                <a:schemeClr val="tx1"/>
              </a:solidFill>
              <a:latin typeface="+mn-lt"/>
              <a:ea typeface="+mn-ea"/>
              <a:cs typeface="+mn-cs"/>
            </a:endParaRPr>
          </a:p>
          <a:p>
            <a:pPr lvl="1" rtl="0"/>
            <a:r>
              <a:rPr lang="en-US" sz="1200" kern="1200" dirty="0" smtClean="0">
                <a:solidFill>
                  <a:schemeClr val="tx1"/>
                </a:solidFill>
                <a:latin typeface="+mn-lt"/>
                <a:ea typeface="+mn-ea"/>
                <a:cs typeface="+mn-cs"/>
              </a:rPr>
              <a:t> Expected: 405,967 results for laptop in Amazon</a:t>
            </a:r>
            <a:endParaRPr lang="en-US" sz="1050" kern="1200" dirty="0" smtClean="0">
              <a:solidFill>
                <a:schemeClr val="tx1"/>
              </a:solidFill>
              <a:latin typeface="+mn-lt"/>
              <a:ea typeface="+mn-ea"/>
              <a:cs typeface="+mn-cs"/>
            </a:endParaRPr>
          </a:p>
          <a:p>
            <a:pPr lvl="1" rtl="0"/>
            <a:r>
              <a:rPr lang="en-US" sz="1200" kern="1200" dirty="0" smtClean="0">
                <a:solidFill>
                  <a:schemeClr val="tx1"/>
                </a:solidFill>
                <a:latin typeface="+mn-lt"/>
                <a:ea typeface="+mn-ea"/>
                <a:cs typeface="+mn-cs"/>
              </a:rPr>
              <a:t> Actual: 404,794 results in Amazon</a:t>
            </a:r>
            <a:endParaRPr lang="en-US" sz="1050" kern="1200" dirty="0" smtClean="0">
              <a:solidFill>
                <a:schemeClr val="tx1"/>
              </a:solidFill>
              <a:latin typeface="+mn-lt"/>
              <a:ea typeface="+mn-ea"/>
              <a:cs typeface="+mn-cs"/>
            </a:endParaRPr>
          </a:p>
          <a:p>
            <a:pPr lvl="0" rtl="0"/>
            <a:r>
              <a:rPr lang="he-IL"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Search in Browser </a:t>
            </a:r>
            <a:r>
              <a:rPr lang="en-US" sz="1200" b="1" kern="1200" dirty="0" err="1" smtClean="0">
                <a:solidFill>
                  <a:schemeClr val="tx1"/>
                </a:solidFill>
                <a:latin typeface="+mn-lt"/>
                <a:ea typeface="+mn-ea"/>
                <a:cs typeface="+mn-cs"/>
              </a:rPr>
              <a:t>DevTool</a:t>
            </a:r>
            <a:r>
              <a:rPr lang="en-US" sz="1200" b="1" kern="1200" dirty="0" smtClean="0">
                <a:solidFill>
                  <a:schemeClr val="tx1"/>
                </a:solidFill>
                <a:latin typeface="+mn-lt"/>
                <a:ea typeface="+mn-ea"/>
                <a:cs typeface="+mn-cs"/>
              </a:rPr>
              <a:t> Sniffer traces</a:t>
            </a:r>
            <a:r>
              <a:rPr lang="en-US" sz="1200" kern="1200" dirty="0" smtClean="0">
                <a:solidFill>
                  <a:schemeClr val="tx1"/>
                </a:solidFill>
                <a:latin typeface="+mn-lt"/>
                <a:ea typeface="+mn-ea"/>
                <a:cs typeface="+mn-cs"/>
              </a:rPr>
              <a:t> “405 ..” to understand </a:t>
            </a:r>
            <a:r>
              <a:rPr lang="en-US" sz="1200" b="1" kern="1200" dirty="0" smtClean="0">
                <a:solidFill>
                  <a:schemeClr val="tx1"/>
                </a:solidFill>
                <a:latin typeface="+mn-lt"/>
                <a:ea typeface="+mn-ea"/>
                <a:cs typeface="+mn-cs"/>
              </a:rPr>
              <a:t>which server it came from</a:t>
            </a:r>
            <a:r>
              <a:rPr lang="en-US" sz="1200" kern="1200" dirty="0" smtClean="0">
                <a:solidFill>
                  <a:schemeClr val="tx1"/>
                </a:solidFill>
                <a:latin typeface="+mn-lt"/>
                <a:ea typeface="+mn-ea"/>
                <a:cs typeface="+mn-cs"/>
              </a:rPr>
              <a:t>.</a:t>
            </a:r>
            <a:endParaRPr lang="en-US" sz="1050" kern="1200" dirty="0" smtClean="0">
              <a:solidFill>
                <a:schemeClr val="tx1"/>
              </a:solidFill>
              <a:latin typeface="+mn-lt"/>
              <a:ea typeface="+mn-ea"/>
              <a:cs typeface="+mn-cs"/>
            </a:endParaRPr>
          </a:p>
          <a:p>
            <a:pPr lvl="0" rtl="0"/>
            <a:r>
              <a:rPr lang="en-US" sz="1200" kern="1200" dirty="0" smtClean="0">
                <a:solidFill>
                  <a:schemeClr val="tx1"/>
                </a:solidFill>
                <a:latin typeface="+mn-lt"/>
                <a:ea typeface="+mn-ea"/>
                <a:cs typeface="+mn-cs"/>
              </a:rPr>
              <a:t> In the </a:t>
            </a:r>
            <a:r>
              <a:rPr lang="en-US" sz="1200" b="0" kern="1200" dirty="0" smtClean="0">
                <a:solidFill>
                  <a:schemeClr val="tx1"/>
                </a:solidFill>
                <a:latin typeface="+mn-lt"/>
                <a:ea typeface="+mn-ea"/>
                <a:cs typeface="+mn-cs"/>
              </a:rPr>
              <a:t>server JVM -</a:t>
            </a:r>
            <a:r>
              <a:rPr lang="en-US" sz="1200" kern="1200" dirty="0" smtClean="0">
                <a:solidFill>
                  <a:schemeClr val="tx1"/>
                </a:solidFill>
                <a:latin typeface="+mn-lt"/>
                <a:ea typeface="+mn-ea"/>
                <a:cs typeface="+mn-cs"/>
              </a:rPr>
              <a:t> Breakpoint on </a:t>
            </a:r>
            <a:r>
              <a:rPr lang="en-US" sz="1200" kern="1200" dirty="0" err="1" smtClean="0">
                <a:solidFill>
                  <a:schemeClr val="tx1"/>
                </a:solidFill>
                <a:latin typeface="+mn-lt"/>
                <a:ea typeface="+mn-ea"/>
                <a:cs typeface="+mn-cs"/>
              </a:rPr>
              <a:t>int</a:t>
            </a:r>
            <a:r>
              <a:rPr lang="en-US" sz="1200" kern="1200" dirty="0" smtClean="0">
                <a:solidFill>
                  <a:schemeClr val="tx1"/>
                </a:solidFill>
                <a:latin typeface="+mn-lt"/>
                <a:ea typeface="+mn-ea"/>
                <a:cs typeface="+mn-cs"/>
              </a:rPr>
              <a:t> assignment=405,967 if called from a service request thread (</a:t>
            </a:r>
            <a:r>
              <a:rPr lang="en-US" sz="1200" kern="1200" dirty="0" err="1" smtClean="0">
                <a:solidFill>
                  <a:schemeClr val="tx1"/>
                </a:solidFill>
                <a:latin typeface="+mn-lt"/>
                <a:ea typeface="+mn-ea"/>
                <a:cs typeface="+mn-cs"/>
              </a:rPr>
              <a:t>ProductSeachFederationService.search</a:t>
            </a:r>
            <a:r>
              <a:rPr lang="en-US" sz="1200" kern="1200" dirty="0" smtClean="0">
                <a:solidFill>
                  <a:schemeClr val="tx1"/>
                </a:solidFill>
                <a:latin typeface="+mn-lt"/>
                <a:ea typeface="+mn-ea"/>
                <a:cs typeface="+mn-cs"/>
              </a:rPr>
              <a:t> entry point in our</a:t>
            </a:r>
            <a:r>
              <a:rPr lang="en-US" sz="1200" kern="1200" baseline="0" dirty="0" smtClean="0">
                <a:solidFill>
                  <a:schemeClr val="tx1"/>
                </a:solidFill>
                <a:latin typeface="+mn-lt"/>
                <a:ea typeface="+mn-ea"/>
                <a:cs typeface="+mn-cs"/>
              </a:rPr>
              <a:t> case)</a:t>
            </a:r>
            <a:endParaRPr lang="en-US" sz="1050" kern="1200" dirty="0" smtClean="0">
              <a:solidFill>
                <a:schemeClr val="tx1"/>
              </a:solidFill>
              <a:latin typeface="+mn-lt"/>
              <a:ea typeface="+mn-ea"/>
              <a:cs typeface="+mn-cs"/>
            </a:endParaRPr>
          </a:p>
          <a:p>
            <a:pPr lvl="1" rtl="0"/>
            <a:r>
              <a:rPr lang="en-US" sz="1200" kern="1200" dirty="0" smtClean="0">
                <a:solidFill>
                  <a:schemeClr val="tx1"/>
                </a:solidFill>
                <a:latin typeface="+mn-lt"/>
                <a:ea typeface="+mn-ea"/>
                <a:cs typeface="+mn-cs"/>
              </a:rPr>
              <a:t> Overhead: Adds only 15% to runtime (micro benchmark in java) to test (but not log) for a value after each </a:t>
            </a:r>
            <a:r>
              <a:rPr lang="en-US" sz="1200" kern="1200" dirty="0" err="1" smtClean="0">
                <a:solidFill>
                  <a:schemeClr val="tx1"/>
                </a:solidFill>
                <a:latin typeface="+mn-lt"/>
                <a:ea typeface="+mn-ea"/>
                <a:cs typeface="+mn-cs"/>
              </a:rPr>
              <a:t>int</a:t>
            </a:r>
            <a:r>
              <a:rPr lang="en-US" sz="1200" kern="1200" dirty="0" smtClean="0">
                <a:solidFill>
                  <a:schemeClr val="tx1"/>
                </a:solidFill>
                <a:latin typeface="+mn-lt"/>
                <a:ea typeface="+mn-ea"/>
                <a:cs typeface="+mn-cs"/>
              </a:rPr>
              <a:t> assignment.</a:t>
            </a:r>
            <a:endParaRPr lang="en-US" sz="1050" kern="1200" dirty="0" smtClean="0">
              <a:solidFill>
                <a:schemeClr val="tx1"/>
              </a:solidFill>
              <a:latin typeface="+mn-lt"/>
              <a:ea typeface="+mn-ea"/>
              <a:cs typeface="+mn-cs"/>
            </a:endParaRPr>
          </a:p>
          <a:p>
            <a:pPr lvl="0" rtl="0"/>
            <a:r>
              <a:rPr lang="en-US" sz="1200" kern="1200" dirty="0" smtClean="0">
                <a:solidFill>
                  <a:schemeClr val="tx1"/>
                </a:solidFill>
                <a:latin typeface="+mn-lt"/>
                <a:ea typeface="+mn-ea"/>
                <a:cs typeface="+mn-cs"/>
              </a:rPr>
              <a:t>Note: </a:t>
            </a:r>
            <a:r>
              <a:rPr lang="en-US" sz="1200" b="1" kern="1200" dirty="0" smtClean="0">
                <a:solidFill>
                  <a:schemeClr val="tx1"/>
                </a:solidFill>
                <a:latin typeface="+mn-lt"/>
                <a:ea typeface="+mn-ea"/>
                <a:cs typeface="+mn-cs"/>
              </a:rPr>
              <a:t>Short Cutting example</a:t>
            </a:r>
            <a:r>
              <a:rPr lang="en-US" sz="1200" kern="1200" dirty="0" smtClean="0">
                <a:solidFill>
                  <a:schemeClr val="tx1"/>
                </a:solidFill>
                <a:latin typeface="+mn-lt"/>
                <a:ea typeface="+mn-ea"/>
                <a:cs typeface="+mn-cs"/>
              </a:rPr>
              <a:t>: We could start from Spy (click on the WebUI showing “405 …”) but we would have to backward slice into the  </a:t>
            </a:r>
            <a:r>
              <a:rPr lang="en-US" sz="1200" kern="1200" dirty="0" err="1" smtClean="0">
                <a:solidFill>
                  <a:schemeClr val="tx1"/>
                </a:solidFill>
                <a:latin typeface="+mn-lt"/>
                <a:ea typeface="+mn-ea"/>
                <a:cs typeface="+mn-cs"/>
              </a:rPr>
              <a:t>javascript</a:t>
            </a:r>
            <a:r>
              <a:rPr lang="en-US" sz="1200" kern="1200" dirty="0" smtClean="0">
                <a:solidFill>
                  <a:schemeClr val="tx1"/>
                </a:solidFill>
                <a:latin typeface="+mn-lt"/>
                <a:ea typeface="+mn-ea"/>
                <a:cs typeface="+mn-cs"/>
              </a:rPr>
              <a:t> -&gt; sniffer -&gt; server code. Probably possible with Spy and distributed dynamic slicing – but very complicated to implement. </a:t>
            </a:r>
            <a:endParaRPr lang="en-US" sz="1050" kern="1200" dirty="0" smtClean="0">
              <a:solidFill>
                <a:schemeClr val="tx1"/>
              </a:solidFill>
              <a:latin typeface="+mn-lt"/>
              <a:ea typeface="+mn-ea"/>
              <a:cs typeface="+mn-cs"/>
            </a:endParaRPr>
          </a:p>
          <a:p>
            <a:pPr algn="l" rtl="0"/>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Problem: String may already exist in some in memory cache and only referenced and reused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Solution: G.C like </a:t>
            </a:r>
            <a:r>
              <a:rPr lang="en-US" dirty="0" smtClean="0"/>
              <a:t>Heap</a:t>
            </a:r>
            <a:r>
              <a:rPr lang="en-US" baseline="0" dirty="0" smtClean="0"/>
              <a:t> scan for already constructed strings / </a:t>
            </a:r>
            <a:r>
              <a:rPr lang="en-US" baseline="0" dirty="0" err="1" smtClean="0"/>
              <a:t>ints</a:t>
            </a:r>
            <a:r>
              <a:rPr lang="en-US" baseline="0" dirty="0" smtClean="0"/>
              <a:t> and break on read (debug registers)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Problem: C</a:t>
            </a:r>
            <a:r>
              <a:rPr lang="en-US" baseline="0" dirty="0" smtClean="0"/>
              <a:t>onstant strings in class files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Solution: b</a:t>
            </a:r>
            <a:r>
              <a:rPr lang="en-US" baseline="0" dirty="0" smtClean="0"/>
              <a:t>yte-code code static search or in class loader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Problem: String may be constructed by concatenation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Solution: Can search also sub-strings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Problem: Construction of string may be in the “view” part, far away from where the actual business logic executed (Ex: Reporting system)</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Workaround: String search is less effective in this case. Need to continue from string to origin with Thin + Fine (user directed interactive) Slice.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baseline="0" dirty="0" smtClean="0">
                <a:solidFill>
                  <a:schemeClr val="tx1"/>
                </a:solidFill>
                <a:latin typeface="+mn-lt"/>
                <a:ea typeface="+mn-ea"/>
                <a:cs typeface="+mn-cs"/>
              </a:rPr>
              <a:t>Difference from Slicing</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1" baseline="0" dirty="0" smtClean="0"/>
              <a:t>Q: Why not use slicing as it is?</a:t>
            </a:r>
            <a:r>
              <a:rPr lang="en-US" sz="1200" baseline="0" dirty="0" smtClean="0"/>
              <a:t> What is the added contribution of the above methods?</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t>A: With generic slicer, </a:t>
            </a:r>
            <a:r>
              <a:rPr lang="en-US" sz="1200" b="1" baseline="0" dirty="0" smtClean="0"/>
              <a:t>you typically cannot start from the output/UI/value</a:t>
            </a:r>
            <a:r>
              <a:rPr lang="en-US" sz="1200" baseline="0" dirty="0" smtClean="0"/>
              <a:t> (Unless specialized Spy like mapping for those outputs - WhyLine)</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t>A: </a:t>
            </a:r>
            <a:r>
              <a:rPr lang="en-US" sz="1200" b="1" baseline="0" dirty="0" smtClean="0"/>
              <a:t>Shortcuts dynamic data flow dependencies</a:t>
            </a:r>
            <a:r>
              <a:rPr lang="en-US" sz="1200" baseline="0" dirty="0" smtClean="0"/>
              <a:t>: Can </a:t>
            </a:r>
            <a:r>
              <a:rPr lang="en-US" sz="1200" baseline="0" dirty="0" err="1" smtClean="0"/>
              <a:t>bp</a:t>
            </a:r>
            <a:r>
              <a:rPr lang="en-US" sz="1200" baseline="0" dirty="0" smtClean="0"/>
              <a:t> on String in a server JVM as opposed to slice from Web Browser (</a:t>
            </a:r>
            <a:r>
              <a:rPr lang="en-US" sz="1200" baseline="0" dirty="0" err="1" smtClean="0"/>
              <a:t>javascript</a:t>
            </a:r>
            <a:r>
              <a:rPr lang="en-US" sz="1200" baseline="0" dirty="0" smtClean="0"/>
              <a:t>) via Rest services (and reflection) to java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Distributed slicing is not easy to implement.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Implementation challenges:</a:t>
            </a:r>
            <a:r>
              <a:rPr lang="en-US" baseline="0" dirty="0" smtClean="0"/>
              <a:t> comparison overhead, many string </a:t>
            </a:r>
            <a:r>
              <a:rPr lang="en-US" baseline="0" dirty="0" err="1" smtClean="0"/>
              <a:t>ctors</a:t>
            </a:r>
            <a:r>
              <a:rPr lang="en-US" baseline="0" dirty="0" smtClean="0"/>
              <a:t> (cannot simply place a conditional </a:t>
            </a:r>
            <a:r>
              <a:rPr lang="en-US" baseline="0" dirty="0" err="1" smtClean="0"/>
              <a:t>bp</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u="sng" kern="1200" baseline="0" dirty="0" smtClean="0">
                <a:solidFill>
                  <a:schemeClr val="tx1"/>
                </a:solidFill>
                <a:latin typeface="+mn-lt"/>
                <a:ea typeface="+mn-ea"/>
                <a:cs typeface="+mn-cs"/>
              </a:rPr>
              <a:t>Thin Slice</a:t>
            </a:r>
            <a:r>
              <a:rPr lang="en-US" sz="1200" kern="1200" baseline="0" dirty="0" smtClean="0">
                <a:solidFill>
                  <a:schemeClr val="tx1"/>
                </a:solidFill>
                <a:latin typeface="+mn-lt"/>
                <a:ea typeface="+mn-ea"/>
                <a:cs typeface="+mn-cs"/>
              </a:rPr>
              <a:t>: </a:t>
            </a:r>
            <a:r>
              <a:rPr lang="en-US" sz="800" kern="1200" baseline="0" dirty="0" smtClean="0">
                <a:solidFill>
                  <a:schemeClr val="tx1"/>
                </a:solidFill>
                <a:latin typeface="+mn-lt"/>
                <a:ea typeface="+mn-ea"/>
                <a:cs typeface="+mn-cs"/>
              </a:rPr>
              <a:t>y = </a:t>
            </a:r>
            <a:r>
              <a:rPr lang="en-US" sz="800" kern="1200" baseline="0" dirty="0" err="1" smtClean="0">
                <a:solidFill>
                  <a:schemeClr val="tx1"/>
                </a:solidFill>
                <a:latin typeface="+mn-lt"/>
                <a:ea typeface="+mn-ea"/>
                <a:cs typeface="+mn-cs"/>
              </a:rPr>
              <a:t>x.f</a:t>
            </a:r>
            <a:r>
              <a:rPr lang="en-US" sz="8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does not directly use </a:t>
            </a:r>
            <a:r>
              <a:rPr lang="en-US" sz="800" kern="1200" baseline="0" dirty="0" smtClean="0">
                <a:solidFill>
                  <a:schemeClr val="tx1"/>
                </a:solidFill>
                <a:latin typeface="+mn-lt"/>
                <a:ea typeface="+mn-ea"/>
                <a:cs typeface="+mn-cs"/>
              </a:rPr>
              <a:t>x</a:t>
            </a:r>
            <a:r>
              <a:rPr lang="en-US" sz="1200" kern="1200" baseline="0" dirty="0" smtClean="0">
                <a:solidFill>
                  <a:schemeClr val="tx1"/>
                </a:solidFill>
                <a:latin typeface="+mn-lt"/>
                <a:ea typeface="+mn-ea"/>
                <a:cs typeface="+mn-cs"/>
              </a:rPr>
              <a:t>, but it does directly use </a:t>
            </a:r>
            <a:r>
              <a:rPr lang="en-US" sz="1200" kern="1200" baseline="0" dirty="0" err="1" smtClean="0">
                <a:solidFill>
                  <a:schemeClr val="tx1"/>
                </a:solidFill>
                <a:latin typeface="+mn-lt"/>
                <a:ea typeface="+mn-ea"/>
                <a:cs typeface="+mn-cs"/>
              </a:rPr>
              <a:t>o.f</a:t>
            </a:r>
            <a:r>
              <a:rPr lang="en-US" sz="1200" kern="1200" baseline="0" dirty="0" smtClean="0">
                <a:solidFill>
                  <a:schemeClr val="tx1"/>
                </a:solidFill>
                <a:latin typeface="+mn-lt"/>
                <a:ea typeface="+mn-ea"/>
                <a:cs typeface="+mn-cs"/>
              </a:rPr>
              <a:t> , where </a:t>
            </a:r>
            <a:r>
              <a:rPr lang="en-US" sz="800" kern="1200" baseline="0" dirty="0" smtClean="0">
                <a:solidFill>
                  <a:schemeClr val="tx1"/>
                </a:solidFill>
                <a:latin typeface="+mn-lt"/>
                <a:ea typeface="+mn-ea"/>
                <a:cs typeface="+mn-cs"/>
              </a:rPr>
              <a:t>x </a:t>
            </a:r>
            <a:r>
              <a:rPr lang="en-US" sz="1200" kern="1200" baseline="0" dirty="0" smtClean="0">
                <a:solidFill>
                  <a:schemeClr val="tx1"/>
                </a:solidFill>
                <a:latin typeface="+mn-lt"/>
                <a:ea typeface="+mn-ea"/>
                <a:cs typeface="+mn-cs"/>
              </a:rPr>
              <a:t>points to o. So statements like x=u are excluded from thin slice</a:t>
            </a:r>
            <a:endParaRPr lang="en-US" baseline="0" dirty="0" smtClean="0"/>
          </a:p>
          <a:p>
            <a:r>
              <a:rPr lang="en-US" sz="1200" kern="1200" baseline="0" dirty="0" smtClean="0">
                <a:solidFill>
                  <a:schemeClr val="tx1"/>
                </a:solidFill>
                <a:latin typeface="+mn-lt"/>
                <a:ea typeface="+mn-ea"/>
                <a:cs typeface="+mn-cs"/>
              </a:rPr>
              <a:t>Thin Slice:=Flow dependent (also known as data dependent), obtained by </a:t>
            </a:r>
            <a:r>
              <a:rPr lang="en-US" sz="1200" u="sng" kern="1200" baseline="0" dirty="0" smtClean="0">
                <a:solidFill>
                  <a:schemeClr val="tx1"/>
                </a:solidFill>
                <a:latin typeface="+mn-lt"/>
                <a:ea typeface="+mn-ea"/>
                <a:cs typeface="+mn-cs"/>
              </a:rPr>
              <a:t>ignoring uses of base pointers in dereferences (ignore x in example above)</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A statement s is </a:t>
            </a:r>
            <a:r>
              <a:rPr lang="en-US" sz="1200" u="sng" kern="1200" baseline="0" dirty="0" smtClean="0">
                <a:solidFill>
                  <a:schemeClr val="tx1"/>
                </a:solidFill>
                <a:latin typeface="+mn-lt"/>
                <a:ea typeface="+mn-ea"/>
                <a:cs typeface="+mn-cs"/>
              </a:rPr>
              <a:t>flow dependent</a:t>
            </a:r>
            <a:r>
              <a:rPr lang="en-US" sz="1200" kern="1200" baseline="0" dirty="0" smtClean="0">
                <a:solidFill>
                  <a:schemeClr val="tx1"/>
                </a:solidFill>
                <a:latin typeface="+mn-lt"/>
                <a:ea typeface="+mn-ea"/>
                <a:cs typeface="+mn-cs"/>
              </a:rPr>
              <a:t> on statement t if the following</a:t>
            </a:r>
          </a:p>
          <a:p>
            <a:r>
              <a:rPr lang="en-US" sz="1200" kern="1200" baseline="0" dirty="0" smtClean="0">
                <a:solidFill>
                  <a:schemeClr val="tx1"/>
                </a:solidFill>
                <a:latin typeface="+mn-lt"/>
                <a:ea typeface="+mn-ea"/>
                <a:cs typeface="+mn-cs"/>
              </a:rPr>
              <a:t>three conditions hold [10]:</a:t>
            </a:r>
          </a:p>
          <a:p>
            <a:r>
              <a:rPr lang="en-US" sz="1200" kern="1200" baseline="0" dirty="0" smtClean="0">
                <a:solidFill>
                  <a:schemeClr val="tx1"/>
                </a:solidFill>
                <a:latin typeface="+mn-lt"/>
                <a:ea typeface="+mn-ea"/>
                <a:cs typeface="+mn-cs"/>
              </a:rPr>
              <a:t>1. s can read from some storage location l.</a:t>
            </a:r>
          </a:p>
          <a:p>
            <a:r>
              <a:rPr lang="en-US" sz="1200" kern="1200" baseline="0" dirty="0" smtClean="0">
                <a:solidFill>
                  <a:schemeClr val="tx1"/>
                </a:solidFill>
                <a:latin typeface="+mn-lt"/>
                <a:ea typeface="+mn-ea"/>
                <a:cs typeface="+mn-cs"/>
              </a:rPr>
              <a:t>2. t can write to l.</a:t>
            </a:r>
          </a:p>
          <a:p>
            <a:r>
              <a:rPr lang="en-US" sz="1200" kern="1200" baseline="0" dirty="0" smtClean="0">
                <a:solidFill>
                  <a:schemeClr val="tx1"/>
                </a:solidFill>
                <a:latin typeface="+mn-lt"/>
                <a:ea typeface="+mn-ea"/>
                <a:cs typeface="+mn-cs"/>
              </a:rPr>
              <a:t>3. There exists a control-flow path from t to s on which l is not re-defined.</a:t>
            </a:r>
            <a:r>
              <a:rPr lang="en-US" sz="1200" baseline="0" dirty="0" smtClean="0"/>
              <a:t> </a:t>
            </a:r>
          </a:p>
          <a:p>
            <a:pPr algn="l" rtl="0"/>
            <a:endParaRPr lang="en-US" sz="1200" baseline="0" dirty="0" smtClean="0"/>
          </a:p>
          <a:p>
            <a:pPr algn="l" rtl="0"/>
            <a:r>
              <a:rPr lang="en-US" sz="1200" kern="1200" baseline="0" dirty="0" smtClean="0">
                <a:solidFill>
                  <a:schemeClr val="tx1"/>
                </a:solidFill>
                <a:latin typeface="+mn-lt"/>
                <a:ea typeface="+mn-ea"/>
                <a:cs typeface="+mn-cs"/>
              </a:rPr>
              <a:t>Depends on pre-computed points-to analysis </a:t>
            </a:r>
            <a:r>
              <a:rPr lang="en-US" sz="1200" kern="1200" baseline="0" dirty="0" smtClean="0">
                <a:solidFill>
                  <a:schemeClr val="tx1"/>
                </a:solidFill>
                <a:latin typeface="+mn-lt"/>
                <a:ea typeface="+mn-ea"/>
                <a:cs typeface="+mn-cs"/>
                <a:sym typeface="Wingdings" pitchFamily="2" charset="2"/>
              </a:rPr>
              <a:t> </a:t>
            </a:r>
            <a:r>
              <a:rPr lang="en-US" sz="1200" kern="1200" baseline="0" dirty="0" smtClean="0">
                <a:solidFill>
                  <a:schemeClr val="tx1"/>
                </a:solidFill>
                <a:latin typeface="+mn-lt"/>
                <a:ea typeface="+mn-ea"/>
                <a:cs typeface="+mn-cs"/>
              </a:rPr>
              <a:t>compute a call graph</a:t>
            </a:r>
          </a:p>
          <a:p>
            <a:pPr algn="l" rtl="0"/>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Q: Why do we need String </a:t>
            </a:r>
            <a:r>
              <a:rPr lang="en-US" sz="1200" b="0" baseline="0" dirty="0" err="1" smtClean="0"/>
              <a:t>bp</a:t>
            </a:r>
            <a:r>
              <a:rPr lang="en-US" sz="1200" b="0" baseline="0" dirty="0" smtClean="0"/>
              <a:t>, if we have thin slicing?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A: </a:t>
            </a:r>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r>
              <a:rPr lang="en-US" sz="1200" b="0" baseline="0" dirty="0" smtClean="0"/>
              <a:t>Thin slice, as implemented in </a:t>
            </a:r>
            <a:r>
              <a:rPr lang="en-US" sz="1200" b="0" baseline="0" dirty="0" err="1" smtClean="0"/>
              <a:t>walla</a:t>
            </a:r>
            <a:r>
              <a:rPr lang="en-US" sz="1200" b="0" baseline="0" dirty="0" smtClean="0"/>
              <a:t>, doesn’t easily cross data structures : Ex: </a:t>
            </a:r>
            <a:r>
              <a:rPr lang="en-US" sz="1200" b="0" baseline="0" dirty="0" err="1" smtClean="0"/>
              <a:t>hash.put</a:t>
            </a:r>
            <a:r>
              <a:rPr lang="en-US" sz="1200" b="0" baseline="0" dirty="0" smtClean="0"/>
              <a:t>(</a:t>
            </a:r>
            <a:r>
              <a:rPr lang="en-US" sz="1200" b="0" baseline="0" dirty="0" err="1" smtClean="0"/>
              <a:t>keyA,val</a:t>
            </a:r>
            <a:r>
              <a:rPr lang="en-US" sz="1200" b="0" baseline="0" dirty="0" smtClean="0"/>
              <a:t>) … val2=</a:t>
            </a:r>
            <a:r>
              <a:rPr lang="en-US" sz="1200" b="0" baseline="0" dirty="0" err="1" smtClean="0"/>
              <a:t>hash.get</a:t>
            </a:r>
            <a:r>
              <a:rPr lang="en-US" sz="1200" b="0" baseline="0" dirty="0" smtClean="0"/>
              <a:t>(</a:t>
            </a:r>
            <a:r>
              <a:rPr lang="en-US" sz="1200" b="0" baseline="0" dirty="0" err="1" smtClean="0"/>
              <a:t>keyB</a:t>
            </a:r>
            <a:r>
              <a:rPr lang="en-US" sz="1200" b="0" baseline="0" dirty="0" smtClean="0"/>
              <a:t>) are not related, but </a:t>
            </a:r>
            <a:r>
              <a:rPr lang="en-US" sz="1200" b="0" baseline="0" dirty="0" err="1" smtClean="0"/>
              <a:t>walla</a:t>
            </a:r>
            <a:r>
              <a:rPr lang="en-US" sz="1200" b="0" baseline="0" dirty="0" smtClean="0"/>
              <a:t> thinks they are.</a:t>
            </a:r>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r>
              <a:rPr lang="en-US" sz="1200" b="0" baseline="0" dirty="0" smtClean="0"/>
              <a:t>String </a:t>
            </a:r>
            <a:r>
              <a:rPr lang="en-US" sz="1200" b="0" baseline="0" dirty="0" err="1" smtClean="0"/>
              <a:t>bp</a:t>
            </a:r>
            <a:r>
              <a:rPr lang="en-US" sz="1200" b="0" baseline="0" dirty="0" smtClean="0"/>
              <a:t> can shortcut across complex flows even across processes and machines (hard to slice/</a:t>
            </a:r>
            <a:r>
              <a:rPr lang="en-US" sz="1200" b="0" baseline="0" dirty="0" err="1" smtClean="0"/>
              <a:t>flowback</a:t>
            </a:r>
            <a:r>
              <a:rPr lang="en-US" sz="1200" b="0" baseline="0" dirty="0" smtClean="0"/>
              <a:t> even with dynamic slice)</a:t>
            </a:r>
          </a:p>
          <a:p>
            <a:pPr algn="l" rtl="0"/>
            <a:endParaRPr lang="en-US" sz="1200" baseline="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26</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t>TODO: Better software tracing research – find articles,</a:t>
            </a:r>
            <a:r>
              <a:rPr lang="en-US" sz="1400" b="0" baseline="0" dirty="0" smtClean="0"/>
              <a:t> results or better: instrumentation with </a:t>
            </a:r>
            <a:r>
              <a:rPr lang="en-US" sz="1400" b="0" baseline="0" dirty="0" err="1" smtClean="0"/>
              <a:t>AspectJ</a:t>
            </a:r>
            <a:r>
              <a:rPr lang="en-US" sz="1400" b="0" baseline="0" dirty="0" smtClean="0"/>
              <a:t> and measurements.</a:t>
            </a:r>
          </a:p>
          <a:p>
            <a:pPr lvl="1">
              <a:buFont typeface="Arial" pitchFamily="34" charset="0"/>
              <a:buChar char="•"/>
            </a:pPr>
            <a:r>
              <a:rPr lang="en-US" sz="1400" b="0" baseline="0" dirty="0" smtClean="0"/>
              <a:t> </a:t>
            </a:r>
            <a:r>
              <a:rPr lang="en-US" sz="1200" b="0" kern="1200" baseline="0" dirty="0" smtClean="0">
                <a:solidFill>
                  <a:schemeClr val="tx1"/>
                </a:solidFill>
                <a:latin typeface="+mn-lt"/>
                <a:ea typeface="+mn-ea"/>
                <a:cs typeface="+mn-cs"/>
              </a:rPr>
              <a:t>Monitoring Deployed Software Using Software Tomography</a:t>
            </a:r>
          </a:p>
          <a:p>
            <a:pPr lvl="1">
              <a:buFont typeface="Arial" pitchFamily="34" charset="0"/>
              <a:buChar char="•"/>
            </a:pPr>
            <a:r>
              <a:rPr lang="en-US" sz="1200" b="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ALITER </a:t>
            </a:r>
            <a:r>
              <a:rPr lang="en-US" sz="1200" b="0" kern="1200" baseline="0" dirty="0" smtClean="0">
                <a:solidFill>
                  <a:schemeClr val="tx1"/>
                </a:solidFill>
                <a:latin typeface="+mn-lt"/>
                <a:ea typeface="+mn-ea"/>
                <a:cs typeface="+mn-cs"/>
              </a:rPr>
              <a:t>http://www.sdsc.edu/pmac/publications/pubs/gao05aliter.pdf</a:t>
            </a:r>
            <a:endParaRPr lang="en-US" sz="1050" b="0" dirty="0" smtClean="0"/>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dirty="0" smtClean="0"/>
              <a:t> Compile</a:t>
            </a:r>
            <a:r>
              <a:rPr lang="en-US" sz="1400" b="0" baseline="0" dirty="0" smtClean="0"/>
              <a:t> T</a:t>
            </a:r>
            <a:r>
              <a:rPr lang="en-US" sz="1400" b="0" dirty="0" smtClean="0"/>
              <a:t>ime</a:t>
            </a:r>
            <a:r>
              <a:rPr lang="en-US" sz="1400" b="0" baseline="0" dirty="0" smtClean="0"/>
              <a:t> </a:t>
            </a:r>
            <a:r>
              <a:rPr lang="en-US" sz="1400" b="0" dirty="0" smtClean="0"/>
              <a:t>Planning http://www.cs.virginia.edu/~dww4s/pubs/Kumar_compile_time_planning.pdf</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Hardware trace support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 Can hardware trace completely solve the problem?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 We have trace support in </a:t>
            </a:r>
            <a:r>
              <a:rPr lang="en-US" sz="1400" b="1" baseline="0" dirty="0" smtClean="0"/>
              <a:t>Embedded CPUs</a:t>
            </a:r>
            <a:r>
              <a:rPr lang="en-US" sz="1400" baseline="0" dirty="0" smtClean="0"/>
              <a:t>, that allows capturing execution history and data with no overhead.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 Intel Pentium has a support to trace the </a:t>
            </a:r>
            <a:r>
              <a:rPr lang="en-US" sz="1400" b="1" baseline="0" dirty="0" smtClean="0"/>
              <a:t>target location of a branch</a:t>
            </a:r>
            <a:endParaRPr lang="en-US" sz="14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 Still, ~ </a:t>
            </a:r>
            <a:r>
              <a:rPr lang="en-US" sz="1400" b="1" baseline="0" dirty="0" smtClean="0"/>
              <a:t>Hundreds of MBs of data / second</a:t>
            </a:r>
            <a:r>
              <a:rPr lang="en-US" sz="14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Better software tracing (research)</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 TODO: QVM – J9 JVM modified for instrumentation collection </a:t>
            </a:r>
            <a:r>
              <a:rPr lang="en-US" sz="1400" dirty="0" smtClean="0">
                <a:hlinkClick r:id="rId3"/>
              </a:rPr>
              <a:t>http://www.research.ibm.com/qvm/papers/oopsla08.pdf</a:t>
            </a:r>
            <a:endParaRPr lang="en-US" sz="1400" dirty="0" smtClean="0"/>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t> Pro: Much</a:t>
            </a:r>
            <a:r>
              <a:rPr lang="en-US" sz="1400" baseline="0" dirty="0" smtClean="0"/>
              <a:t> </a:t>
            </a:r>
            <a:r>
              <a:rPr lang="en-US" sz="1400" dirty="0" smtClean="0"/>
              <a:t>Faster: instrumentation (few machine instructions),</a:t>
            </a:r>
            <a:r>
              <a:rPr lang="en-US" sz="1400" baseline="0" dirty="0" smtClean="0"/>
              <a:t> Stack scans, Heap scans, TLS access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 Pro: Runtime patching of </a:t>
            </a:r>
            <a:r>
              <a:rPr lang="en-US" sz="1400" dirty="0" smtClean="0"/>
              <a:t>instrumentation code with JIT integration</a:t>
            </a:r>
            <a:r>
              <a:rPr lang="en-US" sz="1400" baseline="0" dirty="0" smtClean="0"/>
              <a:t> + reuse of JVM code.</a:t>
            </a:r>
            <a:r>
              <a:rPr lang="en-US" sz="1400" dirty="0" smtClean="0"/>
              <a:t>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t> Con: Not</a:t>
            </a:r>
            <a:r>
              <a:rPr lang="en-US" sz="1400" baseline="0" dirty="0" smtClean="0"/>
              <a:t> portable</a:t>
            </a:r>
            <a:endParaRPr lang="en-US" sz="14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i="1" baseline="0" dirty="0" smtClean="0"/>
              <a:t> </a:t>
            </a:r>
            <a:r>
              <a:rPr lang="en-US" sz="1400" baseline="0" dirty="0" smtClean="0"/>
              <a:t>TODO: See if relevant: </a:t>
            </a:r>
            <a:r>
              <a:rPr lang="en-US" sz="1400" i="1" baseline="0" dirty="0" smtClean="0"/>
              <a:t>BODDEN, E., HENDREN, L. J., AND L HOTAK, O. A staged static program analysis to improve the performance of runtime monitoring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t>Sampling – collecting small percentage of data and flow from many executions (ex: </a:t>
            </a:r>
            <a:r>
              <a:rPr lang="en-US" sz="1400" b="1" baseline="0" dirty="0" err="1" smtClean="0"/>
              <a:t>GMail</a:t>
            </a:r>
            <a:r>
              <a:rPr lang="en-US" sz="1400" b="1" baseline="0" dirty="0" smtClean="0"/>
              <a:t>, MS Office)</a:t>
            </a:r>
          </a:p>
          <a:p>
            <a:pPr marL="0" marR="0" indent="0" algn="l" defTabSz="914400" rtl="0" eaLnBrk="1" fontAlgn="auto" latinLnBrk="0" hangingPunct="1">
              <a:lnSpc>
                <a:spcPct val="100000"/>
              </a:lnSpc>
              <a:spcBef>
                <a:spcPts val="0"/>
              </a:spcBef>
              <a:spcAft>
                <a:spcPts val="0"/>
              </a:spcAft>
              <a:buClrTx/>
              <a:buSzTx/>
              <a:buFontTx/>
              <a:buNone/>
              <a:tabLst/>
              <a:defRPr/>
            </a:pPr>
            <a:r>
              <a:rPr lang="sv-SE" sz="1400" b="0" i="1" baseline="0" dirty="0" smtClean="0"/>
              <a:t>Bug Isolation via Remote Program Sampling (Ben Liblit) http://theory.stanford.edu/~aiken/publications/papers/pldi03b.pdf</a:t>
            </a:r>
            <a:endParaRPr lang="en-US" sz="1400" b="0" i="1"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dirty="0" smtClean="0"/>
              <a:t> Framework for fast sampling of Instruments checks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dirty="0" smtClean="0"/>
              <a:t>2 versions of the function, </a:t>
            </a:r>
            <a:r>
              <a:rPr lang="en-US" sz="1400" b="0" dirty="0" err="1" smtClean="0"/>
              <a:t>fastpath</a:t>
            </a:r>
            <a:r>
              <a:rPr lang="en-US" sz="1400" b="0" dirty="0" smtClean="0"/>
              <a:t> without instrument and </a:t>
            </a:r>
            <a:r>
              <a:rPr lang="en-US" sz="1400" b="0" dirty="0" err="1" smtClean="0"/>
              <a:t>slowpath</a:t>
            </a:r>
            <a:r>
              <a:rPr lang="en-US" sz="1400" b="0" dirty="0" smtClean="0"/>
              <a:t> with instrument</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baseline="0" dirty="0" smtClean="0"/>
              <a:t> </a:t>
            </a:r>
            <a:r>
              <a:rPr lang="en-US" sz="1400" b="0" dirty="0" smtClean="0"/>
              <a:t>At the beginning of the </a:t>
            </a:r>
            <a:r>
              <a:rPr lang="en-US" sz="1400" b="0" dirty="0" err="1" smtClean="0"/>
              <a:t>func</a:t>
            </a:r>
            <a:r>
              <a:rPr lang="en-US" sz="1400" b="0" dirty="0" smtClean="0"/>
              <a:t> a coin is tossed (or more efficient) and if we want every instrument in 1/100 and there are 4 in the </a:t>
            </a:r>
            <a:r>
              <a:rPr lang="en-US" sz="1400" b="0" dirty="0" err="1" smtClean="0"/>
              <a:t>func</a:t>
            </a:r>
            <a:r>
              <a:rPr lang="en-US" sz="1400" b="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t>	it will take </a:t>
            </a:r>
            <a:r>
              <a:rPr lang="en-US" sz="1400" b="0" dirty="0" err="1" smtClean="0"/>
              <a:t>fastpath</a:t>
            </a:r>
            <a:r>
              <a:rPr lang="en-US" sz="1400" b="0" dirty="0" smtClean="0"/>
              <a:t> if &gt; 4/100 at the beginning of the </a:t>
            </a:r>
            <a:r>
              <a:rPr lang="en-US" sz="1400" b="0" dirty="0" err="1" smtClean="0"/>
              <a:t>func</a:t>
            </a:r>
            <a:r>
              <a:rPr lang="en-US" sz="1400" b="0" dirty="0" smtClean="0"/>
              <a:t>, thus saving rand() at every instrumentation site.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t> </a:t>
            </a:r>
            <a:r>
              <a:rPr lang="en-US" sz="1400" b="1" dirty="0" smtClean="0"/>
              <a:t>Incremental refinement</a:t>
            </a:r>
            <a:r>
              <a:rPr lang="en-US" sz="1400" baseline="0" dirty="0" smtClean="0"/>
              <a:t>: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 Start by high level coverage diff and/or I/O events trace (File System, Network http sniff, UI, Database)</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Configure the detailed trace to the areas of interest </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 </a:t>
            </a:r>
            <a:r>
              <a:rPr lang="en-US" sz="1400" b="1" baseline="0" dirty="0" smtClean="0"/>
              <a:t>Filters:</a:t>
            </a:r>
            <a:r>
              <a:rPr lang="en-US" sz="1400" baseline="0" dirty="0" smtClean="0"/>
              <a:t> Include / Exclude using : Limit Stack trace depth, Exclude a trace by clicking it.</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sym typeface="Wingdings" pitchFamily="2" charset="2"/>
              </a:rPr>
              <a:t>If identified certain class or package</a:t>
            </a:r>
            <a:r>
              <a:rPr lang="en-US" sz="1400" baseline="0" dirty="0" smtClean="0"/>
              <a:t> – trace (methods + fields writes) – as described in </a:t>
            </a:r>
            <a:r>
              <a:rPr lang="en-US" sz="1400" baseline="0" dirty="0" err="1" smtClean="0"/>
              <a:t>SpyNG</a:t>
            </a:r>
            <a:r>
              <a:rPr lang="en-US" sz="1400" baseline="0" dirty="0" smtClean="0"/>
              <a:t> slide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  </a:t>
            </a:r>
            <a:r>
              <a:rPr lang="en-US" sz="1400" b="1" baseline="0" dirty="0" smtClean="0"/>
              <a:t>Data trace for slow operations</a:t>
            </a:r>
            <a:r>
              <a:rPr lang="en-US" sz="1400" baseline="0" dirty="0" smtClean="0"/>
              <a:t>: The most important is the input/output data – which is luckily very slow, so low overhead again!</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 Ex: When </a:t>
            </a:r>
            <a:r>
              <a:rPr lang="en-US" sz="1400" baseline="0" dirty="0" err="1" smtClean="0"/>
              <a:t>thr</a:t>
            </a:r>
            <a:r>
              <a:rPr lang="en-US" sz="1400" baseline="0" dirty="0" smtClean="0"/>
              <a:t> hit a slow I/O operation – it is time to scan the stack and log every parameter and local variable. </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The output and stack itself is logged similar to Intellitrace event (http, file …), but we can add valuable data from the stack.</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i="1" dirty="0" smtClean="0"/>
              <a:t> </a:t>
            </a:r>
            <a:r>
              <a:rPr lang="en-US" sz="1400" kern="1200" baseline="0" dirty="0" smtClean="0">
                <a:solidFill>
                  <a:schemeClr val="tx1"/>
                </a:solidFill>
                <a:latin typeface="+mn-lt"/>
                <a:ea typeface="+mn-ea"/>
                <a:cs typeface="+mn-cs"/>
              </a:rPr>
              <a:t>Stack scans by a different thread are common in Concurrent G.C as in the work of Gabriel, </a:t>
            </a:r>
            <a:r>
              <a:rPr lang="en-US" sz="1400" dirty="0" err="1" smtClean="0"/>
              <a:t>Erez</a:t>
            </a:r>
            <a:r>
              <a:rPr lang="en-US" sz="1400" dirty="0" smtClean="0"/>
              <a:t> </a:t>
            </a:r>
            <a:r>
              <a:rPr lang="en-US" sz="1400" dirty="0" err="1" smtClean="0"/>
              <a:t>Petrank</a:t>
            </a:r>
            <a:r>
              <a:rPr lang="en-US" sz="1400" dirty="0" smtClean="0"/>
              <a:t> (Technion)</a:t>
            </a:r>
            <a:r>
              <a:rPr lang="en-US" sz="1400" baseline="0" dirty="0" smtClean="0"/>
              <a:t> </a:t>
            </a:r>
            <a:r>
              <a:rPr lang="en-US" sz="1400" dirty="0" smtClean="0"/>
              <a:t>&amp; </a:t>
            </a:r>
            <a:r>
              <a:rPr lang="en-US" sz="1400" dirty="0" err="1" smtClean="0"/>
              <a:t>Bjarne</a:t>
            </a:r>
            <a:r>
              <a:rPr lang="en-US" sz="1400" dirty="0" smtClean="0"/>
              <a:t> </a:t>
            </a:r>
            <a:r>
              <a:rPr lang="en-US" sz="1400" kern="1200" baseline="0" dirty="0" smtClean="0">
                <a:solidFill>
                  <a:schemeClr val="tx1"/>
                </a:solidFill>
                <a:latin typeface="+mn-lt"/>
                <a:ea typeface="+mn-ea"/>
                <a:cs typeface="+mn-cs"/>
              </a:rPr>
              <a:t>www.cs.technion.ac.il/~erez/Papers/sctack-scan-vee09.pdf</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baseline="0" dirty="0" smtClean="0">
                <a:solidFill>
                  <a:schemeClr val="tx1"/>
                </a:solidFill>
                <a:latin typeface="+mn-lt"/>
                <a:ea typeface="+mn-ea"/>
                <a:cs typeface="+mn-cs"/>
              </a:rPr>
              <a:t> Q: How? The thread is sleeping.</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 A: Whenever the thread is about to enter a slow operation, it can mark a special thread to scan its stack. We can  Instrument the (internal) sleep function for example, or instrument call sites to profiled slow operations.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1" baseline="0" dirty="0" smtClean="0"/>
              <a:t>Profile </a:t>
            </a:r>
            <a:r>
              <a:rPr lang="en-US" sz="1400" baseline="0" dirty="0" smtClean="0"/>
              <a:t>to add more tracing where we already hit slow operations? on the fly (or for next time build a trace plan)</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 Note: In addition to operations a-priori known to be slow (like sleep)</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400" baseline="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baseline="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27</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normAutofit fontScale="6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cs typeface="+mj-cs"/>
              </a:rPr>
              <a:t>Tracing t</a:t>
            </a:r>
            <a:r>
              <a:rPr lang="en-US" sz="1600" baseline="0" dirty="0" smtClean="0"/>
              <a:t>ools, such as </a:t>
            </a:r>
            <a:r>
              <a:rPr lang="en-US" sz="1600" b="1" baseline="0" dirty="0" smtClean="0"/>
              <a:t>Intellitrace Method entry/exit level trace are overwhelming</a:t>
            </a:r>
            <a:r>
              <a:rPr lang="en-US" sz="1600" baseline="0" dirty="0" smtClean="0"/>
              <a:t>. They usually </a:t>
            </a:r>
            <a:r>
              <a:rPr lang="en-US" sz="1600" b="1" baseline="0" dirty="0" smtClean="0"/>
              <a:t>don’t supply </a:t>
            </a:r>
            <a:r>
              <a:rPr lang="en-US" sz="1600" b="0" baseline="0" dirty="0" smtClean="0"/>
              <a:t>the developer the right tools to </a:t>
            </a:r>
            <a:r>
              <a:rPr lang="en-US" sz="1600" b="1" baseline="0" dirty="0" smtClean="0"/>
              <a:t>explore, search, filter </a:t>
            </a:r>
            <a:r>
              <a:rPr lang="en-US" sz="1600" baseline="0" dirty="0" smtClean="0"/>
              <a:t>and analyze the data.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 </a:t>
            </a:r>
            <a:r>
              <a:rPr lang="en-US" sz="1600" u="sng" baseline="0" dirty="0" smtClean="0"/>
              <a:t>Solution</a:t>
            </a:r>
            <a:r>
              <a:rPr lang="en-US" sz="1600" baseline="0" dirty="0" smtClean="0"/>
              <a:t>: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 Start by high level coverage diff and/or I/O events trace (File System, Network http sniff, UI, Database)</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 </a:t>
            </a:r>
            <a:r>
              <a:rPr lang="en-US" sz="1600" u="sng" baseline="0" dirty="0" smtClean="0"/>
              <a:t>Filter trace</a:t>
            </a:r>
            <a:r>
              <a:rPr lang="en-US" sz="1600" baseline="0" dirty="0" smtClean="0"/>
              <a:t> Spy can also operate as a natural UI for detailed tracing – click on element to show its associated traces (hard to do with current tracing facilities)</a:t>
            </a:r>
          </a:p>
          <a:p>
            <a:pPr marL="13716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u="none" baseline="0" dirty="0" smtClean="0"/>
              <a:t> </a:t>
            </a:r>
            <a:r>
              <a:rPr lang="en-US" sz="1600" u="sng" baseline="0" dirty="0" smtClean="0"/>
              <a:t>Example: Report</a:t>
            </a:r>
            <a:r>
              <a:rPr lang="en-US" sz="1600" baseline="0" dirty="0" smtClean="0"/>
              <a:t>: Click on a report section or subtotal, to get a subset of trace associated high level events. </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 </a:t>
            </a:r>
            <a:r>
              <a:rPr lang="en-US" sz="1600" u="sng" baseline="0" dirty="0" smtClean="0"/>
              <a:t>Diff I/O events</a:t>
            </a:r>
            <a:r>
              <a:rPr lang="en-US" sz="1600" baseline="0" dirty="0" smtClean="0"/>
              <a:t> not only code, but also I/O events (found license file in one trace, but not in the other one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Configure the detailed trace to the areas of interest </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Map trace </a:t>
            </a:r>
            <a:r>
              <a:rPr lang="en-US" sz="1600" dirty="0" smtClean="0">
                <a:sym typeface="Wingdings" pitchFamily="2" charset="2"/>
              </a:rPr>
              <a:t> </a:t>
            </a:r>
            <a:r>
              <a:rPr lang="en-US" sz="1600" dirty="0" smtClean="0"/>
              <a:t>application UI / outputs</a:t>
            </a:r>
          </a:p>
          <a:p>
            <a:pPr marL="13716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 Record a video annotated by UI events and present it in a timeline interface (similar to WhyLine, but without the overhead)</a:t>
            </a:r>
          </a:p>
          <a:p>
            <a:pPr marL="13716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 Code that manipulates a UI element[s] </a:t>
            </a:r>
            <a:r>
              <a:rPr lang="en-US" sz="1600" baseline="0" dirty="0" smtClean="0">
                <a:sym typeface="Wingdings" pitchFamily="2" charset="2"/>
              </a:rPr>
              <a:t> a bounding rectangle annotates the video to show its associated UI element.</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1" baseline="0" dirty="0" smtClean="0"/>
              <a:t>Browse and Search </a:t>
            </a:r>
            <a:r>
              <a:rPr lang="en-US" sz="1600" baseline="0" dirty="0" smtClean="0"/>
              <a:t>the annotated code (more in the next slide)</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 Code editor - </a:t>
            </a:r>
            <a:r>
              <a:rPr lang="en-US" sz="1600" b="1" baseline="0" dirty="0" smtClean="0"/>
              <a:t>overlay parameter values </a:t>
            </a:r>
            <a:r>
              <a:rPr lang="en-US" sz="1600" baseline="0" dirty="0" smtClean="0"/>
              <a:t>from a trace (or union of traces)   	</a:t>
            </a:r>
          </a:p>
          <a:p>
            <a:endParaRPr lang="en-US" sz="1600" baseline="0" dirty="0" smtClean="0"/>
          </a:p>
          <a:p>
            <a:pPr rtl="0"/>
            <a:r>
              <a:rPr lang="en-US" sz="1600" b="1" baseline="0" dirty="0" smtClean="0"/>
              <a:t>Examples: </a:t>
            </a:r>
          </a:p>
          <a:p>
            <a:pPr lvl="0" rtl="0">
              <a:buFont typeface="Arial" pitchFamily="34" charset="0"/>
              <a:buChar char="•"/>
            </a:pPr>
            <a:r>
              <a:rPr lang="en-US" sz="1600" u="sng" baseline="0" dirty="0" smtClean="0"/>
              <a:t> Navigation </a:t>
            </a:r>
            <a:r>
              <a:rPr lang="en-US" sz="1600" b="1" u="sng" baseline="0" dirty="0" smtClean="0"/>
              <a:t>History Back / Forward (Detailed tracing)</a:t>
            </a:r>
            <a:r>
              <a:rPr lang="en-US" sz="1600" baseline="0" dirty="0" smtClean="0"/>
              <a:t>:  After Spy or diff-coverage was used to locate the Browser </a:t>
            </a:r>
            <a:r>
              <a:rPr lang="en-US" sz="1600" u="none" baseline="0" dirty="0" smtClean="0"/>
              <a:t>Back / Forward code:</a:t>
            </a:r>
          </a:p>
          <a:p>
            <a:pPr lvl="0" rtl="0">
              <a:buFont typeface="Arial" pitchFamily="34" charset="0"/>
              <a:buNone/>
            </a:pPr>
            <a:r>
              <a:rPr lang="en-US" sz="1600" b="1" baseline="0" dirty="0" smtClean="0"/>
              <a:t>Customized tracing can be used with data structures</a:t>
            </a:r>
            <a:r>
              <a:rPr lang="en-US" sz="1600" baseline="0" dirty="0" smtClean="0"/>
              <a:t>. It is often easier to  place a trace on a class (</a:t>
            </a:r>
            <a:r>
              <a:rPr lang="en-US" sz="1600" b="1" baseline="0" dirty="0" smtClean="0"/>
              <a:t>methods + fields writes</a:t>
            </a:r>
            <a:r>
              <a:rPr lang="en-US" sz="1600" baseline="0" dirty="0" smtClean="0"/>
              <a:t>) than to break at different places and examine the data </a:t>
            </a:r>
            <a:r>
              <a:rPr lang="en-US" sz="1600" baseline="0" dirty="0" err="1" smtClean="0"/>
              <a:t>struct</a:t>
            </a:r>
            <a:r>
              <a:rPr lang="en-US" sz="1600" baseline="0" dirty="0" smtClean="0"/>
              <a:t> (repeatedly expanding objects at the variables window) over and over while the app executes.</a:t>
            </a:r>
          </a:p>
          <a:p>
            <a:pPr lvl="1" rtl="0">
              <a:buFont typeface="Arial" pitchFamily="34" charset="0"/>
              <a:buChar char="•"/>
            </a:pPr>
            <a:r>
              <a:rPr lang="en-US" sz="1600" baseline="0" dirty="0" smtClean="0"/>
              <a:t> Easy to initiate Tracing</a:t>
            </a:r>
          </a:p>
          <a:p>
            <a:pPr lvl="1" rtl="0">
              <a:buFont typeface="Arial" pitchFamily="34" charset="0"/>
              <a:buChar char="•"/>
            </a:pPr>
            <a:r>
              <a:rPr lang="en-US" sz="1600" baseline="0" dirty="0" smtClean="0"/>
              <a:t> Mark in the Variables view the members to print out (Visual selection of Detail Formatter)</a:t>
            </a:r>
          </a:p>
          <a:p>
            <a:pPr lvl="1" rtl="0">
              <a:buFont typeface="Arial" pitchFamily="34" charset="0"/>
              <a:buChar char="•"/>
            </a:pPr>
            <a:r>
              <a:rPr lang="en-US" sz="1600" baseline="0" dirty="0" smtClean="0"/>
              <a:t> </a:t>
            </a:r>
            <a:r>
              <a:rPr lang="en-US" sz="1600" b="1" baseline="0" dirty="0" smtClean="0"/>
              <a:t>Filter out </a:t>
            </a:r>
            <a:r>
              <a:rPr lang="en-US" sz="1600" baseline="0" dirty="0" smtClean="0"/>
              <a:t>based on stack traces or other criteria (Ex: </a:t>
            </a:r>
            <a:r>
              <a:rPr lang="en-US" sz="1600" b="1" baseline="0" dirty="0" smtClean="0"/>
              <a:t>flood of field writes when </a:t>
            </a:r>
            <a:r>
              <a:rPr lang="en-US" sz="1600" b="1" baseline="0" dirty="0" err="1" smtClean="0"/>
              <a:t>obj.clone</a:t>
            </a:r>
            <a:r>
              <a:rPr lang="en-US" sz="1600" b="1" baseline="0" dirty="0" smtClean="0"/>
              <a:t> </a:t>
            </a:r>
            <a:r>
              <a:rPr lang="en-US" sz="1600" baseline="0" dirty="0" smtClean="0"/>
              <a:t>called – filter out clone with a click) </a:t>
            </a:r>
          </a:p>
          <a:p>
            <a:pPr rtl="0"/>
            <a:endParaRPr lang="en-US" sz="1600" b="1" baseline="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28</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normAutofit fontScale="70000" lnSpcReduction="20000"/>
          </a:bodyPr>
          <a:lstStyle/>
          <a:p>
            <a:pPr>
              <a:buFont typeface="Arial" pitchFamily="34" charset="0"/>
              <a:buNone/>
            </a:pPr>
            <a:endParaRPr lang="en-US" sz="1200" i="1" kern="1200" baseline="0" dirty="0" smtClean="0">
              <a:solidFill>
                <a:schemeClr val="tx1"/>
              </a:solidFill>
              <a:latin typeface="+mn-lt"/>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29</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normAutofit fontScale="70000" lnSpcReduction="20000"/>
          </a:bodyPr>
          <a:lstStyle/>
          <a:p>
            <a:pPr lvl="1">
              <a:buFont typeface="Arial" pitchFamily="34" charset="0"/>
              <a:buChar char="•"/>
            </a:pPr>
            <a:endParaRPr lang="en-US" sz="1200" baseline="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In a different time and place, where debugging 2.0</a:t>
            </a:r>
            <a:r>
              <a:rPr lang="en-US" baseline="0" dirty="0" smtClean="0"/>
              <a:t> is already in daily use:</a:t>
            </a:r>
          </a:p>
          <a:p>
            <a:r>
              <a:rPr lang="en-US" baseline="0" dirty="0" smtClean="0"/>
              <a:t>You launch the browser, click the Back button and immediately jumps to the feature relevant code. You can inspect the code that actually executed, see who calls who and examine the data </a:t>
            </a:r>
          </a:p>
          <a:p>
            <a:r>
              <a:rPr lang="en-US" b="1" baseline="0" dirty="0" smtClean="0"/>
              <a:t>Questions</a:t>
            </a:r>
            <a:r>
              <a:rPr lang="en-US" b="0" baseline="0" dirty="0" smtClean="0"/>
              <a:t>:</a:t>
            </a:r>
            <a:endParaRPr lang="en-US" baseline="0" dirty="0" smtClean="0"/>
          </a:p>
          <a:p>
            <a:r>
              <a:rPr lang="en-US" baseline="0" dirty="0" smtClean="0"/>
              <a:t>) Looking at a method you think should have executed: Why wasn’t this code executed? </a:t>
            </a:r>
          </a:p>
          <a:p>
            <a:r>
              <a:rPr lang="en-US" baseline="0" dirty="0" smtClean="0"/>
              <a:t>) Where did this value come from? </a:t>
            </a:r>
          </a:p>
          <a:p>
            <a:r>
              <a:rPr lang="en-US" baseline="0" dirty="0" smtClean="0"/>
              <a:t>) In case of a regression (bug): What source code have changed during the past few days that is relevant to the Browser history  module? </a:t>
            </a:r>
          </a:p>
          <a:p>
            <a:endParaRPr lang="en-US" baseline="0" dirty="0" smtClean="0"/>
          </a:p>
          <a:p>
            <a:r>
              <a:rPr lang="en-US" baseline="0" dirty="0" smtClean="0"/>
              <a:t>A Primary goal of this work is to try to get the developer easy answers to some of the “</a:t>
            </a:r>
            <a:r>
              <a:rPr lang="en-US" b="1" baseline="0" dirty="0" smtClean="0"/>
              <a:t>natural high level questions</a:t>
            </a:r>
            <a:r>
              <a:rPr lang="en-US" baseline="0" dirty="0" smtClean="0"/>
              <a:t>” asked during debugging and system understanding. Today, developers have to go to </a:t>
            </a:r>
            <a:r>
              <a:rPr lang="en-US" u="sng" baseline="0" dirty="0" smtClean="0"/>
              <a:t>great lengths</a:t>
            </a:r>
            <a:r>
              <a:rPr lang="en-US" baseline="0" dirty="0" smtClean="0"/>
              <a:t> to dig the information using existing tools, such as debuggers or the </a:t>
            </a:r>
            <a:r>
              <a:rPr lang="en-US" b="1" baseline="0" dirty="0" smtClean="0"/>
              <a:t>developer’s best friend - </a:t>
            </a:r>
            <a:r>
              <a:rPr lang="en-US" b="1" baseline="0" dirty="0" err="1" smtClean="0"/>
              <a:t>printf</a:t>
            </a:r>
            <a:endParaRPr lang="en-US" b="1" baseline="0" dirty="0" smtClean="0"/>
          </a:p>
          <a:p>
            <a:endParaRPr lang="en-US" baseline="0" dirty="0" smtClean="0"/>
          </a:p>
          <a:p>
            <a:r>
              <a:rPr lang="en-US" baseline="0" dirty="0" smtClean="0"/>
              <a:t>Research prototypes that attempt to answers such questions usually incur </a:t>
            </a:r>
            <a:r>
              <a:rPr lang="en-US" b="1" baseline="0" dirty="0" smtClean="0"/>
              <a:t>huge runtime overhead </a:t>
            </a:r>
            <a:r>
              <a:rPr lang="en-US" b="0" baseline="0" dirty="0" smtClean="0"/>
              <a:t>rendering them unusable in a daily usage, we will describe techniques that </a:t>
            </a:r>
            <a:r>
              <a:rPr lang="en-US" b="0" u="sng" baseline="0" dirty="0" smtClean="0"/>
              <a:t>minimizes runtime overhead.</a:t>
            </a:r>
          </a:p>
          <a:p>
            <a:endParaRPr lang="en-US" b="0" u="sng" baseline="0" dirty="0" smtClean="0"/>
          </a:p>
          <a:p>
            <a:r>
              <a:rPr lang="en-US" b="0" u="none" baseline="0" dirty="0" smtClean="0"/>
              <a:t>We will also try to build the basic tools that </a:t>
            </a:r>
            <a:r>
              <a:rPr lang="en-US" b="1" u="none" baseline="0" dirty="0" smtClean="0"/>
              <a:t>don’t rely on existence of automated test-suite</a:t>
            </a:r>
            <a:r>
              <a:rPr lang="en-US" b="0" u="none" baseline="0" dirty="0" smtClean="0"/>
              <a:t>  and can help when accurate and up-to-date code level </a:t>
            </a:r>
            <a:r>
              <a:rPr lang="en-US" b="1" u="none" baseline="0" dirty="0" smtClean="0"/>
              <a:t>documentation is not available</a:t>
            </a:r>
            <a:r>
              <a:rPr lang="en-US" b="0" u="none" baseline="0" dirty="0" smtClean="0"/>
              <a:t>. More advanced statistical tools, do sometimes depend on large number of executions.</a:t>
            </a:r>
          </a:p>
          <a:p>
            <a:endParaRPr lang="en-US" baseline="0" dirty="0" smtClean="0"/>
          </a:p>
          <a:p>
            <a:r>
              <a:rPr lang="en-US" b="1" baseline="0" dirty="0" smtClean="0"/>
              <a:t>No tool is an Island – </a:t>
            </a:r>
            <a:r>
              <a:rPr lang="en-US" b="0" baseline="0" dirty="0" smtClean="0"/>
              <a:t>Many of the existing tools we will see are </a:t>
            </a:r>
            <a:r>
              <a:rPr lang="en-US" b="0" u="sng" baseline="0" dirty="0" smtClean="0"/>
              <a:t>stand alone</a:t>
            </a:r>
            <a:r>
              <a:rPr lang="en-US" b="0" baseline="0" dirty="0" smtClean="0"/>
              <a:t> tools. Since different tools have strengths and weaknesses , it is </a:t>
            </a:r>
            <a:r>
              <a:rPr lang="en-US" b="0" u="sng" baseline="0" dirty="0" smtClean="0"/>
              <a:t>not enough</a:t>
            </a:r>
            <a:r>
              <a:rPr lang="en-US" b="0" u="none" baseline="0" dirty="0" smtClean="0"/>
              <a:t> to even build </a:t>
            </a:r>
            <a:r>
              <a:rPr lang="en-US" b="0" u="sng" baseline="0" dirty="0" smtClean="0"/>
              <a:t>Eclipse </a:t>
            </a:r>
            <a:r>
              <a:rPr lang="en-US" b="0" u="sng" baseline="0" dirty="0" err="1" smtClean="0"/>
              <a:t>plugin</a:t>
            </a:r>
            <a:r>
              <a:rPr lang="en-US" b="0" baseline="0" dirty="0" smtClean="0"/>
              <a:t> for each. We will see for example how </a:t>
            </a:r>
            <a:r>
              <a:rPr lang="en-US" b="1" baseline="0" dirty="0" smtClean="0"/>
              <a:t>tracing interacts with search, debugger and code browsing</a:t>
            </a:r>
            <a:r>
              <a:rPr lang="en-US" b="0" baseline="0" dirty="0" smtClean="0"/>
              <a:t>.</a:t>
            </a:r>
          </a:p>
          <a:p>
            <a:endParaRPr lang="en-US" b="1" baseline="0" dirty="0" smtClean="0"/>
          </a:p>
          <a:p>
            <a:r>
              <a:rPr lang="en-US" b="0" dirty="0" smtClean="0"/>
              <a:t>And</a:t>
            </a:r>
            <a:r>
              <a:rPr lang="en-US" b="0" baseline="0" dirty="0" smtClean="0"/>
              <a:t> Finally, easy of use is of importance, because developers will generally try less demanding methods first. Since dev doesn’t usually know in advance </a:t>
            </a:r>
            <a:r>
              <a:rPr lang="en-US" b="1" baseline="0" dirty="0" smtClean="0"/>
              <a:t>if</a:t>
            </a:r>
            <a:r>
              <a:rPr lang="en-US" b="0" baseline="0" dirty="0" smtClean="0"/>
              <a:t> using a certain method </a:t>
            </a:r>
            <a:r>
              <a:rPr lang="en-US" b="1" baseline="0" dirty="0" smtClean="0"/>
              <a:t>will succeed</a:t>
            </a:r>
            <a:r>
              <a:rPr lang="en-US" b="0" baseline="0" dirty="0" smtClean="0"/>
              <a:t>, there is </a:t>
            </a:r>
            <a:r>
              <a:rPr lang="en-US" b="1" baseline="0" dirty="0" smtClean="0"/>
              <a:t>less motivation to invest heavily</a:t>
            </a:r>
            <a:r>
              <a:rPr lang="en-US" b="0" baseline="0" dirty="0" smtClean="0"/>
              <a:t> in harder to use and long preparations.</a:t>
            </a:r>
          </a:p>
          <a:p>
            <a:endParaRPr lang="en-US" b="0" dirty="0" smtClean="0"/>
          </a:p>
          <a:p>
            <a:endParaRPr lang="en-US" dirty="0"/>
          </a:p>
        </p:txBody>
      </p:sp>
      <p:sp>
        <p:nvSpPr>
          <p:cNvPr id="4" name="Slide Number Placeholder 3"/>
          <p:cNvSpPr>
            <a:spLocks noGrp="1"/>
          </p:cNvSpPr>
          <p:nvPr>
            <p:ph type="sldNum" sz="quarter" idx="10"/>
          </p:nvPr>
        </p:nvSpPr>
        <p:spPr/>
        <p:txBody>
          <a:bodyPr/>
          <a:lstStyle/>
          <a:p>
            <a:fld id="{112695B9-4DDF-4603-98D2-03CA93D7023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30</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normAutofit fontScale="70000" lnSpcReduction="20000"/>
          </a:bodyPr>
          <a:lstStyle/>
          <a:p>
            <a:pPr lvl="1">
              <a:buFont typeface="Arial" pitchFamily="34" charset="0"/>
              <a:buChar char="•"/>
            </a:pPr>
            <a:endParaRPr lang="en-US" sz="1200" baseline="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31</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normAutofit fontScale="70000" lnSpcReduction="20000"/>
          </a:bodyPr>
          <a:lstStyle/>
          <a:p>
            <a:pPr lvl="1">
              <a:buFont typeface="Arial" pitchFamily="34" charset="0"/>
              <a:buNone/>
            </a:pPr>
            <a:r>
              <a:rPr lang="en-US" sz="1200" baseline="0" dirty="0" smtClean="0"/>
              <a:t>If the data flow was more complicated, we could use sophisticated </a:t>
            </a:r>
            <a:r>
              <a:rPr lang="en-US" sz="1200" b="1" baseline="0" dirty="0" smtClean="0"/>
              <a:t>slicing techniques</a:t>
            </a:r>
            <a:r>
              <a:rPr lang="en-US" sz="1200" baseline="0" dirty="0" smtClean="0"/>
              <a:t>, combined with the execution information we already collected.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32</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normAutofit fontScale="70000" lnSpcReduction="20000"/>
          </a:bodyPr>
          <a:lstStyle/>
          <a:p>
            <a:pPr lvl="1">
              <a:buFont typeface="Arial" pitchFamily="34" charset="0"/>
              <a:buNone/>
            </a:pPr>
            <a:endParaRPr lang="en-US" sz="1200" baseline="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33</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normAutofit fontScale="70000" lnSpcReduction="20000"/>
          </a:bodyPr>
          <a:lstStyle/>
          <a:p>
            <a:pPr lvl="0">
              <a:buFont typeface="Arial" pitchFamily="34" charset="0"/>
              <a:buNone/>
            </a:pPr>
            <a:r>
              <a:rPr lang="en-US" sz="1200" baseline="0" dirty="0" smtClean="0"/>
              <a:t>If the data flow was more complicated, we could use sophisticated </a:t>
            </a:r>
            <a:r>
              <a:rPr lang="en-US" sz="1200" b="1" baseline="0" dirty="0" smtClean="0"/>
              <a:t>slicing techniques</a:t>
            </a:r>
            <a:r>
              <a:rPr lang="en-US" sz="1200" baseline="0" dirty="0" smtClean="0"/>
              <a:t>, combined with the execution information we already collected.</a:t>
            </a:r>
          </a:p>
          <a:p>
            <a:pPr lvl="0">
              <a:buFont typeface="Arial" pitchFamily="34" charset="0"/>
              <a:buNone/>
            </a:pPr>
            <a:endParaRPr lang="en-US" sz="1200" baseline="0" dirty="0" smtClean="0"/>
          </a:p>
          <a:p>
            <a:pPr lvl="0">
              <a:buFont typeface="Arial" pitchFamily="34" charset="0"/>
              <a:buNone/>
            </a:pPr>
            <a:r>
              <a:rPr lang="en-US" sz="1200" baseline="0" dirty="0" smtClean="0"/>
              <a:t>Static slicing sometimes results in a </a:t>
            </a:r>
            <a:r>
              <a:rPr lang="en-US" sz="1200" b="1" baseline="0" dirty="0" smtClean="0"/>
              <a:t>too large slice</a:t>
            </a:r>
            <a:r>
              <a:rPr lang="en-US" sz="1200" baseline="0" dirty="0" smtClean="0"/>
              <a:t> for debugging purposes, because the current execution history is not used.</a:t>
            </a:r>
          </a:p>
          <a:p>
            <a:pPr lvl="1">
              <a:buFont typeface="Arial" pitchFamily="34" charset="0"/>
              <a:buNone/>
            </a:pPr>
            <a:endParaRPr lang="en-US" sz="1200" baseline="0" dirty="0" smtClean="0"/>
          </a:p>
          <a:p>
            <a:pPr>
              <a:buFont typeface="Arial" pitchFamily="34" charset="0"/>
              <a:buNone/>
            </a:pPr>
            <a:r>
              <a:rPr lang="en-US" sz="1200" i="0" u="sng" kern="1200" baseline="0" dirty="0" smtClean="0">
                <a:solidFill>
                  <a:schemeClr val="tx1"/>
                </a:solidFill>
                <a:latin typeface="+mn-lt"/>
                <a:ea typeface="+mn-ea"/>
                <a:cs typeface="+mn-cs"/>
              </a:rPr>
              <a:t>Data dependence</a:t>
            </a:r>
            <a:r>
              <a:rPr lang="en-US" sz="1200" i="0" kern="1200" baseline="0" dirty="0" smtClean="0">
                <a:solidFill>
                  <a:schemeClr val="tx1"/>
                </a:solidFill>
                <a:latin typeface="+mn-lt"/>
                <a:ea typeface="+mn-ea"/>
                <a:cs typeface="+mn-cs"/>
              </a:rPr>
              <a:t>: statement/expression at vertex v1 uses a </a:t>
            </a:r>
            <a:r>
              <a:rPr lang="en-US" sz="1200" i="0" kern="1200" baseline="0" dirty="0" err="1" smtClean="0">
                <a:solidFill>
                  <a:schemeClr val="tx1"/>
                </a:solidFill>
                <a:latin typeface="+mn-lt"/>
                <a:ea typeface="+mn-ea"/>
                <a:cs typeface="+mn-cs"/>
              </a:rPr>
              <a:t>var</a:t>
            </a:r>
            <a:r>
              <a:rPr lang="en-US" sz="1200" i="0" kern="1200" baseline="0" dirty="0" smtClean="0">
                <a:solidFill>
                  <a:schemeClr val="tx1"/>
                </a:solidFill>
                <a:latin typeface="+mn-lt"/>
                <a:ea typeface="+mn-ea"/>
                <a:cs typeface="+mn-cs"/>
              </a:rPr>
              <a:t> from v2 and there is an execution path from v2 to v1 along </a:t>
            </a:r>
            <a:r>
              <a:rPr lang="en-US" sz="1200" i="0" kern="1200" baseline="0" dirty="0" err="1" smtClean="0">
                <a:solidFill>
                  <a:schemeClr val="tx1"/>
                </a:solidFill>
                <a:latin typeface="+mn-lt"/>
                <a:ea typeface="+mn-ea"/>
                <a:cs typeface="+mn-cs"/>
              </a:rPr>
              <a:t>var</a:t>
            </a:r>
            <a:r>
              <a:rPr lang="en-US" sz="1200" i="0" kern="1200" baseline="0" dirty="0" smtClean="0">
                <a:solidFill>
                  <a:schemeClr val="tx1"/>
                </a:solidFill>
                <a:latin typeface="+mn-lt"/>
                <a:ea typeface="+mn-ea"/>
                <a:cs typeface="+mn-cs"/>
              </a:rPr>
              <a:t> is never redefined.</a:t>
            </a:r>
          </a:p>
          <a:p>
            <a:pPr>
              <a:buFont typeface="Arial" pitchFamily="34" charset="0"/>
              <a:buNone/>
            </a:pPr>
            <a:endParaRPr lang="en-US" sz="1200" i="0" kern="1200" baseline="0" dirty="0" smtClean="0">
              <a:solidFill>
                <a:schemeClr val="tx1"/>
              </a:solidFill>
              <a:latin typeface="+mn-lt"/>
              <a:ea typeface="+mn-ea"/>
              <a:cs typeface="+mn-cs"/>
            </a:endParaRPr>
          </a:p>
          <a:p>
            <a:pPr>
              <a:buFont typeface="Arial" pitchFamily="34" charset="0"/>
              <a:buNone/>
            </a:pPr>
            <a:r>
              <a:rPr lang="en-US" sz="1200" i="1" kern="1200" baseline="0" dirty="0" smtClean="0">
                <a:solidFill>
                  <a:schemeClr val="tx1"/>
                </a:solidFill>
                <a:latin typeface="+mn-lt"/>
                <a:ea typeface="+mn-ea"/>
                <a:cs typeface="+mn-cs"/>
              </a:rPr>
              <a:t>Debugging with </a:t>
            </a:r>
            <a:r>
              <a:rPr lang="en-US" sz="1200" b="1" i="1" kern="1200" baseline="0" dirty="0" smtClean="0">
                <a:solidFill>
                  <a:schemeClr val="tx1"/>
                </a:solidFill>
                <a:latin typeface="+mn-lt"/>
                <a:ea typeface="+mn-ea"/>
                <a:cs typeface="+mn-cs"/>
              </a:rPr>
              <a:t>Dynamic Slicing </a:t>
            </a:r>
            <a:r>
              <a:rPr lang="en-US" sz="1200" i="1" kern="1200" baseline="0" dirty="0" smtClean="0">
                <a:solidFill>
                  <a:schemeClr val="tx1"/>
                </a:solidFill>
                <a:latin typeface="+mn-lt"/>
                <a:ea typeface="+mn-ea"/>
                <a:cs typeface="+mn-cs"/>
              </a:rPr>
              <a:t>and Backtracking - </a:t>
            </a:r>
            <a:r>
              <a:rPr lang="en-US" dirty="0" smtClean="0"/>
              <a:t>H </a:t>
            </a:r>
            <a:r>
              <a:rPr lang="en-US" dirty="0" err="1" smtClean="0"/>
              <a:t>Agrawal</a:t>
            </a:r>
            <a:r>
              <a:rPr lang="en-US" dirty="0" smtClean="0"/>
              <a:t>, RA </a:t>
            </a:r>
            <a:r>
              <a:rPr lang="en-US" dirty="0" err="1" smtClean="0"/>
              <a:t>Demillo</a:t>
            </a:r>
            <a:r>
              <a:rPr lang="en-US" dirty="0" smtClean="0"/>
              <a:t> 1993 </a:t>
            </a:r>
          </a:p>
          <a:p>
            <a:pPr lvl="1">
              <a:buFont typeface="Arial" pitchFamily="34" charset="0"/>
              <a:buChar char="•"/>
            </a:pPr>
            <a:r>
              <a:rPr lang="en-US" dirty="0" smtClean="0"/>
              <a:t> </a:t>
            </a:r>
            <a:r>
              <a:rPr lang="en-US" dirty="0" err="1" smtClean="0"/>
              <a:t>Spyder</a:t>
            </a:r>
            <a:r>
              <a:rPr lang="en-US" dirty="0" smtClean="0"/>
              <a:t> tool based on modified GCC and GDB –</a:t>
            </a:r>
            <a:r>
              <a:rPr lang="en-US" baseline="0" dirty="0" smtClean="0"/>
              <a:t> Debug backward, Dynamic and Static slicing</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a:t>
            </a:r>
            <a:r>
              <a:rPr lang="en-US" sz="1200" baseline="0" dirty="0" smtClean="0"/>
              <a:t>http://reference.kfupm.edu.sa/content/d/e/debugging_with_dynamic_slicing_and_backt_289990.pdf</a:t>
            </a:r>
          </a:p>
          <a:p>
            <a:pPr lvl="1">
              <a:buFont typeface="Arial" pitchFamily="34" charset="0"/>
              <a:buChar char="•"/>
            </a:pPr>
            <a:endParaRPr lang="en-US" dirty="0" smtClean="0"/>
          </a:p>
          <a:p>
            <a:pPr lvl="0">
              <a:buFont typeface="Arial" pitchFamily="34" charset="0"/>
              <a:buChar char="•"/>
            </a:pPr>
            <a:r>
              <a:rPr lang="en-US" sz="1200" baseline="0" dirty="0" smtClean="0"/>
              <a:t>TODO: Dynamic slicing doesn’t solve the bug – only helps locating it. It sometimes result in a too large slice</a:t>
            </a:r>
          </a:p>
          <a:p>
            <a:pPr lvl="0">
              <a:buFont typeface="Arial" pitchFamily="34" charset="0"/>
              <a:buNone/>
            </a:pPr>
            <a:endParaRPr lang="en-US" sz="1200" baseline="0" dirty="0" smtClean="0"/>
          </a:p>
          <a:p>
            <a:pPr>
              <a:buFont typeface="Arial" pitchFamily="34" charset="0"/>
              <a:buNone/>
            </a:pPr>
            <a:endParaRPr lang="en-US" sz="1200" i="1" kern="1200" baseline="0" dirty="0" smtClean="0">
              <a:solidFill>
                <a:schemeClr val="tx1"/>
              </a:solidFill>
              <a:latin typeface="+mn-lt"/>
              <a:ea typeface="+mn-ea"/>
              <a:cs typeface="+mn-cs"/>
            </a:endParaRPr>
          </a:p>
          <a:p>
            <a:pPr lvl="1">
              <a:buFont typeface="Arial" pitchFamily="34" charset="0"/>
              <a:buNone/>
            </a:pPr>
            <a:endParaRPr lang="en-US" sz="1200" baseline="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34</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normAutofit fontScale="70000" lnSpcReduction="20000"/>
          </a:bodyPr>
          <a:lstStyle/>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TODO: </a:t>
            </a:r>
            <a:r>
              <a:rPr lang="en-US" b="1" dirty="0" smtClean="0">
                <a:hlinkClick r:id="rId3"/>
              </a:rPr>
              <a:t>Cost effective dynamic </a:t>
            </a:r>
            <a:r>
              <a:rPr lang="en-US" b="1" smtClean="0">
                <a:hlinkClick r:id="rId3"/>
              </a:rPr>
              <a:t>program slicing</a:t>
            </a:r>
            <a:r>
              <a:rPr lang="en-US" b="1" baseline="0" smtClean="0"/>
              <a:t> </a:t>
            </a:r>
            <a:r>
              <a:rPr lang="en-US" b="1" smtClean="0"/>
              <a:t>http://citeseerx.ist.psu.edu/viewdoc/download?doi=10.1.1.2.6378&amp;rep=rep1&amp;type=pdf</a:t>
            </a:r>
            <a:endParaRPr lang="en-US" b="1" dirty="0" smtClean="0"/>
          </a:p>
          <a:p>
            <a:pPr lvl="1">
              <a:buFont typeface="Arial" pitchFamily="34" charset="0"/>
              <a:buNone/>
            </a:pPr>
            <a:endParaRPr lang="en-US" sz="1200" baseline="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35</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 TODO: Call stack sensitive slicing (</a:t>
            </a:r>
            <a:r>
              <a:rPr lang="en-US" dirty="0" err="1" smtClean="0"/>
              <a:t>Liblit</a:t>
            </a:r>
            <a:r>
              <a:rPr lang="en-US" dirty="0" smtClean="0"/>
              <a:t>):</a:t>
            </a:r>
            <a:r>
              <a:rPr lang="en-US" baseline="0" dirty="0" smtClean="0"/>
              <a:t> </a:t>
            </a:r>
            <a:r>
              <a:rPr lang="en-US" dirty="0" smtClean="0"/>
              <a:t>http://doi.ieeecomputersociety.org/10.1109/TSE.2009.66</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Existing IDE (Eclipse) tools don’t support tracking a data value</a:t>
            </a:r>
            <a:r>
              <a:rPr lang="en-US" baseline="0" dirty="0" smtClean="0"/>
              <a:t> propagation </a:t>
            </a:r>
            <a:r>
              <a:rPr lang="en-US" dirty="0" smtClean="0"/>
              <a:t>across many method invocations, variable </a:t>
            </a:r>
            <a:r>
              <a:rPr lang="en-US" baseline="0" dirty="0" smtClean="0"/>
              <a:t>assignments and transformation. Find References and Find callers / Call Hierarchy tools are hard to use in complex navigations and data flows.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Con: Tracing a parameter from </a:t>
            </a:r>
            <a:r>
              <a:rPr lang="en-US" baseline="0" dirty="0" err="1" smtClean="0"/>
              <a:t>callee</a:t>
            </a:r>
            <a:r>
              <a:rPr lang="en-US" baseline="0" dirty="0" smtClean="0"/>
              <a:t> to call-site is not automated and developer has to match the index of </a:t>
            </a:r>
            <a:r>
              <a:rPr lang="en-US" baseline="0" dirty="0" err="1" smtClean="0"/>
              <a:t>param</a:t>
            </a: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Con: Simple assignments are not tracked</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Con: Slow to recursively find read/write variable references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u="sng" baseline="0" dirty="0" smtClean="0"/>
              <a:t>First solution</a:t>
            </a:r>
            <a:r>
              <a:rPr lang="en-US" u="none" baseline="0" dirty="0" smtClean="0"/>
              <a:t>:</a:t>
            </a:r>
            <a:r>
              <a:rPr lang="en-US" baseline="0" dirty="0" smtClean="0"/>
              <a:t> proposed by </a:t>
            </a:r>
            <a:r>
              <a:rPr lang="en-US" b="0" i="1" baseline="0" dirty="0" err="1" smtClean="0"/>
              <a:t>Hiralal</a:t>
            </a:r>
            <a:r>
              <a:rPr lang="en-US" b="0" i="1" baseline="0" dirty="0" smtClean="0"/>
              <a:t> </a:t>
            </a:r>
            <a:r>
              <a:rPr lang="en-US" b="0" i="1" baseline="0" dirty="0" err="1" smtClean="0"/>
              <a:t>Agrawl</a:t>
            </a:r>
            <a:r>
              <a:rPr lang="en-US" b="0" i="1" baseline="0" dirty="0" smtClean="0"/>
              <a:t> Dynamic Program Slicing</a:t>
            </a:r>
            <a:r>
              <a:rPr lang="en-US" baseline="0" dirty="0" smtClean="0"/>
              <a:t>  - </a:t>
            </a:r>
            <a:r>
              <a:rPr lang="en-US" dirty="0" smtClean="0"/>
              <a:t>static slicing filtered</a:t>
            </a:r>
            <a:r>
              <a:rPr lang="en-US" baseline="0" dirty="0" smtClean="0"/>
              <a:t> by executed code.</a:t>
            </a: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u="sng" dirty="0" smtClean="0"/>
              <a:t>Problem</a:t>
            </a:r>
            <a:r>
              <a:rPr lang="en-US" dirty="0" smtClean="0"/>
              <a:t>:</a:t>
            </a:r>
            <a:r>
              <a:rPr lang="en-US" baseline="0" dirty="0" smtClean="0"/>
              <a:t> Multiple-Reaching-Definitions: N=1, Slice on S9: write(Z) </a:t>
            </a:r>
            <a:r>
              <a:rPr lang="en-US" baseline="0" dirty="0" smtClean="0">
                <a:sym typeface="Wingdings" pitchFamily="2" charset="2"/>
              </a:rPr>
              <a:t> S3: Y=0 and S7: Y=f2(Y) – but </a:t>
            </a:r>
            <a:r>
              <a:rPr lang="en-US" b="1" baseline="0" dirty="0" smtClean="0">
                <a:sym typeface="Wingdings" pitchFamily="2" charset="2"/>
              </a:rPr>
              <a:t>S7</a:t>
            </a:r>
            <a:r>
              <a:rPr lang="en-US" baseline="0" dirty="0" smtClean="0">
                <a:sym typeface="Wingdings" pitchFamily="2" charset="2"/>
              </a:rPr>
              <a:t> shouldn’t be in the slice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sym typeface="Wingdings" pitchFamily="2" charset="2"/>
              </a:rPr>
              <a:t> Note: S6 data depend on S2 (Z), S6 (Z), S3 (Y) and S7 (Y)  and control depend on S5 (while)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
            </a:r>
            <a:br>
              <a:rPr lang="en-US" dirty="0" smtClean="0"/>
            </a:br>
            <a:r>
              <a:rPr lang="en-US" dirty="0" smtClean="0"/>
              <a:t>Idea: </a:t>
            </a:r>
            <a:r>
              <a:rPr lang="en-US" dirty="0" smtClean="0"/>
              <a:t>Uses </a:t>
            </a:r>
            <a:r>
              <a:rPr lang="en-US" b="1" dirty="0" smtClean="0"/>
              <a:t>thin interactive</a:t>
            </a:r>
            <a:r>
              <a:rPr lang="en-US" b="1" baseline="0" dirty="0" smtClean="0"/>
              <a:t> </a:t>
            </a:r>
            <a:r>
              <a:rPr lang="en-US" b="1" dirty="0" smtClean="0"/>
              <a:t>slicing </a:t>
            </a:r>
            <a:r>
              <a:rPr lang="en-US" dirty="0" smtClean="0"/>
              <a:t>to reduce slice size</a:t>
            </a:r>
            <a:r>
              <a:rPr lang="en-US" baseline="0" dirty="0" smtClean="0"/>
              <a:t> and resolve the Multiple-Reaching-Definitions ambiguity.</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Employ static thin slicing </a:t>
            </a:r>
            <a:r>
              <a:rPr lang="en-US" b="1" dirty="0" smtClean="0"/>
              <a:t>filtered</a:t>
            </a:r>
            <a:r>
              <a:rPr lang="en-US" b="1" baseline="0" dirty="0" smtClean="0"/>
              <a:t> by executed code</a:t>
            </a:r>
            <a:r>
              <a:rPr lang="en-US" baseline="0" dirty="0" smtClean="0"/>
              <a:t> (</a:t>
            </a:r>
            <a:r>
              <a:rPr lang="en-US" b="1" baseline="0" dirty="0" smtClean="0"/>
              <a:t>if not execution – static slicing only</a:t>
            </a:r>
            <a:r>
              <a:rPr lang="en-US" baseline="0" dirty="0" smtClean="0"/>
              <a:t>)</a:t>
            </a:r>
            <a:r>
              <a:rPr lang="en-US" dirty="0" smtClean="0"/>
              <a:t>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If there</a:t>
            </a:r>
            <a:r>
              <a:rPr lang="en-US" baseline="0" dirty="0" smtClean="0"/>
              <a:t> is only </a:t>
            </a:r>
            <a:r>
              <a:rPr lang="en-US" b="1" baseline="0" dirty="0" smtClean="0"/>
              <a:t>one option to flow-back </a:t>
            </a:r>
            <a:r>
              <a:rPr lang="en-US" b="1" baseline="0" dirty="0" smtClean="0">
                <a:sym typeface="Wingdings" pitchFamily="2" charset="2"/>
              </a:rPr>
              <a:t></a:t>
            </a:r>
            <a:r>
              <a:rPr lang="en-US" b="1" baseline="0" dirty="0" smtClean="0"/>
              <a:t> do it automatically</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If there are several options, or </a:t>
            </a:r>
            <a:r>
              <a:rPr lang="en-US" b="1" baseline="0" dirty="0" smtClean="0"/>
              <a:t>static analysis is not accurate enough</a:t>
            </a:r>
            <a:r>
              <a:rPr lang="en-US" baseline="0" dirty="0" smtClean="0"/>
              <a:t> </a:t>
            </a:r>
            <a:r>
              <a:rPr lang="en-US" baseline="0" dirty="0" smtClean="0">
                <a:sym typeface="Wingdings" pitchFamily="2" charset="2"/>
              </a:rPr>
              <a:t> </a:t>
            </a:r>
            <a:r>
              <a:rPr lang="en-US" baseline="0" dirty="0" smtClean="0"/>
              <a:t>Allow </a:t>
            </a:r>
            <a:r>
              <a:rPr lang="en-US" b="1" baseline="0" dirty="0" smtClean="0"/>
              <a:t>d</a:t>
            </a:r>
            <a:r>
              <a:rPr lang="en-US" b="1" dirty="0" smtClean="0"/>
              <a:t>eveloper to click</a:t>
            </a:r>
            <a:r>
              <a:rPr lang="en-US" baseline="0" dirty="0" smtClean="0"/>
              <a:t> for </a:t>
            </a:r>
            <a:r>
              <a:rPr lang="en-US" dirty="0" smtClean="0"/>
              <a:t>the next step.</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baseline="0" dirty="0" smtClean="0"/>
              <a:t> x=obj.mtd(p1,p2) </a:t>
            </a:r>
            <a:r>
              <a:rPr lang="en-US" baseline="0" dirty="0" smtClean="0"/>
              <a:t>– can click to slice </a:t>
            </a:r>
            <a:r>
              <a:rPr lang="en-US" b="1" baseline="0" dirty="0" smtClean="0"/>
              <a:t>into the </a:t>
            </a:r>
            <a:r>
              <a:rPr lang="en-US" b="1" baseline="0" dirty="0" err="1" smtClean="0"/>
              <a:t>mtd</a:t>
            </a:r>
            <a:r>
              <a:rPr lang="en-US" b="1" baseline="0" dirty="0" smtClean="0"/>
              <a:t> </a:t>
            </a:r>
            <a:r>
              <a:rPr lang="en-US" baseline="0" dirty="0" smtClean="0"/>
              <a:t>(starting from </a:t>
            </a:r>
            <a:r>
              <a:rPr lang="en-US" b="1" baseline="0" dirty="0" smtClean="0"/>
              <a:t>return statement[s]</a:t>
            </a:r>
            <a:r>
              <a:rPr lang="en-US" baseline="0" dirty="0" smtClean="0"/>
              <a:t>) or continue with one of the </a:t>
            </a:r>
            <a:r>
              <a:rPr lang="en-US" b="1" baseline="0" dirty="0" smtClean="0"/>
              <a:t>parameters p1, p2 or obj</a:t>
            </a:r>
            <a:r>
              <a:rPr lang="en-US" baseline="0" dirty="0" smtClean="0"/>
              <a:t>.</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func1(p)</a:t>
            </a:r>
            <a:r>
              <a:rPr lang="en-US" baseline="0" dirty="0" smtClean="0"/>
              <a:t> </a:t>
            </a:r>
            <a:r>
              <a:rPr lang="en-US" baseline="0" dirty="0" smtClean="0">
                <a:sym typeface="Wingdings" pitchFamily="2" charset="2"/>
              </a:rPr>
              <a:t> func2(p)  … - the same </a:t>
            </a:r>
            <a:r>
              <a:rPr lang="en-US" b="1" baseline="0" dirty="0" smtClean="0">
                <a:sym typeface="Wingdings" pitchFamily="2" charset="2"/>
              </a:rPr>
              <a:t>parameter passed in a chain</a:t>
            </a:r>
            <a:r>
              <a:rPr lang="en-US" baseline="0" dirty="0" smtClean="0">
                <a:sym typeface="Wingdings" pitchFamily="2" charset="2"/>
              </a:rPr>
              <a:t> of </a:t>
            </a:r>
            <a:r>
              <a:rPr lang="en-US" baseline="0" dirty="0" err="1" smtClean="0">
                <a:sym typeface="Wingdings" pitchFamily="2" charset="2"/>
              </a:rPr>
              <a:t>funcs</a:t>
            </a:r>
            <a:r>
              <a:rPr lang="en-US" baseline="0" dirty="0" smtClean="0">
                <a:sym typeface="Wingdings" pitchFamily="2" charset="2"/>
              </a:rPr>
              <a:t> (often between overloads or wrappers)  : option to skip the chain.</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sym typeface="Wingdings" pitchFamily="2" charset="2"/>
              </a:rPr>
              <a:t> </a:t>
            </a:r>
            <a:r>
              <a:rPr lang="en-US" b="1" baseline="0" dirty="0" smtClean="0">
                <a:sym typeface="Wingdings" pitchFamily="2" charset="2"/>
              </a:rPr>
              <a:t>x=</a:t>
            </a:r>
            <a:r>
              <a:rPr lang="en-US" b="1" baseline="0" dirty="0" err="1" smtClean="0">
                <a:sym typeface="Wingdings" pitchFamily="2" charset="2"/>
              </a:rPr>
              <a:t>hashtable.get</a:t>
            </a:r>
            <a:r>
              <a:rPr lang="en-US" b="1" baseline="0" dirty="0" smtClean="0">
                <a:sym typeface="Wingdings" pitchFamily="2" charset="2"/>
              </a:rPr>
              <a:t>(key) </a:t>
            </a:r>
            <a:r>
              <a:rPr lang="en-US" baseline="0" dirty="0" smtClean="0">
                <a:sym typeface="Wingdings" pitchFamily="2" charset="2"/>
              </a:rPr>
              <a:t>– option to </a:t>
            </a:r>
            <a:r>
              <a:rPr lang="en-US" baseline="0" dirty="0" smtClean="0"/>
              <a:t>slice into </a:t>
            </a:r>
            <a:r>
              <a:rPr lang="en-US" baseline="0" dirty="0" err="1" smtClean="0"/>
              <a:t>HashTable.get</a:t>
            </a:r>
            <a:r>
              <a:rPr lang="en-US" baseline="0" dirty="0" smtClean="0"/>
              <a:t>(…) or find references to </a:t>
            </a:r>
            <a:r>
              <a:rPr lang="en-US" b="1" baseline="0" dirty="0" err="1" smtClean="0">
                <a:sym typeface="Wingdings" pitchFamily="2" charset="2"/>
              </a:rPr>
              <a:t>hashtable.put</a:t>
            </a:r>
            <a:r>
              <a:rPr lang="en-US" b="1" baseline="0" dirty="0" smtClean="0">
                <a:sym typeface="Wingdings" pitchFamily="2" charset="2"/>
              </a:rPr>
              <a:t>(…)</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sym typeface="Wingdings" pitchFamily="2" charset="2"/>
              </a:rPr>
              <a:t> Back / Forward in the navigation history to have user return to decision junctions and select other directions.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sym typeface="Wingdings" pitchFamily="2" charset="2"/>
              </a:rPr>
              <a:t> Used </a:t>
            </a:r>
            <a:r>
              <a:rPr lang="en-US" b="1" dirty="0" smtClean="0"/>
              <a:t>for debugging and program</a:t>
            </a:r>
            <a:r>
              <a:rPr lang="en-US" b="1" baseline="0" dirty="0" smtClean="0"/>
              <a:t> understanding – not for refactoring and transformations.</a:t>
            </a:r>
            <a:endParaRPr lang="en-US" baseline="0" dirty="0" smtClean="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Note: Doesn’t solve</a:t>
            </a:r>
            <a:r>
              <a:rPr lang="en-US" baseline="0" dirty="0" smtClean="0"/>
              <a:t> the above case, but represent huge practical improvements to existing industry tools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he-IL"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i="0" dirty="0" smtClean="0"/>
              <a:t>Dicing </a:t>
            </a:r>
            <a:r>
              <a:rPr lang="en-US" b="1" i="0" baseline="0" dirty="0" smtClean="0"/>
              <a:t>– narrows down the flow-diff</a:t>
            </a:r>
            <a:r>
              <a:rPr lang="en-US" b="0" i="0" baseline="0" dirty="0" smtClean="0"/>
              <a:t> to executed code affecting a variable at position.</a:t>
            </a:r>
            <a:endParaRPr lang="en-US" b="1" i="0" baseline="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i="0" baseline="0" dirty="0" smtClean="0"/>
              <a:t> </a:t>
            </a:r>
            <a:r>
              <a:rPr lang="en-US" b="0" i="0" baseline="0" dirty="0" smtClean="0"/>
              <a:t>if an incorrect value is determined at a faulty run (not necessarily easy to point at first), slicing can determine its origin, and </a:t>
            </a:r>
            <a:r>
              <a:rPr lang="en-US" b="1" i="0" baseline="0" dirty="0" smtClean="0"/>
              <a:t>dicing</a:t>
            </a:r>
            <a:r>
              <a:rPr lang="en-US" b="0" i="0" baseline="0" dirty="0" smtClean="0"/>
              <a:t> further to limit it to the slice affecting the incorrect value (</a:t>
            </a:r>
            <a:r>
              <a:rPr lang="en-US" b="1" i="0" baseline="0" dirty="0" smtClean="0"/>
              <a:t>good vs. bad inputs</a:t>
            </a:r>
            <a:r>
              <a:rPr lang="en-US" b="0" i="0" baseline="0" dirty="0" smtClean="0"/>
              <a: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0" i="0" baseline="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0" i="0" baseline="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i="0" u="sng" baseline="0" dirty="0" smtClean="0"/>
              <a:t>Common problems and considerations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a:t>
            </a:r>
            <a:r>
              <a:rPr lang="en-US" sz="1200" b="1" baseline="0" dirty="0" smtClean="0"/>
              <a:t>Aliasing</a:t>
            </a:r>
            <a:r>
              <a:rPr lang="en-US" sz="1200" baseline="0" dirty="0" smtClean="0"/>
              <a:t>: Q: Why not “simple static analysis” – find </a:t>
            </a:r>
            <a:r>
              <a:rPr lang="en-US" sz="1200" baseline="0" dirty="0" err="1" smtClean="0"/>
              <a:t>var</a:t>
            </a:r>
            <a:r>
              <a:rPr lang="en-US" sz="1200" baseline="0" dirty="0" smtClean="0"/>
              <a:t> read/write references backward?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 Will work in many cases, but </a:t>
            </a:r>
            <a:r>
              <a:rPr lang="en-US" sz="1200" u="sng" baseline="0" dirty="0" smtClean="0"/>
              <a:t>aliasing</a:t>
            </a:r>
            <a:r>
              <a:rPr lang="en-US" sz="1200" u="none" baseline="0" dirty="0" smtClean="0"/>
              <a:t> not supported.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u="none" baseline="0" dirty="0" smtClean="0"/>
              <a:t> </a:t>
            </a:r>
            <a:r>
              <a:rPr lang="en-US" sz="1200" b="1" u="none" baseline="0" dirty="0" smtClean="0"/>
              <a:t>Loops</a:t>
            </a:r>
            <a:r>
              <a:rPr lang="en-US" sz="1200" u="none" baseline="0" dirty="0" smtClean="0"/>
              <a:t>: Kill coverage like info (counters) – full trace does work.</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u="none" baseline="0" dirty="0" smtClean="0"/>
              <a:t> </a:t>
            </a:r>
            <a:r>
              <a:rPr lang="en-US" sz="1200" b="1" u="none" baseline="0" dirty="0" smtClean="0"/>
              <a:t>Unstructured flow </a:t>
            </a:r>
            <a:r>
              <a:rPr lang="en-US" sz="1200" b="1" u="none" baseline="0" dirty="0" err="1" smtClean="0"/>
              <a:t>Gotos</a:t>
            </a:r>
            <a:r>
              <a:rPr lang="en-US" sz="1200" b="1" u="none" baseline="0" dirty="0" smtClean="0"/>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u="none" baseline="0" dirty="0" smtClean="0"/>
              <a:t> Multiple Threads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u="none" baseline="0" dirty="0" smtClean="0"/>
              <a:t> Dynamic data-</a:t>
            </a:r>
            <a:r>
              <a:rPr lang="en-US" sz="1200" b="1" u="none" baseline="0" dirty="0" err="1" smtClean="0"/>
              <a:t>structs</a:t>
            </a:r>
            <a:r>
              <a:rPr lang="en-US" sz="1200" b="1" u="none" baseline="0" dirty="0" smtClean="0"/>
              <a:t> – </a:t>
            </a:r>
            <a:r>
              <a:rPr lang="en-US" sz="1200" b="0" u="none" baseline="0" dirty="0" smtClean="0"/>
              <a:t>hard to statically analyze</a:t>
            </a:r>
            <a:endParaRPr lang="en-US" sz="1200" b="1" u="sng" baseline="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0" i="0"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36</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The next phase after the programmer locates the relevant component (Search, </a:t>
            </a:r>
            <a:r>
              <a:rPr lang="en-US" sz="1200" baseline="0" dirty="0" err="1" smtClean="0"/>
              <a:t>flowdiff</a:t>
            </a:r>
            <a:r>
              <a:rPr lang="en-US" sz="1200" baseline="0" dirty="0" smtClean="0"/>
              <a:t>, String search) is to browse around the code, trying to understand it to the more detailed level.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Solution: Augment the source code with relevant information, mapping it to the application inputs and outputs.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We saw a similar facility with FireCrystal and WhyLine (but without persistence of different scenarios and indexing and without the repositories overlay)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1) Record and Index (on server) several traces of different product scenarios. Record inputs and outputs (Video + high level events)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2) Code editor - overlay parameter values from a trace (or union of traces)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If you have multiple traces, you can show all possible values or summary statistics (approximate the distribution of values)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Min/Max or DAIKON invariants – that relates variables values (x &lt; y, length(</a:t>
            </a:r>
            <a:r>
              <a:rPr lang="en-US" sz="1200" baseline="0" dirty="0" err="1" smtClean="0"/>
              <a:t>arr</a:t>
            </a:r>
            <a:r>
              <a:rPr lang="en-US" sz="1200" baseline="0" dirty="0" smtClean="0"/>
              <a:t> argument) == size argument)</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DAIKON uses a library of patterns which it tries to match to the trace</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Problem: How many </a:t>
            </a:r>
            <a:r>
              <a:rPr lang="en-US" sz="1200" baseline="0" dirty="0" err="1" smtClean="0"/>
              <a:t>param</a:t>
            </a:r>
            <a:r>
              <a:rPr lang="en-US" sz="1200" baseline="0" dirty="0" smtClean="0"/>
              <a:t> values to record? Every string</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Solution: Record </a:t>
            </a:r>
            <a:r>
              <a:rPr lang="en-US" sz="1200" baseline="0" dirty="0" err="1" smtClean="0"/>
              <a:t>stacktrace</a:t>
            </a:r>
            <a:r>
              <a:rPr lang="en-US" sz="1200" baseline="0" dirty="0" smtClean="0"/>
              <a:t> + locals + </a:t>
            </a:r>
            <a:r>
              <a:rPr lang="en-US" sz="1200" baseline="0" dirty="0" err="1" smtClean="0"/>
              <a:t>params</a:t>
            </a:r>
            <a:r>
              <a:rPr lang="en-US" sz="1200" baseline="0" dirty="0" smtClean="0"/>
              <a:t> on first execution of basic block.</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Problem: </a:t>
            </a:r>
            <a:r>
              <a:rPr lang="en-US" sz="1200" baseline="0" dirty="0" err="1" smtClean="0"/>
              <a:t>mtd</a:t>
            </a:r>
            <a:r>
              <a:rPr lang="en-US" sz="1200" baseline="0" dirty="0" smtClean="0"/>
              <a:t>(String </a:t>
            </a:r>
            <a:r>
              <a:rPr lang="en-US" sz="1200" baseline="0" dirty="0" err="1" smtClean="0"/>
              <a:t>url</a:t>
            </a:r>
            <a:r>
              <a:rPr lang="en-US" sz="1200" baseline="0" dirty="0" smtClean="0"/>
              <a:t>). What if </a:t>
            </a:r>
            <a:r>
              <a:rPr lang="en-US" sz="1200" baseline="0" dirty="0" err="1" smtClean="0"/>
              <a:t>Url.Decode</a:t>
            </a:r>
            <a:r>
              <a:rPr lang="en-US" sz="1200" baseline="0" dirty="0" smtClean="0"/>
              <a:t> is called – same execution </a:t>
            </a:r>
            <a:r>
              <a:rPr lang="en-US" sz="1200" baseline="0" dirty="0" err="1" smtClean="0"/>
              <a:t>seq</a:t>
            </a:r>
            <a:r>
              <a:rPr lang="en-US" sz="1200" baseline="0" dirty="0" smtClean="0"/>
              <a:t> in user code for both encoded and non-encoded </a:t>
            </a:r>
            <a:r>
              <a:rPr lang="en-US" sz="1200" baseline="0" dirty="0" err="1" smtClean="0"/>
              <a:t>url</a:t>
            </a:r>
            <a:r>
              <a:rPr lang="en-US" sz="1200" baseline="0" dirty="0" smtClean="0"/>
              <a:t>?</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Solution: But inside </a:t>
            </a:r>
            <a:r>
              <a:rPr lang="en-US" sz="1200" baseline="0" dirty="0" err="1" smtClean="0"/>
              <a:t>Url.Decode</a:t>
            </a:r>
            <a:r>
              <a:rPr lang="en-US" sz="1200" baseline="0" dirty="0" smtClean="0"/>
              <a:t>, first time basic block for decoding % char was called – record.</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Problem: Still: </a:t>
            </a:r>
            <a:r>
              <a:rPr lang="en-US" sz="1200" baseline="0" dirty="0" err="1" smtClean="0"/>
              <a:t>mtd</a:t>
            </a:r>
            <a:r>
              <a:rPr lang="en-US" sz="1200" baseline="0" dirty="0" smtClean="0"/>
              <a:t>(</a:t>
            </a:r>
            <a:r>
              <a:rPr lang="en-US" sz="1200" baseline="0" dirty="0" err="1" smtClean="0"/>
              <a:t>int</a:t>
            </a:r>
            <a:r>
              <a:rPr lang="en-US" sz="1200" baseline="0" dirty="0" smtClean="0"/>
              <a:t> x) if (x &gt; 0) {do A} else {do B} – say developer wants to modify and add if (x&gt;1000) … - she only has 2 samples- one negative and one positive (if and else executed first time) – so doesn’t know much values distribution.</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Solution: Add sampling (in addition to executed first time). User can specify to record all inputs in a session – during Q/A cycle bug repro by support – since these represent more important (surprising) values.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3) Show input, outputs and high level events  that occurred in trace before and after the method code Ex: File system, network, configuration read/write … - as in Intellitrace.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For UI interactive applications – show video from the trace (or several frames from unified traces)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Problem: </a:t>
            </a:r>
            <a:r>
              <a:rPr lang="en-US" sz="1200" baseline="0" dirty="0" err="1" smtClean="0"/>
              <a:t>Cov</a:t>
            </a:r>
            <a:r>
              <a:rPr lang="en-US" sz="1200" baseline="0" dirty="0" smtClean="0"/>
              <a:t> data is not on a Time Line – how to correlate it with Video and high-level events?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Solution: Since High level events and UI updates sampling rate can be limited to every millisecond (lose some data if more than that), we can take record new coverage every millisecond, and spill that to disk </a:t>
            </a:r>
            <a:r>
              <a:rPr lang="en-US" sz="1200" baseline="0" dirty="0" err="1" smtClean="0"/>
              <a:t>async</a:t>
            </a:r>
            <a:r>
              <a:rPr lang="en-US" sz="1200" baseline="0" dirty="0" smtClean="0"/>
              <a:t> with background thread. This should be still low-overhead, because we went down from 100 million trace records per-second to a thousand per-second.</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Further optimize if no major UI updates or I/O events – may be even </a:t>
            </a:r>
            <a:r>
              <a:rPr lang="en-US" sz="1200" baseline="0" dirty="0" err="1" smtClean="0"/>
              <a:t>cov</a:t>
            </a:r>
            <a:r>
              <a:rPr lang="en-US" sz="1200" baseline="0" dirty="0" smtClean="0"/>
              <a:t> per second or so in some applications.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See ‘Reduce Trace overhead’ for further techniques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4) Traces can be collected during Q/A cycles, Sampling (</a:t>
            </a:r>
            <a:r>
              <a:rPr lang="en-US" sz="1200" baseline="0" dirty="0" err="1" smtClean="0"/>
              <a:t>Liblit</a:t>
            </a:r>
            <a:r>
              <a:rPr lang="en-US" sz="1200" baseline="0" dirty="0" smtClean="0"/>
              <a:t>)  (automatic or manual) as well as product demos.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Motivating Example</a:t>
            </a:r>
            <a:r>
              <a:rPr lang="en-US" u="sng" baseline="0" dirty="0" smtClean="0"/>
              <a:t>:</a:t>
            </a:r>
            <a:r>
              <a:rPr lang="en-US" baseline="0" dirty="0" smtClean="0"/>
              <a:t> Price comparison batch job crawls e-commerce sites to extracts products and prices, insert them to a database </a:t>
            </a:r>
            <a:r>
              <a:rPr lang="en-US" baseline="0" dirty="0" smtClean="0">
                <a:sym typeface="Wingdings" pitchFamily="2" charset="2"/>
              </a:rPr>
              <a:t> display them in a front-end web site.</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Cache, Persistent effects on Find origin: products page </a:t>
            </a:r>
            <a:r>
              <a:rPr lang="en-US" sz="1200" baseline="0" dirty="0" smtClean="0">
                <a:sym typeface="Wingdings" pitchFamily="2" charset="2"/>
              </a:rPr>
              <a:t> String search  </a:t>
            </a:r>
            <a:r>
              <a:rPr lang="en-US" sz="1200" baseline="0" dirty="0" smtClean="0"/>
              <a:t> you get to the database, but the real origin is html scraping of a commercial site (executes every night as a batch job)</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i="1" dirty="0" smtClean="0">
                <a:solidFill>
                  <a:srgbClr val="0033CC"/>
                </a:solidFill>
              </a:rPr>
              <a:t> Software reconnaissance </a:t>
            </a:r>
            <a:r>
              <a:rPr lang="en-US" b="0" i="0" dirty="0" smtClean="0">
                <a:solidFill>
                  <a:srgbClr val="0033CC"/>
                </a:solidFill>
              </a:rPr>
              <a:t>helps</a:t>
            </a:r>
            <a:r>
              <a:rPr lang="en-US" b="0" i="0" baseline="0" dirty="0" smtClean="0">
                <a:solidFill>
                  <a:srgbClr val="0033CC"/>
                </a:solidFill>
              </a:rPr>
              <a:t> to get to </a:t>
            </a:r>
            <a:r>
              <a:rPr lang="en-US" sz="1200" baseline="0" dirty="0" smtClean="0"/>
              <a:t>the database read (</a:t>
            </a:r>
            <a:r>
              <a:rPr lang="en-US" sz="1200" baseline="0" dirty="0" err="1" smtClean="0"/>
              <a:t>product.get</a:t>
            </a:r>
            <a:r>
              <a:rPr lang="en-US" sz="1200" baseline="0" dirty="0" smtClean="0"/>
              <a:t>)</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Static techniques can find to </a:t>
            </a:r>
            <a:r>
              <a:rPr lang="en-US" sz="1200" baseline="0" dirty="0" err="1" smtClean="0"/>
              <a:t>product.insert</a:t>
            </a:r>
            <a:r>
              <a:rPr lang="en-US" sz="1200" baseline="0" dirty="0" smtClean="0"/>
              <a:t> and its callers (simplest - find references to </a:t>
            </a:r>
            <a:r>
              <a:rPr lang="en-US" sz="1200" baseline="0" dirty="0" err="1" smtClean="0"/>
              <a:t>product.insert</a:t>
            </a:r>
            <a:r>
              <a:rPr lang="en-US" sz="1200" baseline="0" dirty="0" smtClean="0"/>
              <a:t>)</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But </a:t>
            </a:r>
            <a:r>
              <a:rPr lang="en-US" sz="1200" baseline="0" dirty="0" err="1" smtClean="0"/>
              <a:t>product.insert</a:t>
            </a:r>
            <a:r>
              <a:rPr lang="en-US" sz="1200" baseline="0" dirty="0" smtClean="0"/>
              <a:t> was called from a different process on a different machine, in a different timing </a:t>
            </a:r>
            <a:r>
              <a:rPr lang="en-US" sz="1200" baseline="0" dirty="0" smtClean="0">
                <a:sym typeface="Wingdings" pitchFamily="2" charset="2"/>
              </a:rPr>
              <a:t> this where Reverse spy helps with concrete values and process info.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ym typeface="Wingdings" pitchFamily="2" charset="2"/>
              </a:rPr>
              <a:t> We learned not only the code and data flows, but the actual IT configuration used (machine, process, timing – at night)</a:t>
            </a: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Pros: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Maps source code </a:t>
            </a:r>
            <a:r>
              <a:rPr lang="en-US" sz="1200" baseline="0" dirty="0" smtClean="0">
                <a:sym typeface="Wingdings" pitchFamily="2" charset="2"/>
              </a:rPr>
              <a:t> application (the reverse direction)</a:t>
            </a:r>
            <a:endParaRPr lang="en-US" sz="12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Covers scenarios and flows unknown to developer (recorded before) </a:t>
            </a:r>
            <a:r>
              <a:rPr lang="en-US" sz="1200" baseline="0" dirty="0" smtClean="0">
                <a:sym typeface="Wingdings" pitchFamily="2" charset="2"/>
              </a:rPr>
              <a:t> prevent regressions and contributes to understanding.</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ym typeface="Wingdings" pitchFamily="2" charset="2"/>
              </a:rPr>
              <a:t>  </a:t>
            </a:r>
            <a:r>
              <a:rPr lang="en-US" sz="1200" baseline="0" dirty="0" smtClean="0"/>
              <a:t>“Developers find concrete values essential for interpreting program state” – method parameter name doesn’t usually reveals its possible values.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Ex: method(string </a:t>
            </a:r>
            <a:r>
              <a:rPr lang="en-US" sz="1200" baseline="0" dirty="0" err="1" smtClean="0"/>
              <a:t>filePath</a:t>
            </a:r>
            <a:r>
              <a:rPr lang="en-US" sz="1200" baseline="0" dirty="0" smtClean="0"/>
              <a:t>) – dev introduced a regression inside the method, because didn’t realize that path can be absolute or relative.</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a:t>
            </a:r>
            <a:r>
              <a:rPr lang="en-US" sz="1200" b="1" u="none" baseline="0" dirty="0" smtClean="0"/>
              <a:t>Relative path</a:t>
            </a:r>
            <a:r>
              <a:rPr lang="en-US" sz="1200" baseline="0" dirty="0" smtClean="0"/>
              <a:t> is used in different execution scenario.</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baseline="0" dirty="0" smtClean="0"/>
              <a:t>Problem: Code changes invalidates the recording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baseline="0" dirty="0" smtClean="0"/>
              <a:t>Solution: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u="none" baseline="0" dirty="0" smtClean="0"/>
              <a:t> Small changes </a:t>
            </a:r>
            <a:r>
              <a:rPr lang="en-US" sz="1200" u="none" baseline="0" dirty="0" smtClean="0">
                <a:sym typeface="Wingdings" pitchFamily="2" charset="2"/>
              </a:rPr>
              <a:t> Use static analysis to propagate changes to new variables and try to patch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u="none" baseline="0" dirty="0" smtClean="0">
                <a:sym typeface="Wingdings" pitchFamily="2" charset="2"/>
              </a:rPr>
              <a:t> Track insertion, update and deletion of lines using standard diff between revisions.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u="none" baseline="0" dirty="0" smtClean="0">
                <a:sym typeface="Wingdings" pitchFamily="2" charset="2"/>
              </a:rPr>
              <a:t> Larger changes  system should mark traces as invalid in relevant places  plan automatic re-recording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u="none" baseline="0" dirty="0" smtClean="0">
                <a:sym typeface="Wingdings" pitchFamily="2" charset="2"/>
              </a:rPr>
              <a:t> During the dev execution of the change (before commit)</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u="none" baseline="0" dirty="0" smtClean="0">
                <a:sym typeface="Wingdings" pitchFamily="2" charset="2"/>
              </a:rPr>
              <a:t> During Q/A or internal beta usage.</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algn="l" rtl="0"/>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algn="l" rtl="0">
              <a:buFont typeface="Arial" pitchFamily="34" charset="0"/>
              <a:buNone/>
            </a:pPr>
            <a:endParaRPr lang="en-US" sz="1200" baseline="0"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37</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normAutofit fontScale="47500" lnSpcReduction="20000"/>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baseline="0" dirty="0" smtClean="0">
                <a:solidFill>
                  <a:schemeClr val="tx1"/>
                </a:solidFill>
                <a:latin typeface="+mn-lt"/>
                <a:ea typeface="+mn-ea"/>
                <a:cs typeface="+mn-cs"/>
              </a:rPr>
              <a:t>TODO</a:t>
            </a:r>
            <a:r>
              <a:rPr lang="en-US" sz="1200" b="0" kern="1200" baseline="0" dirty="0" smtClean="0">
                <a:solidFill>
                  <a:schemeClr val="tx1"/>
                </a:solidFill>
                <a:latin typeface="+mn-lt"/>
                <a:ea typeface="+mn-ea"/>
                <a:cs typeface="+mn-cs"/>
              </a:rPr>
              <a:t>: Fault </a:t>
            </a:r>
            <a:r>
              <a:rPr lang="en-US" sz="1200" b="0" kern="1200" baseline="0" dirty="0" smtClean="0">
                <a:solidFill>
                  <a:schemeClr val="tx1"/>
                </a:solidFill>
                <a:latin typeface="+mn-lt"/>
                <a:ea typeface="+mn-ea"/>
                <a:cs typeface="+mn-cs"/>
              </a:rPr>
              <a:t>Localization With </a:t>
            </a:r>
            <a:r>
              <a:rPr lang="en-US" sz="1200" b="0" kern="1200" baseline="0" dirty="0" smtClean="0">
                <a:solidFill>
                  <a:schemeClr val="tx1"/>
                </a:solidFill>
                <a:latin typeface="+mn-lt"/>
                <a:ea typeface="+mn-ea"/>
                <a:cs typeface="+mn-cs"/>
              </a:rPr>
              <a:t>Nearest Neighbor Queries</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dirty="0" err="1" smtClean="0"/>
              <a:t>Cov</a:t>
            </a:r>
            <a:r>
              <a:rPr lang="en-US" b="1" dirty="0" smtClean="0"/>
              <a:t>-diff of good vs. bad inputs</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u="sng" dirty="0" smtClean="0"/>
              <a:t>Heuristic</a:t>
            </a:r>
            <a:r>
              <a:rPr lang="en-US" baseline="0" dirty="0" smtClean="0"/>
              <a:t>: </a:t>
            </a:r>
            <a:r>
              <a:rPr lang="en-US" b="1" baseline="0" dirty="0" smtClean="0"/>
              <a:t>coverage is  different in good </a:t>
            </a:r>
            <a:r>
              <a:rPr lang="en-US" b="1" baseline="0" dirty="0" err="1" smtClean="0"/>
              <a:t>vs</a:t>
            </a:r>
            <a:r>
              <a:rPr lang="en-US" b="1" baseline="0" dirty="0" smtClean="0"/>
              <a:t> bad runs</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u="sng" baseline="0" dirty="0" smtClean="0"/>
              <a:t>Counter example</a:t>
            </a:r>
            <a:r>
              <a:rPr lang="en-US" baseline="0" dirty="0" smtClean="0"/>
              <a:t>: If </a:t>
            </a:r>
            <a:r>
              <a:rPr lang="en-US" b="1" baseline="0" dirty="0" smtClean="0"/>
              <a:t>output is suppose to be always 1</a:t>
            </a:r>
            <a:r>
              <a:rPr lang="en-US" baseline="0" dirty="0" smtClean="0"/>
              <a:t> and the </a:t>
            </a:r>
            <a:r>
              <a:rPr lang="en-US" b="1" baseline="0" dirty="0" smtClean="0"/>
              <a:t>code just rounds to nearest integer</a:t>
            </a:r>
            <a:r>
              <a:rPr lang="en-US" baseline="0" dirty="0" smtClean="0"/>
              <a:t>: </a:t>
            </a:r>
            <a:r>
              <a:rPr lang="en-US" b="1" baseline="0" dirty="0" smtClean="0"/>
              <a:t>inputs 0.5-1.4999 are good</a:t>
            </a:r>
            <a:r>
              <a:rPr lang="en-US" baseline="0" dirty="0" smtClean="0"/>
              <a:t>, </a:t>
            </a:r>
            <a:r>
              <a:rPr lang="en-US" b="1" baseline="0" dirty="0" smtClean="0"/>
              <a:t>and other not, but there is no difference in flow.</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baseline="0" dirty="0" smtClean="0"/>
              <a:t>Why count basic-blocks</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a:t>
            </a:r>
            <a:r>
              <a:rPr lang="en-US" sz="1200" b="0" baseline="0" dirty="0" err="1" smtClean="0"/>
              <a:t>nExecuted</a:t>
            </a:r>
            <a:r>
              <a:rPr lang="en-US" sz="1200" b="0" baseline="0" dirty="0" smtClean="0"/>
              <a:t> Counting</a:t>
            </a:r>
            <a:r>
              <a:rPr lang="en-US" sz="1200" baseline="0" dirty="0" smtClean="0"/>
              <a:t> instead of boolean </a:t>
            </a:r>
            <a:r>
              <a:rPr lang="en-US" sz="1200" baseline="0" dirty="0" err="1" smtClean="0"/>
              <a:t>bExecuted</a:t>
            </a:r>
            <a:r>
              <a:rPr lang="en-US" sz="1200" baseline="0" dirty="0" smtClean="0"/>
              <a:t> helps in some cases </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Ex: </a:t>
            </a:r>
            <a:r>
              <a:rPr lang="en-US" sz="1200" b="1" baseline="0" dirty="0" err="1" smtClean="0"/>
              <a:t>Liblit</a:t>
            </a:r>
            <a:r>
              <a:rPr lang="en-US" sz="1200" b="1" baseline="0" dirty="0" smtClean="0"/>
              <a:t> </a:t>
            </a:r>
            <a:r>
              <a:rPr lang="en-US" sz="1200" b="1" baseline="0" dirty="0" err="1" smtClean="0"/>
              <a:t>bc</a:t>
            </a:r>
            <a:r>
              <a:rPr lang="en-US" sz="1200" b="1" baseline="0" dirty="0" smtClean="0"/>
              <a:t> memory overrun bug</a:t>
            </a:r>
            <a:r>
              <a:rPr lang="en-US" sz="1200" baseline="0" dirty="0" smtClean="0"/>
              <a:t> was identified by noting that certain </a:t>
            </a:r>
            <a:r>
              <a:rPr lang="en-US" sz="1200" b="1" baseline="0" dirty="0" smtClean="0"/>
              <a:t>loop index is large at failing cases</a:t>
            </a:r>
            <a:r>
              <a:rPr lang="en-US" sz="1200" baseline="0" dirty="0" smtClean="0"/>
              <a:t>: </a:t>
            </a:r>
          </a:p>
          <a:p>
            <a:pPr marL="4572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Assuming there is </a:t>
            </a:r>
            <a:r>
              <a:rPr lang="en-US" sz="1200" b="1" baseline="0" dirty="0" smtClean="0"/>
              <a:t>no interesting diff in </a:t>
            </a:r>
            <a:r>
              <a:rPr lang="en-US" sz="1200" b="1" baseline="0" dirty="0" err="1" smtClean="0"/>
              <a:t>cov</a:t>
            </a:r>
            <a:r>
              <a:rPr lang="en-US" sz="1200" b="1" baseline="0" dirty="0" smtClean="0"/>
              <a:t>,  you can next diff counts</a:t>
            </a:r>
            <a:r>
              <a:rPr lang="en-US" sz="1200" baseline="0" dirty="0" smtClean="0"/>
              <a:t> instead of </a:t>
            </a:r>
            <a:r>
              <a:rPr lang="en-US" sz="1200" baseline="0" dirty="0" err="1" smtClean="0"/>
              <a:t>bExecuted</a:t>
            </a:r>
            <a:r>
              <a:rPr lang="en-US" sz="1200" baseline="0" dirty="0" smtClean="0"/>
              <a:t> to find out which code is executed more/less in the buggy scenario.</a:t>
            </a:r>
          </a:p>
          <a:p>
            <a:pPr marL="457200" marR="0" lvl="2"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 </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baseline="0" dirty="0" smtClean="0"/>
              <a:t>Regression isolation is an important topic </a:t>
            </a:r>
            <a:r>
              <a:rPr lang="en-US" sz="1200" baseline="0" dirty="0" smtClean="0"/>
              <a:t>– both in research and practice.</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u="sng" baseline="0" dirty="0" smtClean="0"/>
              <a:t>Regressions isolation - simple</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When a developer discovers a regression, one of the first questions may be: </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a:t>
            </a:r>
            <a:r>
              <a:rPr lang="en-US" sz="1200" b="1" baseline="0" dirty="0" smtClean="0"/>
              <a:t>What has recently changed</a:t>
            </a:r>
            <a:r>
              <a:rPr lang="en-US" sz="1200" baseline="0" dirty="0" smtClean="0"/>
              <a:t>, that is relevant to the bug at hand?</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a:t>
            </a:r>
            <a:r>
              <a:rPr lang="en-US" sz="1200" b="1" baseline="0" dirty="0" smtClean="0"/>
              <a:t>SCM changes in </a:t>
            </a:r>
            <a:r>
              <a:rPr lang="en-US" sz="1200" b="1" baseline="0" dirty="0" err="1" smtClean="0"/>
              <a:t>cov</a:t>
            </a:r>
            <a:r>
              <a:rPr lang="en-US" sz="1200" b="1" baseline="0" dirty="0" smtClean="0"/>
              <a:t>-diff </a:t>
            </a:r>
            <a:r>
              <a:rPr lang="en-US" sz="1200" baseline="0" dirty="0" smtClean="0"/>
              <a:t>Log from the source control of changes that are included in the recorded coverage may quickly reveal the cause.</a:t>
            </a:r>
          </a:p>
          <a:p>
            <a:pPr marL="4572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Once there is a diff – allow the developer to </a:t>
            </a:r>
            <a:r>
              <a:rPr lang="en-US" sz="1200" b="1" baseline="0" dirty="0" smtClean="0"/>
              <a:t>merge diff of one version to the other</a:t>
            </a:r>
            <a:r>
              <a:rPr lang="en-US" sz="1200" baseline="0" dirty="0" smtClean="0"/>
              <a:t> (as in textual diff/merge tools)</a:t>
            </a:r>
          </a:p>
          <a:p>
            <a:pPr marL="4572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Q: Why not delta-debugging, which automates this? </a:t>
            </a:r>
          </a:p>
          <a:p>
            <a:pPr marL="4572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A: Maybe there is no </a:t>
            </a:r>
            <a:r>
              <a:rPr lang="en-US" sz="1200" baseline="0" dirty="0" err="1" smtClean="0"/>
              <a:t>env</a:t>
            </a:r>
            <a:r>
              <a:rPr lang="en-US" sz="1200" baseline="0" dirty="0" smtClean="0"/>
              <a:t> (automated test) and there are only several suspected diffs – so easy to proceed manually</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a:t>
            </a:r>
            <a:r>
              <a:rPr lang="en-US" sz="1200" b="1" baseline="0" dirty="0" smtClean="0"/>
              <a:t>Repositories</a:t>
            </a:r>
            <a:r>
              <a:rPr lang="en-US" sz="1200" baseline="0" dirty="0" smtClean="0"/>
              <a:t> information is an important tool for understanding </a:t>
            </a:r>
          </a:p>
          <a:p>
            <a:pPr marL="4572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Who changed the code (so we can ask them)</a:t>
            </a:r>
          </a:p>
          <a:p>
            <a:pPr marL="4572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When (is it recent? Was the code covered by Q/A after the change?) </a:t>
            </a:r>
          </a:p>
          <a:p>
            <a:pPr marL="4572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Why (</a:t>
            </a:r>
            <a:r>
              <a:rPr lang="en-US" sz="1200" baseline="0" dirty="0" err="1" smtClean="0"/>
              <a:t>checkin</a:t>
            </a:r>
            <a:r>
              <a:rPr lang="en-US" sz="1200" baseline="0" dirty="0" smtClean="0"/>
              <a:t> comment and associated Work Item and e-mails / documents).</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If this first step isn’t enough, the developer can find a previous version where the bug doesn’t exist.</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a:t>
            </a:r>
            <a:r>
              <a:rPr lang="en-US" sz="1200" b="1" baseline="0" dirty="0" smtClean="0"/>
              <a:t>Diff executed code in the two versions</a:t>
            </a:r>
            <a:r>
              <a:rPr lang="en-US" sz="1200" baseline="0" dirty="0" smtClean="0"/>
              <a:t> (there will be a diff following changes) </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a:t>
            </a:r>
            <a:r>
              <a:rPr lang="en-US" sz="1200" b="1" baseline="0" dirty="0" smtClean="0"/>
              <a:t>Detailed Trace method inputs/outputs</a:t>
            </a:r>
            <a:r>
              <a:rPr lang="en-US" sz="1200" baseline="0" dirty="0" smtClean="0"/>
              <a:t> (</a:t>
            </a:r>
            <a:r>
              <a:rPr lang="en-US" sz="1200" b="1" baseline="0" dirty="0" smtClean="0"/>
              <a:t>filtered to buggy flow area</a:t>
            </a:r>
            <a:r>
              <a:rPr lang="en-US" sz="1200" baseline="0" dirty="0" smtClean="0"/>
              <a:t>) and compare that also</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u="sng" dirty="0" smtClean="0"/>
              <a:t>Limitations of Diff</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What if there are 2 runs: </a:t>
            </a:r>
            <a:r>
              <a:rPr lang="en-US" sz="1200" b="1" baseline="0" dirty="0" smtClean="0"/>
              <a:t>good run with minimal input and bad, with huge program that crashes </a:t>
            </a:r>
            <a:r>
              <a:rPr lang="en-US" sz="1200" b="1" baseline="0" dirty="0" err="1" smtClean="0"/>
              <a:t>gcc</a:t>
            </a:r>
            <a:r>
              <a:rPr lang="en-US" sz="1200" b="1" baseline="0" dirty="0" smtClean="0"/>
              <a:t> compiler?</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The </a:t>
            </a:r>
            <a:r>
              <a:rPr lang="en-US" sz="1200" b="1" baseline="0" dirty="0" smtClean="0"/>
              <a:t>diff will be large</a:t>
            </a:r>
            <a:r>
              <a:rPr lang="en-US" sz="1200" baseline="0" dirty="0" smtClean="0"/>
              <a:t>, since the </a:t>
            </a:r>
            <a:r>
              <a:rPr lang="en-US" sz="1200" b="1" baseline="0" dirty="0" smtClean="0"/>
              <a:t>large input triggers </a:t>
            </a:r>
            <a:r>
              <a:rPr lang="en-US" sz="1200" b="1" baseline="0" dirty="0" err="1" smtClean="0"/>
              <a:t>cov</a:t>
            </a:r>
            <a:r>
              <a:rPr lang="en-US" sz="1200" baseline="0" dirty="0" smtClean="0"/>
              <a:t> all over.</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baseline="0" dirty="0" smtClean="0"/>
              <a:t>We could minimize the diff in input</a:t>
            </a:r>
            <a:r>
              <a:rPr lang="en-US" sz="1200" baseline="0" dirty="0" smtClean="0"/>
              <a:t>, </a:t>
            </a:r>
            <a:r>
              <a:rPr lang="en-US" sz="1200" b="1" baseline="0" dirty="0" smtClean="0"/>
              <a:t>but then we almost already isolated the bug</a:t>
            </a:r>
            <a:r>
              <a:rPr lang="en-US" sz="1200" baseline="0" dirty="0" smtClean="0"/>
              <a:t>, since usually small diff in input allows developers track down the bug without further assistance (although </a:t>
            </a:r>
            <a:r>
              <a:rPr lang="en-US" sz="1200" baseline="0" dirty="0" err="1" smtClean="0"/>
              <a:t>cov</a:t>
            </a:r>
            <a:r>
              <a:rPr lang="en-US" sz="1200" baseline="0" dirty="0" smtClean="0"/>
              <a:t>-diff  does help to get to the buggy code)</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u="sng" baseline="0" dirty="0" smtClean="0"/>
              <a:t>Delta-Debugging</a:t>
            </a:r>
            <a:r>
              <a:rPr lang="en-US" sz="1200" u="sng" baseline="0" dirty="0" smtClean="0"/>
              <a:t> </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Zeller - http://www.st.cs.uni-saarland.de/zeller/  http://www.cs.umd.edu/~pugh/BugWorkshop05/papers/22-dallmeier.pdf </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Pro: Overcome complex diff by relying on the test case pass/fail result &amp; Mutating one input / program state to become closer to the other.</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Con: Doesn’t work well for non-deterministic bugs</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Con: Require automated pass/fail test case, input splitter (simple parser) in case of </a:t>
            </a:r>
            <a:r>
              <a:rPr lang="en-US" sz="1200" baseline="0" dirty="0" err="1" smtClean="0"/>
              <a:t>dd</a:t>
            </a:r>
            <a:r>
              <a:rPr lang="en-US" sz="1200" baseline="0" dirty="0" smtClean="0"/>
              <a:t>-input</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aseline="0" dirty="0" smtClean="0"/>
          </a:p>
          <a:p>
            <a:pPr lvl="0">
              <a:buFont typeface="Arial" pitchFamily="34" charset="0"/>
              <a:buNone/>
            </a:pPr>
            <a:r>
              <a:rPr lang="en-US" sz="1400" b="1" u="sng" dirty="0" smtClean="0"/>
              <a:t>Statistical Debugging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i="1" dirty="0" smtClean="0"/>
              <a:t> The Cooperative Bug Isolation Project </a:t>
            </a:r>
            <a:r>
              <a:rPr lang="en-US" sz="1400" b="0" i="1" baseline="0" dirty="0" smtClean="0"/>
              <a:t> </a:t>
            </a:r>
            <a:r>
              <a:rPr lang="en-US" sz="1400" b="0" i="1" u="sng" baseline="0" dirty="0" smtClean="0"/>
              <a:t>http://www.cs.wisc.edu/cbi/</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dirty="0" smtClean="0"/>
              <a:t> </a:t>
            </a:r>
            <a:r>
              <a:rPr lang="en-US" sz="1400" b="0" i="1" dirty="0" smtClean="0"/>
              <a:t>Bug Isolation via Remote Program Sampling (Ben </a:t>
            </a:r>
            <a:r>
              <a:rPr lang="en-US" sz="1400" b="0" i="1" dirty="0" err="1" smtClean="0"/>
              <a:t>Liblit</a:t>
            </a:r>
            <a:r>
              <a:rPr lang="en-US" sz="1400" b="0" i="1" dirty="0" smtClean="0"/>
              <a:t>) http://theory.stanford.edu/~aiken/publications/papers/pldi03b.pdf</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dirty="0" smtClean="0"/>
              <a:t> For each scalar assignment compare it to each of the other local </a:t>
            </a:r>
            <a:r>
              <a:rPr lang="en-US" sz="1400" b="0" dirty="0" err="1" smtClean="0"/>
              <a:t>vars</a:t>
            </a:r>
            <a:r>
              <a:rPr lang="en-US" sz="1400" b="0" dirty="0" smtClean="0"/>
              <a:t>: maintain per scalar assignment a triplet &lt;num of locals less, num of locals </a:t>
            </a:r>
            <a:r>
              <a:rPr lang="en-US" sz="1400" b="0" dirty="0" err="1" smtClean="0"/>
              <a:t>eq</a:t>
            </a:r>
            <a:r>
              <a:rPr lang="en-US" sz="1400" b="0" dirty="0" smtClean="0"/>
              <a:t>, num of locals  greater&gt;</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dirty="0" smtClean="0"/>
              <a:t> Run the program large number of times with different inputs (can be collected from the field) and samples the collection (1/100 - see above)</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dirty="0" smtClean="0"/>
              <a:t> Knows if each run failed or succeeded - binary response (training set label)</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dirty="0" smtClean="0"/>
              <a:t> Logistic regression with L1 B-</a:t>
            </a:r>
            <a:r>
              <a:rPr lang="en-US" sz="1400" b="0" dirty="0" err="1" smtClean="0"/>
              <a:t>coeff</a:t>
            </a:r>
            <a:r>
              <a:rPr lang="en-US" sz="1400" b="0" dirty="0" smtClean="0"/>
              <a:t> regularization to find the largest </a:t>
            </a:r>
            <a:r>
              <a:rPr lang="en-US" sz="1400" b="0" dirty="0" err="1" smtClean="0"/>
              <a:t>coeff</a:t>
            </a:r>
            <a:r>
              <a:rPr lang="en-US" sz="1400" b="0" dirty="0" smtClean="0"/>
              <a:t> --&gt; features (locations) in code that most explain the failure/success</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dirty="0" smtClean="0"/>
              <a:t> Normalized features</a:t>
            </a:r>
            <a:r>
              <a:rPr lang="en-US" sz="1400" b="0" baseline="0" dirty="0" smtClean="0"/>
              <a:t> (counters) to 0-1 with std dev 1 to allow comparison of B </a:t>
            </a:r>
            <a:r>
              <a:rPr lang="en-US" sz="1400" b="0" baseline="0" dirty="0" err="1" smtClean="0"/>
              <a:t>coeffs</a:t>
            </a:r>
            <a:r>
              <a:rPr lang="en-US" sz="1400" b="0" baseline="0" dirty="0" smtClean="0"/>
              <a:t> </a:t>
            </a:r>
            <a:endParaRPr lang="en-US" sz="1400" b="0" dirty="0" smtClean="0"/>
          </a:p>
          <a:p>
            <a:endParaRPr lang="en-US" sz="1400" baseline="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u="sng" baseline="0" dirty="0" smtClean="0"/>
              <a:t>Automated test-suite</a:t>
            </a:r>
            <a:endParaRPr lang="en-US" sz="1200" u="sng" baseline="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Up until now, we </a:t>
            </a:r>
            <a:r>
              <a:rPr lang="en-US" sz="1200" b="1" baseline="0" dirty="0" smtClean="0"/>
              <a:t>didn’t assume comprehensive automated test-suite.</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However, large complex software often requires them anyway, and it can be leveraged by automated debugging tools.</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If an extensive automatic test suite exists, </a:t>
            </a:r>
            <a:r>
              <a:rPr lang="en-US" sz="1200" b="1" u="none" kern="1200" baseline="0" dirty="0" smtClean="0">
                <a:solidFill>
                  <a:schemeClr val="tx1"/>
                </a:solidFill>
                <a:latin typeface="+mn-lt"/>
                <a:ea typeface="+mn-ea"/>
                <a:cs typeface="+mn-cs"/>
              </a:rPr>
              <a:t>Continuous i</a:t>
            </a:r>
            <a:r>
              <a:rPr lang="en-US" sz="1200" b="1" u="none" baseline="0" dirty="0" smtClean="0"/>
              <a:t>ntegration</a:t>
            </a:r>
            <a:r>
              <a:rPr lang="en-US" sz="1200" baseline="0" dirty="0" smtClean="0"/>
              <a:t> tools can be used to catch regressions shortly after check-in</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u="sng" baseline="0" dirty="0" smtClean="0"/>
              <a:t>C</a:t>
            </a:r>
            <a:r>
              <a:rPr lang="en-US" sz="1200" u="sng" kern="1200" baseline="0" dirty="0" smtClean="0">
                <a:solidFill>
                  <a:schemeClr val="tx1"/>
                </a:solidFill>
                <a:latin typeface="+mn-lt"/>
                <a:ea typeface="+mn-ea"/>
                <a:cs typeface="+mn-cs"/>
              </a:rPr>
              <a:t>ode that is executed only/more in failing runs is more likely to contain the defect </a:t>
            </a:r>
            <a:r>
              <a:rPr lang="en-US" sz="1200" kern="1200" baseline="0" dirty="0" smtClean="0">
                <a:solidFill>
                  <a:schemeClr val="tx1"/>
                </a:solidFill>
                <a:latin typeface="+mn-lt"/>
                <a:ea typeface="+mn-ea"/>
                <a:cs typeface="+mn-cs"/>
              </a:rPr>
              <a:t>than code that is always executed (or only in passing runs)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AMPLE: Some failures, though, occur only through a </a:t>
            </a:r>
            <a:r>
              <a:rPr lang="en-US" sz="1200" i="1" kern="1200" baseline="0" dirty="0" smtClean="0">
                <a:solidFill>
                  <a:schemeClr val="tx1"/>
                </a:solidFill>
                <a:latin typeface="+mn-lt"/>
                <a:ea typeface="+mn-ea"/>
                <a:cs typeface="+mn-cs"/>
              </a:rPr>
              <a:t>sequence of method calls</a:t>
            </a:r>
          </a:p>
          <a:p>
            <a:pPr lvl="1">
              <a:buFont typeface="Arial" pitchFamily="34" charset="0"/>
              <a:buChar char="•"/>
            </a:pPr>
            <a:r>
              <a:rPr lang="en-US" sz="1200" kern="1200" baseline="0" dirty="0" smtClean="0">
                <a:solidFill>
                  <a:schemeClr val="tx1"/>
                </a:solidFill>
                <a:latin typeface="+mn-lt"/>
                <a:ea typeface="+mn-ea"/>
                <a:cs typeface="+mn-cs"/>
              </a:rPr>
              <a:t> Compare windows of size k of method trace on the same object. </a:t>
            </a:r>
            <a:r>
              <a:rPr lang="en-US" sz="1400" baseline="0" dirty="0" smtClean="0"/>
              <a:t>http://www.cs.umd.edu/~pugh/BugWorkshop05/papers/22-dallmeier.pdf</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aseline="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38</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u="sng" baseline="0" dirty="0" smtClean="0"/>
              <a:t>IDE </a:t>
            </a:r>
            <a:r>
              <a:rPr lang="en-US" sz="1200" u="sng" baseline="0" dirty="0" smtClean="0"/>
              <a:t>Integration </a:t>
            </a:r>
            <a:r>
              <a:rPr lang="en-US" sz="1200" baseline="0" dirty="0" smtClean="0"/>
              <a:t>(Debugger, Editor, Search, Class </a:t>
            </a:r>
            <a:r>
              <a:rPr lang="en-US" sz="1200" baseline="0" dirty="0" err="1" smtClean="0"/>
              <a:t>Hrr</a:t>
            </a:r>
            <a:r>
              <a:rPr lang="en-US" sz="1200" baseline="0" dirty="0" smtClean="0"/>
              <a:t>): No tool can be very effective by itself.</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Other </a:t>
            </a:r>
            <a:r>
              <a:rPr lang="en-US" sz="1200" baseline="0" dirty="0" smtClean="0"/>
              <a:t>system understanding methods: </a:t>
            </a:r>
            <a:r>
              <a:rPr lang="en-US" b="0" dirty="0" smtClean="0"/>
              <a:t>System </a:t>
            </a:r>
            <a:r>
              <a:rPr lang="en-US" b="0" dirty="0" err="1" smtClean="0"/>
              <a:t>Grokker</a:t>
            </a:r>
            <a:r>
              <a:rPr lang="en-US" b="0" dirty="0" smtClean="0"/>
              <a:t> …</a:t>
            </a:r>
            <a:endParaRPr lang="en-US" b="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aseline="0"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39</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pPr>
              <a:lnSpc>
                <a:spcPct val="90000"/>
              </a:lnSpc>
            </a:pPr>
            <a:r>
              <a:rPr lang="en-US" dirty="0" smtClean="0">
                <a:solidFill>
                  <a:srgbClr val="00B050"/>
                </a:solidFill>
              </a:rPr>
              <a:t>Pros: </a:t>
            </a:r>
            <a:r>
              <a:rPr lang="en-US" dirty="0" smtClean="0"/>
              <a:t>Fast, Higher level, Easy</a:t>
            </a:r>
          </a:p>
          <a:p>
            <a:pPr>
              <a:lnSpc>
                <a:spcPct val="90000"/>
              </a:lnSpc>
            </a:pPr>
            <a:r>
              <a:rPr lang="en-US" dirty="0" smtClean="0">
                <a:solidFill>
                  <a:schemeClr val="accent6">
                    <a:lumMod val="75000"/>
                  </a:schemeClr>
                </a:solidFill>
              </a:rPr>
              <a:t>Cons: </a:t>
            </a:r>
            <a:r>
              <a:rPr lang="en-US" dirty="0" smtClean="0"/>
              <a:t>Specific Execution, Coarse </a:t>
            </a:r>
          </a:p>
          <a:p>
            <a:endParaRPr lang="en-US" sz="1200"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4</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dirty="0" smtClean="0"/>
              <a:t>In</a:t>
            </a:r>
            <a:r>
              <a:rPr lang="en-US" baseline="0" dirty="0" smtClean="0"/>
              <a:t> this talk, we will examine the difficulties of working with existing tools, as well as their advantages, continue with related research work and move to advanced tools and proposed solutions.</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40</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pPr>
              <a:lnSpc>
                <a:spcPct val="90000"/>
              </a:lnSpc>
            </a:pPr>
            <a:r>
              <a:rPr lang="en-US" b="1" baseline="0" dirty="0" smtClean="0"/>
              <a:t>System (vs. Application) tracing tools : Let’s see some examples</a:t>
            </a:r>
            <a:endParaRPr lang="en-US" b="1" dirty="0" smtClean="0"/>
          </a:p>
          <a:p>
            <a:endParaRPr lang="en-US" sz="1200" baseline="0"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What if we could combine using the product, as a power users, with querying, searching and browsing the executed code within the  debug session?</a:t>
            </a:r>
          </a:p>
          <a:p>
            <a:pPr>
              <a:buFont typeface="Arial" charset="0"/>
              <a:buChar char="•"/>
            </a:pPr>
            <a:r>
              <a:rPr lang="en-US" baseline="0" dirty="0" smtClean="0"/>
              <a:t> Move from product UI, inputs, outputs to code back and forth in an interactive manner?</a:t>
            </a:r>
          </a:p>
          <a:p>
            <a:pPr>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112695B9-4DDF-4603-98D2-03CA93D70232}"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a:t>
            </a:r>
            <a:r>
              <a:rPr lang="en-US" baseline="0" dirty="0" smtClean="0"/>
              <a:t> Spring Insight is performance oriented, it demonstrates how end to end tracing and mapping of application (browser Web UI) to server code using drill down UI</a:t>
            </a:r>
          </a:p>
          <a:p>
            <a:endParaRPr lang="en-US" baseline="0" dirty="0" smtClean="0"/>
          </a:p>
          <a:p>
            <a:r>
              <a:rPr lang="en-US" baseline="0" dirty="0" smtClean="0"/>
              <a:t>While we don’t emphasize performance profiling, it is only natural that dynamic analysis tools collect also timing measurements.</a:t>
            </a:r>
          </a:p>
          <a:p>
            <a:endParaRPr lang="en-US" baseline="0" dirty="0" smtClean="0"/>
          </a:p>
          <a:p>
            <a:r>
              <a:rPr lang="en-US" u="sng" baseline="0" dirty="0" smtClean="0"/>
              <a:t>Cons</a:t>
            </a:r>
            <a:r>
              <a:rPr lang="en-US" baseline="0" dirty="0" smtClean="0"/>
              <a:t>: </a:t>
            </a:r>
          </a:p>
          <a:p>
            <a:pPr>
              <a:buFont typeface="Arial" pitchFamily="34" charset="0"/>
              <a:buChar char="•"/>
            </a:pPr>
            <a:r>
              <a:rPr lang="en-US" baseline="0" dirty="0" smtClean="0"/>
              <a:t> Doesn’t support ad-hoc tracing (this instance, all member fields writes …). </a:t>
            </a:r>
          </a:p>
          <a:p>
            <a:pPr>
              <a:buFont typeface="Arial" pitchFamily="34" charset="0"/>
              <a:buChar char="•"/>
            </a:pPr>
            <a:r>
              <a:rPr lang="en-US" baseline="0" dirty="0" smtClean="0"/>
              <a:t> No integration with Search and Debugger – What happens when the trace gets bigger and MT? </a:t>
            </a:r>
          </a:p>
          <a:p>
            <a:pPr>
              <a:buFont typeface="Arial" pitchFamily="34" charset="0"/>
              <a:buChar char="•"/>
            </a:pPr>
            <a:r>
              <a:rPr lang="en-US" baseline="0" dirty="0" smtClean="0"/>
              <a:t> No flow-diff or other advanced </a:t>
            </a:r>
            <a:endParaRPr lang="en-US" dirty="0"/>
          </a:p>
        </p:txBody>
      </p:sp>
      <p:sp>
        <p:nvSpPr>
          <p:cNvPr id="4" name="Slide Number Placeholder 3"/>
          <p:cNvSpPr>
            <a:spLocks noGrp="1"/>
          </p:cNvSpPr>
          <p:nvPr>
            <p:ph type="sldNum" sz="quarter" idx="10"/>
          </p:nvPr>
        </p:nvSpPr>
        <p:spPr/>
        <p:txBody>
          <a:bodyPr/>
          <a:lstStyle/>
          <a:p>
            <a:fld id="{112695B9-4DDF-4603-98D2-03CA93D70232}"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43</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normAutofit fontScale="70000" lnSpcReduction="20000"/>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u="sng" baseline="0" dirty="0" smtClean="0"/>
              <a:t>Motivation: </a:t>
            </a:r>
            <a:r>
              <a:rPr lang="en-US" sz="1200" baseline="0" dirty="0" smtClean="0"/>
              <a:t>In addition to Reverse-Spy recorded traces of control flow, data and application UI, there is a lot of relevant information in repositories. It is u</a:t>
            </a:r>
            <a:r>
              <a:rPr lang="en-US" dirty="0" smtClean="0"/>
              <a:t>seful to understand history</a:t>
            </a:r>
            <a:r>
              <a:rPr lang="en-US" baseline="0" dirty="0" smtClean="0"/>
              <a:t> (for </a:t>
            </a:r>
            <a:r>
              <a:rPr lang="en-US" u="sng" baseline="0" dirty="0" smtClean="0"/>
              <a:t>regressions and original’s developer intent</a:t>
            </a:r>
            <a:r>
              <a:rPr lang="en-US" baseline="0" dirty="0" smtClean="0"/>
              <a:t>), </a:t>
            </a:r>
            <a:r>
              <a:rPr lang="en-US" u="sng" baseline="0" dirty="0" smtClean="0"/>
              <a:t>asses risk</a:t>
            </a:r>
            <a:r>
              <a:rPr lang="en-US" baseline="0" dirty="0" smtClean="0"/>
              <a:t> and complexity and learn about </a:t>
            </a:r>
            <a:r>
              <a:rPr lang="en-US" u="sng" baseline="0" dirty="0" smtClean="0"/>
              <a:t>related features</a:t>
            </a:r>
            <a:r>
              <a:rPr lang="en-US" baseline="0" dirty="0" smtClean="0"/>
              <a:t> (in related Work Items)</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Note: </a:t>
            </a:r>
            <a:r>
              <a:rPr lang="en-US" sz="1200" u="sng" baseline="0" dirty="0" smtClean="0"/>
              <a:t>We assume imperfect code comments</a:t>
            </a:r>
            <a:r>
              <a:rPr lang="en-US" sz="1200" baseline="0" dirty="0" smtClean="0"/>
              <a:t>.</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baseline="0" dirty="0" smtClean="0">
                <a:solidFill>
                  <a:schemeClr val="tx1"/>
                </a:solidFill>
                <a:latin typeface="+mn-lt"/>
                <a:ea typeface="+mn-ea"/>
                <a:cs typeface="+mn-cs"/>
                <a:sym typeface="Wingdings" pitchFamily="2" charset="2"/>
              </a:rPr>
              <a:t> It would help If the packages were annotated with short descriptions of their functionality. </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baseline="0" dirty="0" smtClean="0">
                <a:solidFill>
                  <a:schemeClr val="tx1"/>
                </a:solidFill>
                <a:latin typeface="+mn-lt"/>
                <a:ea typeface="+mn-ea"/>
                <a:cs typeface="+mn-cs"/>
                <a:sym typeface="Wingdings" pitchFamily="2" charset="2"/>
              </a:rPr>
              <a:t> Later, when developer focuses on specific set of methods, well commented code makes it easier to understand.</a:t>
            </a:r>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u="sng" dirty="0" smtClean="0"/>
              <a:t>Developers spend much</a:t>
            </a:r>
            <a:r>
              <a:rPr lang="en-US" u="sng" baseline="0" dirty="0" smtClean="0"/>
              <a:t> </a:t>
            </a:r>
            <a:r>
              <a:rPr lang="en-US" u="sng" dirty="0" smtClean="0"/>
              <a:t>time</a:t>
            </a:r>
            <a:r>
              <a:rPr lang="en-US" u="sng" baseline="0" dirty="0" smtClean="0"/>
              <a:t> browsing</a:t>
            </a:r>
            <a:r>
              <a:rPr lang="en-US" baseline="0" dirty="0" smtClean="0"/>
              <a:t> or editing source code, but are generally reluctant to searching and reading valuable external information such as bugs and technical documentation. </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They do sometimes read code comments near the location of interest – </a:t>
            </a:r>
            <a:r>
              <a:rPr lang="en-US" b="1" baseline="0" dirty="0" smtClean="0"/>
              <a:t>Why comments yes and bugs no</a:t>
            </a:r>
            <a:r>
              <a:rPr lang="en-US" baseline="0" dirty="0" smtClean="0"/>
              <a:t>?</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A: It may be that tool support is missing, so developer has to switch to several other systems (Bug Database, SCM …) and search for information, trying to correlate it with the source lines of interest – </a:t>
            </a:r>
            <a:r>
              <a:rPr lang="en-US" u="sng" baseline="0" dirty="0" smtClean="0"/>
              <a:t>time consuming may result in no interesting information</a:t>
            </a:r>
            <a:r>
              <a:rPr lang="en-US" baseline="0" dirty="0" smtClean="0"/>
              <a:t>.</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u="sng" baseline="0" dirty="0" smtClean="0"/>
              <a:t>Solution:</a:t>
            </a:r>
            <a:r>
              <a:rPr lang="en-US" baseline="0" dirty="0" smtClean="0"/>
              <a:t> We assume that tool support that display relevant repositories info in context can contribute to developer understanding of the system behavior, as well as its design rationale and history.</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Ex: </a:t>
            </a:r>
            <a:r>
              <a:rPr lang="en-US" u="sng" baseline="0" dirty="0" smtClean="0"/>
              <a:t>Jazz work item</a:t>
            </a:r>
            <a:r>
              <a:rPr lang="en-US" baseline="0" dirty="0" smtClean="0"/>
              <a:t> on the Eclipse editor side</a:t>
            </a:r>
          </a:p>
          <a:p>
            <a:pPr>
              <a:buFont typeface="Arial" pitchFamily="34" charset="0"/>
              <a:buChar char="•"/>
            </a:pPr>
            <a:r>
              <a:rPr lang="en-US" baseline="0" dirty="0" smtClean="0"/>
              <a:t> </a:t>
            </a:r>
            <a:r>
              <a:rPr lang="en-US" u="sng" baseline="0" dirty="0" smtClean="0"/>
              <a:t>SCM</a:t>
            </a:r>
            <a:r>
              <a:rPr lang="en-US" baseline="0" dirty="0" smtClean="0"/>
              <a:t>: Some SCM systems support Blame / Annotate (SVN/</a:t>
            </a:r>
            <a:r>
              <a:rPr lang="en-US" baseline="0" dirty="0" err="1" smtClean="0"/>
              <a:t>Clearcase</a:t>
            </a:r>
            <a:r>
              <a:rPr lang="en-US" baseline="0" dirty="0" smtClean="0"/>
              <a:t>) – but it takes time to fetch the info and the SVN comments are not visible  on the side as code comments are (only on hover).</a:t>
            </a:r>
          </a:p>
          <a:p>
            <a:pPr lvl="1">
              <a:buFont typeface="Arial" pitchFamily="34" charset="0"/>
              <a:buChar char="•"/>
            </a:pPr>
            <a:r>
              <a:rPr lang="en-US" baseline="0" dirty="0" err="1" smtClean="0"/>
              <a:t>CVSSearch</a:t>
            </a:r>
            <a:r>
              <a:rPr lang="en-US" baseline="0" dirty="0" smtClean="0"/>
              <a:t>:  </a:t>
            </a:r>
            <a:r>
              <a:rPr lang="en-US" sz="1200" kern="1200" baseline="0" dirty="0" smtClean="0">
                <a:solidFill>
                  <a:schemeClr val="tx1"/>
                </a:solidFill>
                <a:latin typeface="+mn-lt"/>
                <a:ea typeface="+mn-ea"/>
                <a:cs typeface="+mn-cs"/>
              </a:rPr>
              <a:t>Search in code and CVS comments as if they were inline as code comments.</a:t>
            </a:r>
            <a:endParaRPr lang="en-US" baseline="0" dirty="0" smtClean="0"/>
          </a:p>
          <a:p>
            <a:pPr lvl="1">
              <a:buFont typeface="Arial" pitchFamily="34" charset="0"/>
              <a:buChar char="•"/>
            </a:pPr>
            <a:r>
              <a:rPr lang="en-US" baseline="0" dirty="0" smtClean="0"/>
              <a:t>“</a:t>
            </a:r>
            <a:r>
              <a:rPr lang="en-US" sz="1200" kern="1200" baseline="0" dirty="0" smtClean="0">
                <a:solidFill>
                  <a:schemeClr val="tx1"/>
                </a:solidFill>
                <a:latin typeface="+mn-lt"/>
                <a:ea typeface="+mn-ea"/>
                <a:cs typeface="+mn-cs"/>
              </a:rPr>
              <a:t>While open source code may not always be well-commented, large open source applications almost always have very good CVS  comments”.</a:t>
            </a:r>
          </a:p>
          <a:p>
            <a:pPr lvl="1">
              <a:buFont typeface="Arial" pitchFamily="34" charset="0"/>
              <a:buChar char="•"/>
            </a:pPr>
            <a:r>
              <a:rPr lang="en-US" sz="1200" kern="1200" baseline="0" dirty="0" smtClean="0">
                <a:solidFill>
                  <a:schemeClr val="tx1"/>
                </a:solidFill>
                <a:latin typeface="+mn-lt"/>
                <a:ea typeface="+mn-ea"/>
                <a:cs typeface="+mn-cs"/>
              </a:rPr>
              <a:t> While search is important, </a:t>
            </a:r>
            <a:r>
              <a:rPr lang="en-US" sz="1200" kern="1200" baseline="0" dirty="0" err="1" smtClean="0">
                <a:solidFill>
                  <a:schemeClr val="tx1"/>
                </a:solidFill>
                <a:latin typeface="+mn-lt"/>
                <a:ea typeface="+mn-ea"/>
                <a:cs typeface="+mn-cs"/>
              </a:rPr>
              <a:t>CVSSearch</a:t>
            </a:r>
            <a:r>
              <a:rPr lang="en-US" sz="1200" kern="1200" baseline="0" dirty="0" smtClean="0">
                <a:solidFill>
                  <a:schemeClr val="tx1"/>
                </a:solidFill>
                <a:latin typeface="+mn-lt"/>
                <a:ea typeface="+mn-ea"/>
                <a:cs typeface="+mn-cs"/>
              </a:rPr>
              <a:t> didn’t implement UI for accessing source line related CVS comments from the code editor (as Jazz Work Items did)</a:t>
            </a:r>
          </a:p>
          <a:p>
            <a:pPr lvl="1">
              <a:buFont typeface="Arial" pitchFamily="34" charset="0"/>
              <a:buChar char="•"/>
            </a:pPr>
            <a:r>
              <a:rPr lang="en-US" sz="1200" kern="1200" baseline="0" dirty="0" smtClean="0">
                <a:solidFill>
                  <a:schemeClr val="tx1"/>
                </a:solidFill>
                <a:latin typeface="+mn-lt"/>
                <a:ea typeface="+mn-ea"/>
                <a:cs typeface="+mn-cs"/>
              </a:rPr>
              <a:t>ftp://ftp.cse.unsw.edu.au/pub/doc/papers/UNSW/0106.pdf</a:t>
            </a:r>
          </a:p>
          <a:p>
            <a:pPr lvl="1">
              <a:buFont typeface="Arial" pitchFamily="34" charset="0"/>
              <a:buChar char="•"/>
            </a:pPr>
            <a:r>
              <a:rPr lang="en-US" sz="1200" kern="1200" baseline="0" dirty="0" smtClean="0">
                <a:solidFill>
                  <a:schemeClr val="tx1"/>
                </a:solidFill>
                <a:latin typeface="+mn-lt"/>
                <a:ea typeface="+mn-ea"/>
                <a:cs typeface="+mn-cs"/>
              </a:rPr>
              <a:t> SCM markers also informs of area of frequently changed code – guiding the developers toward more “interesting” areas.</a:t>
            </a:r>
          </a:p>
          <a:p>
            <a:pPr lvl="0">
              <a:buFont typeface="Arial" pitchFamily="34" charset="0"/>
              <a:buChar char="•"/>
            </a:pPr>
            <a:r>
              <a:rPr lang="en-US" kern="1200" baseline="0" dirty="0" smtClean="0">
                <a:solidFill>
                  <a:schemeClr val="tx1"/>
                </a:solidFill>
                <a:latin typeface="+mn-lt"/>
                <a:ea typeface="+mn-ea"/>
                <a:cs typeface="+mn-cs"/>
              </a:rPr>
              <a:t> </a:t>
            </a:r>
            <a:r>
              <a:rPr lang="en-US" u="sng" kern="1200" baseline="0" dirty="0" smtClean="0">
                <a:solidFill>
                  <a:schemeClr val="tx1"/>
                </a:solidFill>
                <a:latin typeface="+mn-lt"/>
                <a:ea typeface="+mn-ea"/>
                <a:cs typeface="+mn-cs"/>
              </a:rPr>
              <a:t>People</a:t>
            </a:r>
            <a:r>
              <a:rPr lang="en-US" kern="1200" baseline="0" dirty="0" smtClean="0">
                <a:solidFill>
                  <a:schemeClr val="tx1"/>
                </a:solidFill>
                <a:latin typeface="+mn-lt"/>
                <a:ea typeface="+mn-ea"/>
                <a:cs typeface="+mn-cs"/>
              </a:rPr>
              <a:t>: Display people related to code changes (directly from SCM, or via associated Work Items and documents).</a:t>
            </a:r>
          </a:p>
          <a:p>
            <a:pPr lvl="0">
              <a:buFont typeface="Arial" pitchFamily="34" charset="0"/>
              <a:buChar char="•"/>
            </a:pPr>
            <a:endParaRPr lang="en-US" kern="1200" baseline="0" dirty="0" smtClean="0">
              <a:solidFill>
                <a:schemeClr val="tx1"/>
              </a:solidFill>
              <a:latin typeface="+mn-lt"/>
              <a:ea typeface="+mn-ea"/>
              <a:cs typeface="+mn-cs"/>
            </a:endParaRPr>
          </a:p>
          <a:p>
            <a:pPr lvl="0">
              <a:buFont typeface="Arial" pitchFamily="34" charset="0"/>
              <a:buChar char="•"/>
            </a:pPr>
            <a:r>
              <a:rPr lang="en-US" u="sng" dirty="0" smtClean="0"/>
              <a:t> Tags</a:t>
            </a:r>
            <a:r>
              <a:rPr lang="en-US" dirty="0" smtClean="0"/>
              <a:t> – </a:t>
            </a:r>
            <a:r>
              <a:rPr lang="en-US" i="1" dirty="0" err="1" smtClean="0"/>
              <a:t>TagSEA</a:t>
            </a:r>
            <a:r>
              <a:rPr lang="en-US" i="1" dirty="0" smtClean="0"/>
              <a:t> </a:t>
            </a:r>
            <a:r>
              <a:rPr lang="en-US" i="0" dirty="0" smtClean="0"/>
              <a:t>Eclipse</a:t>
            </a:r>
            <a:r>
              <a:rPr lang="en-US" i="0" baseline="0" dirty="0" smtClean="0"/>
              <a:t> </a:t>
            </a:r>
            <a:r>
              <a:rPr lang="en-US" i="0" baseline="0" dirty="0" err="1" smtClean="0"/>
              <a:t>plugin</a:t>
            </a:r>
            <a:r>
              <a:rPr lang="en-US" i="0" baseline="0" dirty="0" smtClean="0"/>
              <a:t> http://tagsea.sourceforge.net together with Machine Learning methods to label the code.</a:t>
            </a:r>
          </a:p>
          <a:p>
            <a:pPr lvl="1" algn="l" rtl="0">
              <a:buFont typeface="Arial" pitchFamily="34" charset="0"/>
              <a:buChar char="•"/>
            </a:pPr>
            <a:r>
              <a:rPr lang="en-US" i="0" baseline="0" dirty="0" smtClean="0"/>
              <a:t> Note that when package explorer or call </a:t>
            </a:r>
            <a:r>
              <a:rPr lang="en-US" i="0" baseline="0" dirty="0" err="1" smtClean="0"/>
              <a:t>hrr</a:t>
            </a:r>
            <a:r>
              <a:rPr lang="en-US" i="0" baseline="0" dirty="0" smtClean="0"/>
              <a:t> views are displayed, we want to optionally show tags for packages and classes (not only methods).</a:t>
            </a:r>
          </a:p>
          <a:p>
            <a:pPr algn="l" rtl="0">
              <a:buFont typeface="Arial" pitchFamily="34" charset="0"/>
              <a:buNone/>
            </a:pPr>
            <a:endParaRPr lang="en-US" i="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a:t>
            </a:r>
            <a:r>
              <a:rPr lang="en-US" u="sng" dirty="0" smtClean="0"/>
              <a:t>Navigational Data</a:t>
            </a:r>
            <a:r>
              <a:rPr lang="en-US" u="none" baseline="0" dirty="0" smtClean="0"/>
              <a:t> -  Statistics of frequently visited code, recently visited code (from your team), Favorite code and code recommendations (code co-visited) were also reported to focus code browsing and increase productivity. </a:t>
            </a:r>
            <a:r>
              <a:rPr lang="en-US" sz="1200" b="0" i="1" kern="1200" baseline="0" dirty="0" smtClean="0">
                <a:solidFill>
                  <a:schemeClr val="tx1"/>
                </a:solidFill>
                <a:latin typeface="+mn-lt"/>
                <a:ea typeface="+mn-ea"/>
                <a:cs typeface="+mn-cs"/>
              </a:rPr>
              <a:t>Easing Program Comprehension by Sharing Navigation Data (MSR)</a:t>
            </a:r>
            <a:endParaRPr lang="en-US" b="0" i="1" u="none" baseline="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u="sng" dirty="0" smtClean="0"/>
          </a:p>
          <a:p>
            <a:pPr lvl="0" algn="l" rtl="0">
              <a:buFont typeface="Arial" pitchFamily="34" charset="0"/>
              <a:buNone/>
            </a:pPr>
            <a:endParaRPr lang="en-US" sz="1200" baseline="0"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44</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sz="1200" i="1" kern="1200" baseline="0" dirty="0" smtClean="0">
                <a:solidFill>
                  <a:schemeClr val="tx1"/>
                </a:solidFill>
                <a:latin typeface="+mn-lt"/>
                <a:ea typeface="+mn-ea"/>
                <a:cs typeface="+mn-cs"/>
              </a:rPr>
              <a:t>R. Holmes and A. </a:t>
            </a:r>
            <a:r>
              <a:rPr lang="en-US" sz="1200" i="1" kern="1200" baseline="0" dirty="0" err="1" smtClean="0">
                <a:solidFill>
                  <a:schemeClr val="tx1"/>
                </a:solidFill>
                <a:latin typeface="+mn-lt"/>
                <a:ea typeface="+mn-ea"/>
                <a:cs typeface="+mn-cs"/>
              </a:rPr>
              <a:t>Begel</a:t>
            </a:r>
            <a:r>
              <a:rPr lang="en-US" sz="1200" i="1" kern="1200" baseline="0" dirty="0" smtClean="0">
                <a:solidFill>
                  <a:schemeClr val="tx1"/>
                </a:solidFill>
                <a:latin typeface="+mn-lt"/>
                <a:ea typeface="+mn-ea"/>
                <a:cs typeface="+mn-cs"/>
              </a:rPr>
              <a:t>. Deep </a:t>
            </a:r>
            <a:r>
              <a:rPr lang="en-US" sz="1200" i="1" kern="1200" baseline="0" dirty="0" err="1" smtClean="0">
                <a:solidFill>
                  <a:schemeClr val="tx1"/>
                </a:solidFill>
                <a:latin typeface="+mn-lt"/>
                <a:ea typeface="+mn-ea"/>
                <a:cs typeface="+mn-cs"/>
              </a:rPr>
              <a:t>intellisense</a:t>
            </a:r>
            <a:r>
              <a:rPr lang="en-US" sz="1200" i="1" kern="1200" baseline="0" dirty="0" smtClean="0">
                <a:solidFill>
                  <a:schemeClr val="tx1"/>
                </a:solidFill>
                <a:latin typeface="+mn-lt"/>
                <a:ea typeface="+mn-ea"/>
                <a:cs typeface="+mn-cs"/>
              </a:rPr>
              <a:t>: a tool for rehydrating evaporated information. In MSR ’08</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http://research.microsoft.com/en-us/um/people/abegel/di/  http://research.microsoft.com/en-us/um/people/abegel/papers/deep-intellisense.pdf</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IDE Integrated : Show information pertaining for the current code element under cursor. </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Plain-text allusions</a:t>
            </a:r>
            <a:r>
              <a:rPr lang="en-US" u="none" dirty="0" smtClean="0"/>
              <a:t>: E</a:t>
            </a:r>
            <a:r>
              <a:rPr lang="en-US" sz="1200" kern="1200" baseline="0" dirty="0" smtClean="0">
                <a:solidFill>
                  <a:schemeClr val="tx1"/>
                </a:solidFill>
                <a:latin typeface="+mn-lt"/>
                <a:ea typeface="+mn-ea"/>
                <a:cs typeface="+mn-cs"/>
              </a:rPr>
              <a:t>xample: the crawler would scan an email message that contains the text, "Last night I fixed bug 4567 by incrementing the</a:t>
            </a:r>
          </a:p>
          <a:p>
            <a:r>
              <a:rPr lang="en-US" sz="1200" kern="1200" baseline="0" dirty="0" smtClean="0">
                <a:solidFill>
                  <a:schemeClr val="tx1"/>
                </a:solidFill>
                <a:latin typeface="+mn-lt"/>
                <a:ea typeface="+mn-ea"/>
                <a:cs typeface="+mn-cs"/>
              </a:rPr>
              <a:t>counter at the end of the </a:t>
            </a:r>
            <a:r>
              <a:rPr lang="en-US" sz="1200" kern="1200" baseline="0" dirty="0" err="1" smtClean="0">
                <a:solidFill>
                  <a:schemeClr val="tx1"/>
                </a:solidFill>
                <a:latin typeface="+mn-lt"/>
                <a:ea typeface="+mn-ea"/>
                <a:cs typeface="+mn-cs"/>
              </a:rPr>
              <a:t>Account.Add</a:t>
            </a:r>
            <a:r>
              <a:rPr lang="en-US" sz="1200" kern="1200" baseline="0" dirty="0" smtClean="0">
                <a:solidFill>
                  <a:schemeClr val="tx1"/>
                </a:solidFill>
                <a:latin typeface="+mn-lt"/>
                <a:ea typeface="+mn-ea"/>
                <a:cs typeface="+mn-cs"/>
              </a:rPr>
              <a:t> method," and produce links between the graph node for bug 4567 and for any graph node </a:t>
            </a:r>
            <a:r>
              <a:rPr lang="en-US" sz="1200" kern="1200" baseline="0" dirty="0" err="1" smtClean="0">
                <a:solidFill>
                  <a:schemeClr val="tx1"/>
                </a:solidFill>
                <a:latin typeface="+mn-lt"/>
                <a:ea typeface="+mn-ea"/>
                <a:cs typeface="+mn-cs"/>
              </a:rPr>
              <a:t>labelled</a:t>
            </a:r>
            <a:r>
              <a:rPr lang="en-US" sz="1200" kern="1200" baseline="0" dirty="0" smtClean="0">
                <a:solidFill>
                  <a:schemeClr val="tx1"/>
                </a:solidFill>
                <a:latin typeface="+mn-lt"/>
                <a:ea typeface="+mn-ea"/>
                <a:cs typeface="+mn-cs"/>
              </a:rPr>
              <a:t> by the class Account and method Add.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Codebook extends </a:t>
            </a:r>
            <a:r>
              <a:rPr lang="en-US" sz="1200" i="0" kern="1200" baseline="0" dirty="0" smtClean="0">
                <a:solidFill>
                  <a:schemeClr val="tx1"/>
                </a:solidFill>
                <a:latin typeface="+mn-lt"/>
                <a:ea typeface="+mn-ea"/>
                <a:cs typeface="+mn-cs"/>
              </a:rPr>
              <a:t>Deep </a:t>
            </a:r>
            <a:r>
              <a:rPr lang="en-US" sz="1200" i="0" kern="1200" baseline="0" dirty="0" err="1" smtClean="0">
                <a:solidFill>
                  <a:schemeClr val="tx1"/>
                </a:solidFill>
                <a:latin typeface="+mn-lt"/>
                <a:ea typeface="+mn-ea"/>
                <a:cs typeface="+mn-cs"/>
              </a:rPr>
              <a:t>intellisense</a:t>
            </a:r>
            <a:r>
              <a:rPr lang="en-US" sz="1200" i="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work to social software development.</a:t>
            </a:r>
          </a:p>
          <a:p>
            <a:endParaRPr lang="en-US"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 </a:t>
            </a:r>
            <a:r>
              <a:rPr lang="en-US" sz="1200" u="sng" kern="1200" baseline="0" dirty="0" smtClean="0">
                <a:solidFill>
                  <a:schemeClr val="tx1"/>
                </a:solidFill>
                <a:latin typeface="+mn-lt"/>
                <a:ea typeface="+mn-ea"/>
                <a:cs typeface="+mn-cs"/>
              </a:rPr>
              <a:t>Con</a:t>
            </a:r>
            <a:r>
              <a:rPr lang="en-US" sz="1200" u="none"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Doesn’t include blame like view to show the per-line information on the side. Developer has to click each element to see detailed view (in the screenshot above).</a:t>
            </a:r>
          </a:p>
          <a:p>
            <a:pPr>
              <a:buFont typeface="Arial" pitchFamily="34" charset="0"/>
              <a:buChar char="•"/>
            </a:pPr>
            <a:r>
              <a:rPr lang="en-US" sz="1200" kern="1200" baseline="0" dirty="0" smtClean="0">
                <a:solidFill>
                  <a:schemeClr val="tx1"/>
                </a:solidFill>
                <a:latin typeface="+mn-lt"/>
                <a:ea typeface="+mn-ea"/>
                <a:cs typeface="+mn-cs"/>
              </a:rPr>
              <a:t> </a:t>
            </a:r>
            <a:r>
              <a:rPr lang="en-US" sz="1200" u="sng" kern="1200" baseline="0" dirty="0" smtClean="0">
                <a:solidFill>
                  <a:schemeClr val="tx1"/>
                </a:solidFill>
                <a:latin typeface="+mn-lt"/>
                <a:ea typeface="+mn-ea"/>
                <a:cs typeface="+mn-cs"/>
              </a:rPr>
              <a:t>Con</a:t>
            </a:r>
            <a:r>
              <a:rPr lang="en-US" sz="1200" kern="1200" baseline="0" dirty="0" smtClean="0">
                <a:solidFill>
                  <a:schemeClr val="tx1"/>
                </a:solidFill>
                <a:latin typeface="+mn-lt"/>
                <a:ea typeface="+mn-ea"/>
                <a:cs typeface="+mn-cs"/>
              </a:rPr>
              <a:t>: Doesn’t include Tagging (human or machine learning generated)</a:t>
            </a:r>
          </a:p>
          <a:p>
            <a:pPr>
              <a:buFont typeface="Arial" pitchFamily="34" charset="0"/>
              <a:buChar char="•"/>
            </a:pPr>
            <a:endParaRPr lang="en-US" sz="2000"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5</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TODO: Reference: analysis of the difficulties of practical code comprehension (</a:t>
            </a:r>
            <a:r>
              <a:rPr lang="en-US" sz="1200" kern="1200" baseline="0" dirty="0" err="1" smtClean="0">
                <a:solidFill>
                  <a:schemeClr val="tx1"/>
                </a:solidFill>
                <a:latin typeface="+mn-lt"/>
                <a:ea typeface="+mn-ea"/>
                <a:cs typeface="+mn-cs"/>
              </a:rPr>
              <a:t>Lakhotia</a:t>
            </a:r>
            <a:r>
              <a:rPr lang="en-US" sz="1200" kern="1200" baseline="0" dirty="0" smtClean="0">
                <a:solidFill>
                  <a:schemeClr val="tx1"/>
                </a:solidFill>
                <a:latin typeface="+mn-lt"/>
                <a:ea typeface="+mn-ea"/>
                <a:cs typeface="+mn-cs"/>
              </a:rPr>
              <a:t>, 1993).</a:t>
            </a:r>
            <a:endParaRPr lang="en-US" dirty="0" smtClean="0"/>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a:t>
            </a:r>
            <a:r>
              <a:rPr lang="en-US" sz="1200" b="1" kern="1200" baseline="0" dirty="0" smtClean="0">
                <a:solidFill>
                  <a:schemeClr val="tx1"/>
                </a:solidFill>
                <a:latin typeface="+mn-lt"/>
                <a:ea typeface="+mn-ea"/>
                <a:cs typeface="+mn-cs"/>
              </a:rPr>
              <a:t>common prerequisite</a:t>
            </a:r>
            <a:r>
              <a:rPr lang="en-US" sz="1200" kern="1200" baseline="0" dirty="0" smtClean="0">
                <a:solidFill>
                  <a:schemeClr val="tx1"/>
                </a:solidFill>
                <a:latin typeface="+mn-lt"/>
                <a:ea typeface="+mn-ea"/>
                <a:cs typeface="+mn-cs"/>
              </a:rPr>
              <a:t> to all the activities above is some level of </a:t>
            </a:r>
            <a:r>
              <a:rPr lang="en-US" sz="1200" b="1" kern="1200" baseline="0" dirty="0" smtClean="0">
                <a:solidFill>
                  <a:schemeClr val="tx1"/>
                </a:solidFill>
                <a:latin typeface="+mn-lt"/>
                <a:ea typeface="+mn-ea"/>
                <a:cs typeface="+mn-cs"/>
              </a:rPr>
              <a:t>system understanding</a:t>
            </a:r>
          </a:p>
          <a:p>
            <a:endParaRPr lang="en-US" sz="1200" kern="1200" baseline="0" dirty="0" smtClean="0">
              <a:solidFill>
                <a:schemeClr val="tx1"/>
              </a:solidFill>
              <a:latin typeface="+mn-lt"/>
              <a:ea typeface="+mn-ea"/>
              <a:cs typeface="+mn-cs"/>
            </a:endParaRPr>
          </a:p>
          <a:p>
            <a:r>
              <a:rPr lang="en-US" u="sng" baseline="0" dirty="0" smtClean="0"/>
              <a:t>Example:</a:t>
            </a:r>
            <a:r>
              <a:rPr lang="en-US" b="0" u="none" baseline="0" dirty="0" smtClean="0"/>
              <a:t> </a:t>
            </a:r>
            <a:r>
              <a:rPr lang="en-US" b="1" u="none" baseline="0" dirty="0" smtClean="0"/>
              <a:t>Solution architect</a:t>
            </a:r>
            <a:r>
              <a:rPr lang="en-US" b="0" u="none" baseline="0" dirty="0" smtClean="0"/>
              <a:t> (who doesn’t work on the product development team) investigate customer request.</a:t>
            </a:r>
            <a:endParaRPr lang="en-US" baseline="0" dirty="0" smtClean="0"/>
          </a:p>
          <a:p>
            <a:r>
              <a:rPr lang="en-US" u="sng" baseline="0" dirty="0" smtClean="0"/>
              <a:t>Example</a:t>
            </a:r>
            <a:r>
              <a:rPr lang="en-US" baseline="0" dirty="0" smtClean="0"/>
              <a:t>: </a:t>
            </a:r>
            <a:r>
              <a:rPr lang="en-US" dirty="0" smtClean="0"/>
              <a:t>Effort estimation for </a:t>
            </a:r>
            <a:r>
              <a:rPr lang="en-US" b="1" baseline="0" dirty="0" smtClean="0"/>
              <a:t>Porting project</a:t>
            </a:r>
            <a:r>
              <a:rPr lang="en-US" baseline="0" dirty="0" smtClean="0"/>
              <a:t> (Eclipse to VS.NET using IKVM)</a:t>
            </a:r>
          </a:p>
          <a:p>
            <a:pPr lvl="1">
              <a:buFont typeface="Arial" pitchFamily="34" charset="0"/>
              <a:buChar char="•"/>
            </a:pPr>
            <a:r>
              <a:rPr lang="en-US" baseline="0" dirty="0" smtClean="0"/>
              <a:t> ~ 1 million lines of code to investigate, understand some of the subsystems in order to prepare porting plan.</a:t>
            </a:r>
          </a:p>
          <a:p>
            <a:endParaRPr lang="en-US" dirty="0" smtClean="0"/>
          </a:p>
          <a:p>
            <a:r>
              <a:rPr lang="en-US" dirty="0" smtClean="0"/>
              <a:t>More:</a:t>
            </a:r>
          </a:p>
          <a:p>
            <a:pPr algn="l">
              <a:buFont typeface="Arial" pitchFamily="34" charset="0"/>
              <a:buChar char="•"/>
            </a:pPr>
            <a:r>
              <a:rPr lang="en-US" baseline="0" dirty="0" smtClean="0"/>
              <a:t> </a:t>
            </a:r>
            <a:r>
              <a:rPr lang="en-US" b="1" baseline="0" dirty="0" smtClean="0"/>
              <a:t>Integrator , Chief Eng, Chief Arch </a:t>
            </a:r>
            <a:r>
              <a:rPr lang="en-US" baseline="0" dirty="0" smtClean="0"/>
              <a:t>and Escalation Eng (2</a:t>
            </a:r>
            <a:r>
              <a:rPr lang="en-US" baseline="30000" dirty="0" smtClean="0"/>
              <a:t>nd</a:t>
            </a:r>
            <a:r>
              <a:rPr lang="en-US" baseline="0" dirty="0" smtClean="0"/>
              <a:t> level support) roles – </a:t>
            </a:r>
            <a:r>
              <a:rPr lang="en-US" b="1" baseline="0" dirty="0" smtClean="0"/>
              <a:t>touches many parts</a:t>
            </a:r>
            <a:r>
              <a:rPr lang="en-US" baseline="0" dirty="0" smtClean="0"/>
              <a:t> of the system – briefly</a:t>
            </a:r>
          </a:p>
          <a:p>
            <a:pPr>
              <a:buFont typeface="Arial" pitchFamily="34" charset="0"/>
              <a:buChar char="•"/>
            </a:pPr>
            <a:r>
              <a:rPr lang="en-US" b="1" baseline="0" dirty="0" smtClean="0"/>
              <a:t> Academic research</a:t>
            </a:r>
            <a:r>
              <a:rPr lang="en-US" baseline="0" dirty="0" smtClean="0"/>
              <a:t> – need to implement Eclipse </a:t>
            </a:r>
            <a:r>
              <a:rPr lang="en-US" baseline="0" dirty="0" err="1" smtClean="0"/>
              <a:t>Plugin</a:t>
            </a:r>
            <a:r>
              <a:rPr lang="en-US" baseline="0" dirty="0" smtClean="0"/>
              <a:t> for research – doesn’t know the relevant parts in Eclipse. </a:t>
            </a:r>
          </a:p>
          <a:p>
            <a:pPr lvl="1">
              <a:buFont typeface="Arial" pitchFamily="34" charset="0"/>
              <a:buChar char="•"/>
            </a:pPr>
            <a:r>
              <a:rPr lang="en-US" baseline="0" dirty="0" smtClean="0"/>
              <a:t> Prototypes leverage existing systems, such as </a:t>
            </a:r>
            <a:r>
              <a:rPr lang="en-US" b="1" baseline="0" dirty="0" smtClean="0"/>
              <a:t>GCC or Linux kernel, modifying </a:t>
            </a:r>
            <a:r>
              <a:rPr lang="en-US" baseline="0" dirty="0" smtClean="0"/>
              <a:t>them in specific places.</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6</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sz="1200" baseline="0" dirty="0" smtClean="0"/>
              <a:t>If you achieve that – don’t need all the tools we are going to talk about</a:t>
            </a:r>
          </a:p>
          <a:p>
            <a:r>
              <a:rPr lang="en-US" sz="1200" baseline="0" dirty="0" smtClean="0"/>
              <a:t>Experts in a relatively small systems / specialists in specific modules</a:t>
            </a:r>
          </a:p>
          <a:p>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baseline="0" dirty="0" smtClean="0">
                <a:solidFill>
                  <a:schemeClr val="tx1"/>
                </a:solidFill>
                <a:latin typeface="+mn-lt"/>
                <a:ea typeface="+mn-ea"/>
                <a:cs typeface="+mn-cs"/>
              </a:rPr>
              <a:t>Maintaining Mental Models: A Study of Developer Work Habits - </a:t>
            </a:r>
            <a:r>
              <a:rPr lang="en-US" sz="1200" baseline="0" dirty="0" smtClean="0"/>
              <a:t>http://research.microsoft.com/pubs/74240/p492-latoza.pdf</a:t>
            </a:r>
          </a:p>
          <a:p>
            <a:pPr>
              <a:buFont typeface="Arial" pitchFamily="34" charset="0"/>
              <a:buChar char="•"/>
            </a:pPr>
            <a:r>
              <a:rPr lang="en-US" sz="1200" b="0" i="1"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Developers go to </a:t>
            </a:r>
            <a:r>
              <a:rPr lang="en-US" sz="1200" b="1" kern="1200" baseline="0" dirty="0" smtClean="0">
                <a:solidFill>
                  <a:schemeClr val="tx1"/>
                </a:solidFill>
                <a:latin typeface="+mn-lt"/>
                <a:ea typeface="+mn-ea"/>
                <a:cs typeface="+mn-cs"/>
              </a:rPr>
              <a:t>great lengths to create and maintain a mental model of the code</a:t>
            </a:r>
            <a:r>
              <a:rPr lang="en-US" sz="1200" kern="1200" baseline="0" dirty="0" smtClean="0">
                <a:solidFill>
                  <a:schemeClr val="tx1"/>
                </a:solidFill>
                <a:latin typeface="+mn-lt"/>
                <a:ea typeface="+mn-ea"/>
                <a:cs typeface="+mn-cs"/>
              </a:rPr>
              <a:t>, and knowledge is shared between developers through </a:t>
            </a:r>
            <a:r>
              <a:rPr lang="en-US" sz="1200" b="1" kern="1200" baseline="0" dirty="0" smtClean="0">
                <a:solidFill>
                  <a:schemeClr val="tx1"/>
                </a:solidFill>
                <a:latin typeface="+mn-lt"/>
                <a:ea typeface="+mn-ea"/>
                <a:cs typeface="+mn-cs"/>
              </a:rPr>
              <a:t>face-to-face communication</a:t>
            </a:r>
            <a:r>
              <a:rPr lang="en-US" sz="1200" kern="1200" baseline="0" dirty="0" smtClean="0">
                <a:solidFill>
                  <a:schemeClr val="tx1"/>
                </a:solidFill>
                <a:latin typeface="+mn-lt"/>
                <a:ea typeface="+mn-ea"/>
                <a:cs typeface="+mn-cs"/>
              </a:rPr>
              <a:t> and the code itself.”</a:t>
            </a:r>
          </a:p>
          <a:p>
            <a:pPr>
              <a:buFont typeface="Arial" pitchFamily="34" charset="0"/>
              <a:buChar char="•"/>
            </a:pPr>
            <a:r>
              <a:rPr lang="en-US" sz="1200" kern="1200" baseline="0" dirty="0" smtClean="0">
                <a:solidFill>
                  <a:schemeClr val="tx1"/>
                </a:solidFill>
                <a:latin typeface="+mn-lt"/>
                <a:ea typeface="+mn-ea"/>
                <a:cs typeface="+mn-cs"/>
              </a:rPr>
              <a:t> “Exploring code is made difficult by tool limitations and difficulties traversing relationships”</a:t>
            </a:r>
            <a:endParaRPr lang="en-US" sz="1200" baseline="0" dirty="0" smtClean="0"/>
          </a:p>
          <a:p>
            <a:endParaRPr lang="en-US" sz="1200" baseline="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7</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sz="1200" b="1" kern="1200" baseline="0" dirty="0" smtClean="0">
                <a:solidFill>
                  <a:schemeClr val="tx1"/>
                </a:solidFill>
                <a:latin typeface="+mn-lt"/>
                <a:ea typeface="+mn-ea"/>
                <a:cs typeface="+mn-cs"/>
              </a:rPr>
              <a:t>Dependencies </a:t>
            </a:r>
            <a:r>
              <a:rPr lang="en-US" sz="1200" b="0" kern="1200" baseline="0" dirty="0" smtClean="0">
                <a:solidFill>
                  <a:schemeClr val="tx1"/>
                </a:solidFill>
                <a:latin typeface="+mn-lt"/>
                <a:ea typeface="+mn-ea"/>
                <a:cs typeface="+mn-cs"/>
              </a:rPr>
              <a:t>(libraries </a:t>
            </a:r>
            <a:r>
              <a:rPr lang="en-US" sz="1200" b="1" kern="1200" baseline="0" dirty="0" smtClean="0">
                <a:solidFill>
                  <a:schemeClr val="tx1"/>
                </a:solidFill>
                <a:latin typeface="+mn-lt"/>
                <a:ea typeface="+mn-ea"/>
                <a:cs typeface="+mn-cs"/>
              </a:rPr>
              <a:t> - </a:t>
            </a:r>
            <a:r>
              <a:rPr lang="en-US" sz="1200" dirty="0" smtClean="0"/>
              <a:t>3rd party / Open source) – Bugs and Unexplained behaviors of the code in the layers below yours (not my code)</a:t>
            </a:r>
            <a:r>
              <a:rPr lang="en-US" sz="1200" baseline="0" dirty="0" smtClean="0"/>
              <a:t> are much harder to understand.</a:t>
            </a:r>
          </a:p>
          <a:p>
            <a:endParaRPr lang="en-U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2002, the National Institute of Standards and</a:t>
            </a:r>
          </a:p>
          <a:p>
            <a:r>
              <a:rPr lang="en-US" sz="1200" kern="1200" baseline="0" dirty="0" smtClean="0">
                <a:solidFill>
                  <a:schemeClr val="tx1"/>
                </a:solidFill>
                <a:latin typeface="+mn-lt"/>
                <a:ea typeface="+mn-ea"/>
                <a:cs typeface="+mn-cs"/>
              </a:rPr>
              <a:t>Technology estimated that testing and debugging</a:t>
            </a:r>
          </a:p>
          <a:p>
            <a:r>
              <a:rPr lang="en-US" sz="1200" kern="1200" baseline="0" dirty="0" smtClean="0">
                <a:solidFill>
                  <a:schemeClr val="tx1"/>
                </a:solidFill>
                <a:latin typeface="+mn-lt"/>
                <a:ea typeface="+mn-ea"/>
                <a:cs typeface="+mn-cs"/>
              </a:rPr>
              <a:t>account for 30-90% of software development costs,</a:t>
            </a:r>
          </a:p>
          <a:p>
            <a:r>
              <a:rPr lang="en-US" sz="1200" kern="1200" baseline="0" dirty="0" smtClean="0">
                <a:solidFill>
                  <a:schemeClr val="tx1"/>
                </a:solidFill>
                <a:latin typeface="+mn-lt"/>
                <a:ea typeface="+mn-ea"/>
                <a:cs typeface="+mn-cs"/>
              </a:rPr>
              <a:t>further finding that the average error takes 17.4 hours</a:t>
            </a:r>
          </a:p>
          <a:p>
            <a:r>
              <a:rPr lang="en-US" sz="1200" kern="1200" baseline="0" dirty="0" smtClean="0">
                <a:solidFill>
                  <a:schemeClr val="tx1"/>
                </a:solidFill>
                <a:latin typeface="+mn-lt"/>
                <a:ea typeface="+mn-ea"/>
                <a:cs typeface="+mn-cs"/>
              </a:rPr>
              <a:t>to find and fix [19].</a:t>
            </a:r>
          </a:p>
          <a:p>
            <a:endParaRPr lang="en-US" sz="1200" b="1" dirty="0" smtClean="0"/>
          </a:p>
          <a:p>
            <a:r>
              <a:rPr lang="en-US" sz="1200" b="1" dirty="0" smtClean="0"/>
              <a:t>Many projects are Extensions (</a:t>
            </a:r>
            <a:r>
              <a:rPr lang="en-US" sz="1200" b="1" dirty="0" err="1" smtClean="0"/>
              <a:t>Plugins</a:t>
            </a:r>
            <a:r>
              <a:rPr lang="en-US" sz="1200" b="1" dirty="0" smtClean="0"/>
              <a:t>) to: Eclipse/VS.NET , Application servers (</a:t>
            </a:r>
            <a:r>
              <a:rPr lang="en-US" sz="1200" b="1" dirty="0" err="1" smtClean="0"/>
              <a:t>servlets</a:t>
            </a:r>
            <a:r>
              <a:rPr lang="en-US" sz="1200" b="1" dirty="0" smtClean="0"/>
              <a:t>/web apps), SharePoint, Office (Lotus Notes/Outlook)</a:t>
            </a:r>
            <a:endParaRPr lang="en-US" dirty="0" smtClean="0"/>
          </a:p>
          <a:p>
            <a:endParaRPr lang="en-US" dirty="0" smtClean="0"/>
          </a:p>
          <a:p>
            <a:r>
              <a:rPr lang="en-US" sz="1200" b="1" dirty="0" smtClean="0"/>
              <a:t>Legacy systems  - developers (or their minds) are long gone.</a:t>
            </a:r>
          </a:p>
          <a:p>
            <a:endParaRPr lang="en-US" dirty="0" smtClean="0"/>
          </a:p>
          <a:p>
            <a:r>
              <a:rPr lang="en-US" sz="1200" b="1" dirty="0" smtClean="0"/>
              <a:t>New Hires - get up to speed with new technologies</a:t>
            </a:r>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8</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dirty="0" smtClean="0"/>
              <a:t>TODO: See related work http://dub.washington.edu/djangosite/media/papers/tmp8BioCV.pdf</a:t>
            </a:r>
          </a:p>
          <a:p>
            <a:endParaRPr lang="en-US" dirty="0" smtClean="0"/>
          </a:p>
          <a:p>
            <a:r>
              <a:rPr lang="en-US" sz="1200" kern="1200" baseline="0" dirty="0" smtClean="0">
                <a:solidFill>
                  <a:schemeClr val="tx1"/>
                </a:solidFill>
                <a:latin typeface="+mn-lt"/>
                <a:ea typeface="+mn-ea"/>
                <a:cs typeface="+mn-cs"/>
              </a:rPr>
              <a:t>Problem: </a:t>
            </a:r>
            <a:r>
              <a:rPr lang="en-US" sz="1200" b="0" i="1" kern="1200" baseline="0" dirty="0" smtClean="0">
                <a:solidFill>
                  <a:schemeClr val="tx1"/>
                </a:solidFill>
                <a:latin typeface="+mn-lt"/>
                <a:ea typeface="+mn-ea"/>
                <a:cs typeface="+mn-cs"/>
              </a:rPr>
              <a:t>Littman et al. (1986)</a:t>
            </a:r>
            <a:r>
              <a:rPr lang="en-US" sz="1200" b="1" i="1" kern="1200" baseline="0" dirty="0" smtClean="0">
                <a:solidFill>
                  <a:schemeClr val="tx1"/>
                </a:solidFill>
                <a:latin typeface="+mn-lt"/>
                <a:ea typeface="+mn-ea"/>
                <a:cs typeface="+mn-cs"/>
              </a:rPr>
              <a:t> it was shown that the as needed</a:t>
            </a:r>
          </a:p>
          <a:p>
            <a:r>
              <a:rPr lang="en-US" sz="1200" b="1" kern="1200" baseline="0" dirty="0" smtClean="0">
                <a:solidFill>
                  <a:schemeClr val="tx1"/>
                </a:solidFill>
                <a:latin typeface="+mn-lt"/>
                <a:ea typeface="+mn-ea"/>
                <a:cs typeface="+mn-cs"/>
              </a:rPr>
              <a:t>strategy (local) </a:t>
            </a:r>
            <a:r>
              <a:rPr lang="en-US" sz="1200" kern="1200" baseline="0" dirty="0" smtClean="0">
                <a:solidFill>
                  <a:schemeClr val="tx1"/>
                </a:solidFill>
                <a:latin typeface="+mn-lt"/>
                <a:ea typeface="+mn-ea"/>
                <a:cs typeface="+mn-cs"/>
              </a:rPr>
              <a:t>does not afford the programmer sufficient knowledge about the causal</a:t>
            </a:r>
          </a:p>
          <a:p>
            <a:r>
              <a:rPr lang="en-US" sz="1200" kern="1200" baseline="0" dirty="0" smtClean="0">
                <a:solidFill>
                  <a:schemeClr val="tx1"/>
                </a:solidFill>
                <a:latin typeface="+mn-lt"/>
                <a:ea typeface="+mn-ea"/>
                <a:cs typeface="+mn-cs"/>
              </a:rPr>
              <a:t>interactions of the program’s functional components, and therefore often leads to unsuccessful</a:t>
            </a:r>
          </a:p>
          <a:p>
            <a:r>
              <a:rPr lang="en-US" sz="1200" kern="1200" baseline="0" dirty="0" smtClean="0">
                <a:solidFill>
                  <a:schemeClr val="tx1"/>
                </a:solidFill>
                <a:latin typeface="+mn-lt"/>
                <a:ea typeface="+mn-ea"/>
                <a:cs typeface="+mn-cs"/>
              </a:rPr>
              <a:t>modifications.</a:t>
            </a:r>
          </a:p>
          <a:p>
            <a:endParaRPr lang="en-US" dirty="0" smtClean="0"/>
          </a:p>
          <a:p>
            <a:r>
              <a:rPr lang="en-US" sz="1200" kern="1200" baseline="0" dirty="0" smtClean="0">
                <a:solidFill>
                  <a:schemeClr val="tx1"/>
                </a:solidFill>
                <a:latin typeface="+mn-lt"/>
                <a:ea typeface="+mn-ea"/>
                <a:cs typeface="+mn-cs"/>
              </a:rPr>
              <a:t>TODO: </a:t>
            </a:r>
            <a:r>
              <a:rPr lang="en-US" sz="1200" b="1" kern="1200" baseline="0" dirty="0" smtClean="0">
                <a:solidFill>
                  <a:schemeClr val="tx1"/>
                </a:solidFill>
                <a:latin typeface="+mn-lt"/>
                <a:ea typeface="+mn-ea"/>
                <a:cs typeface="+mn-cs"/>
              </a:rPr>
              <a:t>However, cannot understand the entire large program</a:t>
            </a:r>
            <a:r>
              <a:rPr lang="en-US" sz="1200" kern="1200" baseline="0" dirty="0" smtClean="0">
                <a:solidFill>
                  <a:schemeClr val="tx1"/>
                </a:solidFill>
                <a:latin typeface="+mn-lt"/>
                <a:ea typeface="+mn-ea"/>
                <a:cs typeface="+mn-cs"/>
              </a:rPr>
              <a:t>, so von </a:t>
            </a:r>
            <a:r>
              <a:rPr lang="en-US" sz="1200" kern="1200" baseline="0" dirty="0" err="1" smtClean="0">
                <a:solidFill>
                  <a:schemeClr val="tx1"/>
                </a:solidFill>
                <a:latin typeface="+mn-lt"/>
                <a:ea typeface="+mn-ea"/>
                <a:cs typeface="+mn-cs"/>
              </a:rPr>
              <a:t>Mayrhauser</a:t>
            </a:r>
            <a:r>
              <a:rPr lang="en-US" sz="1200" kern="1200" baseline="0" dirty="0" smtClean="0">
                <a:solidFill>
                  <a:schemeClr val="tx1"/>
                </a:solidFill>
                <a:latin typeface="+mn-lt"/>
                <a:ea typeface="+mn-ea"/>
                <a:cs typeface="+mn-cs"/>
              </a:rPr>
              <a:t> and Vans suggest</a:t>
            </a:r>
          </a:p>
          <a:p>
            <a:r>
              <a:rPr lang="en-US" sz="1200" kern="1200" baseline="0" dirty="0" smtClean="0">
                <a:solidFill>
                  <a:schemeClr val="tx1"/>
                </a:solidFill>
                <a:latin typeface="+mn-lt"/>
                <a:ea typeface="+mn-ea"/>
                <a:cs typeface="+mn-cs"/>
              </a:rPr>
              <a:t>that building </a:t>
            </a:r>
            <a:r>
              <a:rPr lang="en-US" sz="1200" b="1" u="sng" kern="1200" baseline="0" dirty="0" smtClean="0">
                <a:solidFill>
                  <a:schemeClr val="tx1"/>
                </a:solidFill>
                <a:latin typeface="+mn-lt"/>
                <a:ea typeface="+mn-ea"/>
                <a:cs typeface="+mn-cs"/>
              </a:rPr>
              <a:t>tools</a:t>
            </a:r>
            <a:r>
              <a:rPr lang="en-US" sz="1200" u="sng" kern="1200" baseline="0" dirty="0" smtClean="0">
                <a:solidFill>
                  <a:schemeClr val="tx1"/>
                </a:solidFill>
                <a:latin typeface="+mn-lt"/>
                <a:ea typeface="+mn-ea"/>
                <a:cs typeface="+mn-cs"/>
              </a:rPr>
              <a:t> to make opportunistic understanding less error-prone </a:t>
            </a:r>
            <a:r>
              <a:rPr lang="en-US" sz="1200" kern="1200" baseline="0" dirty="0" smtClean="0">
                <a:solidFill>
                  <a:schemeClr val="tx1"/>
                </a:solidFill>
                <a:latin typeface="+mn-lt"/>
                <a:ea typeface="+mn-ea"/>
                <a:cs typeface="+mn-cs"/>
              </a:rPr>
              <a:t>should be an</a:t>
            </a:r>
          </a:p>
          <a:p>
            <a:r>
              <a:rPr lang="en-US" sz="1200" kern="1200" baseline="0" dirty="0" smtClean="0">
                <a:solidFill>
                  <a:schemeClr val="tx1"/>
                </a:solidFill>
                <a:latin typeface="+mn-lt"/>
                <a:ea typeface="+mn-ea"/>
                <a:cs typeface="+mn-cs"/>
              </a:rPr>
              <a:t>important goal for research (von </a:t>
            </a:r>
            <a:r>
              <a:rPr lang="en-US" sz="1200" kern="1200" baseline="0" dirty="0" err="1" smtClean="0">
                <a:solidFill>
                  <a:schemeClr val="tx1"/>
                </a:solidFill>
                <a:latin typeface="+mn-lt"/>
                <a:ea typeface="+mn-ea"/>
                <a:cs typeface="+mn-cs"/>
              </a:rPr>
              <a:t>Mayrhauser</a:t>
            </a:r>
            <a:r>
              <a:rPr lang="en-US" sz="1200" kern="1200" baseline="0" dirty="0" smtClean="0">
                <a:solidFill>
                  <a:schemeClr val="tx1"/>
                </a:solidFill>
                <a:latin typeface="+mn-lt"/>
                <a:ea typeface="+mn-ea"/>
                <a:cs typeface="+mn-cs"/>
              </a:rPr>
              <a:t> and Vans, </a:t>
            </a:r>
            <a:r>
              <a:rPr lang="en-US" sz="1200" b="1" kern="1200" baseline="0" dirty="0" smtClean="0">
                <a:solidFill>
                  <a:schemeClr val="tx1"/>
                </a:solidFill>
                <a:latin typeface="+mn-lt"/>
                <a:ea typeface="+mn-ea"/>
                <a:cs typeface="+mn-cs"/>
              </a:rPr>
              <a:t>1993).</a:t>
            </a:r>
            <a:endParaRPr lang="en-US" dirty="0" smtClean="0"/>
          </a:p>
          <a:p>
            <a:endParaRPr lang="en-US" dirty="0" smtClean="0"/>
          </a:p>
          <a:p>
            <a:r>
              <a:rPr lang="en-US" sz="1200" kern="1200" baseline="0" dirty="0" err="1" smtClean="0">
                <a:solidFill>
                  <a:schemeClr val="tx1"/>
                </a:solidFill>
                <a:latin typeface="+mn-lt"/>
                <a:ea typeface="+mn-ea"/>
                <a:cs typeface="+mn-cs"/>
              </a:rPr>
              <a:t>Sillito</a:t>
            </a:r>
            <a:r>
              <a:rPr lang="en-US" sz="1200" kern="1200" baseline="0" dirty="0" smtClean="0">
                <a:solidFill>
                  <a:schemeClr val="tx1"/>
                </a:solidFill>
                <a:latin typeface="+mn-lt"/>
                <a:ea typeface="+mn-ea"/>
                <a:cs typeface="+mn-cs"/>
              </a:rPr>
              <a:t> extended this finding [1], showing that developers seek “</a:t>
            </a:r>
            <a:r>
              <a:rPr lang="en-US" sz="1200" b="1" u="sng" kern="1200" baseline="0" dirty="0" smtClean="0">
                <a:solidFill>
                  <a:schemeClr val="tx1"/>
                </a:solidFill>
                <a:latin typeface="+mn-lt"/>
                <a:ea typeface="+mn-ea"/>
                <a:cs typeface="+mn-cs"/>
              </a:rPr>
              <a:t>focus points</a:t>
            </a:r>
            <a:r>
              <a:rPr lang="en-US" sz="1200" kern="1200" baseline="0" dirty="0" smtClean="0">
                <a:solidFill>
                  <a:schemeClr val="tx1"/>
                </a:solidFill>
                <a:latin typeface="+mn-lt"/>
                <a:ea typeface="+mn-ea"/>
                <a:cs typeface="+mn-cs"/>
              </a:rPr>
              <a:t>,” or places in code related to the developer’s goal. A similar study framed program understanding as “</a:t>
            </a:r>
            <a:r>
              <a:rPr lang="en-US" sz="1200" b="1" u="sng" kern="1200" baseline="0" dirty="0" smtClean="0">
                <a:solidFill>
                  <a:schemeClr val="tx1"/>
                </a:solidFill>
                <a:latin typeface="+mn-lt"/>
                <a:ea typeface="+mn-ea"/>
                <a:cs typeface="+mn-cs"/>
              </a:rPr>
              <a:t>fact finding</a:t>
            </a:r>
            <a:r>
              <a:rPr lang="en-US" sz="1200" kern="1200" baseline="0" dirty="0" smtClean="0">
                <a:solidFill>
                  <a:schemeClr val="tx1"/>
                </a:solidFill>
                <a:latin typeface="+mn-lt"/>
                <a:ea typeface="+mn-ea"/>
                <a:cs typeface="+mn-cs"/>
              </a:rPr>
              <a:t>” [2], driven by efforts to </a:t>
            </a:r>
            <a:r>
              <a:rPr lang="en-US" sz="1200" b="1" u="sng" kern="1200" baseline="0" dirty="0" smtClean="0">
                <a:solidFill>
                  <a:schemeClr val="tx1"/>
                </a:solidFill>
                <a:latin typeface="+mn-lt"/>
                <a:ea typeface="+mn-ea"/>
                <a:cs typeface="+mn-cs"/>
              </a:rPr>
              <a:t>discover properties of a program</a:t>
            </a:r>
            <a:r>
              <a:rPr lang="en-US" sz="1200" kern="1200" baseline="0" dirty="0" smtClean="0">
                <a:solidFill>
                  <a:schemeClr val="tx1"/>
                </a:solidFill>
                <a:latin typeface="+mn-lt"/>
                <a:ea typeface="+mn-ea"/>
                <a:cs typeface="+mn-cs"/>
              </a:rPr>
              <a:t>.</a:t>
            </a:r>
          </a:p>
          <a:p>
            <a:endParaRPr lang="en-US" dirty="0" smtClean="0"/>
          </a:p>
          <a:p>
            <a:r>
              <a:rPr lang="en-US" sz="1200" i="0" kern="1200" baseline="0" dirty="0" smtClean="0">
                <a:solidFill>
                  <a:schemeClr val="tx1"/>
                </a:solidFill>
                <a:latin typeface="+mn-lt"/>
                <a:ea typeface="+mn-ea"/>
                <a:cs typeface="+mn-cs"/>
              </a:rPr>
              <a:t>[1]</a:t>
            </a:r>
            <a:r>
              <a:rPr lang="en-US" sz="1200" i="1" kern="1200" baseline="0" dirty="0" err="1" smtClean="0">
                <a:solidFill>
                  <a:schemeClr val="tx1"/>
                </a:solidFill>
                <a:latin typeface="+mn-lt"/>
                <a:ea typeface="+mn-ea"/>
                <a:cs typeface="+mn-cs"/>
              </a:rPr>
              <a:t>Sillito</a:t>
            </a:r>
            <a:r>
              <a:rPr lang="en-US" sz="1200" i="1" kern="1200" baseline="0" dirty="0" smtClean="0">
                <a:solidFill>
                  <a:schemeClr val="tx1"/>
                </a:solidFill>
                <a:latin typeface="+mn-lt"/>
                <a:ea typeface="+mn-ea"/>
                <a:cs typeface="+mn-cs"/>
              </a:rPr>
              <a:t> J., Murphy G.C., &amp; De </a:t>
            </a:r>
            <a:r>
              <a:rPr lang="en-US" sz="1200" i="1" kern="1200" baseline="0" dirty="0" err="1" smtClean="0">
                <a:solidFill>
                  <a:schemeClr val="tx1"/>
                </a:solidFill>
                <a:latin typeface="+mn-lt"/>
                <a:ea typeface="+mn-ea"/>
                <a:cs typeface="+mn-cs"/>
              </a:rPr>
              <a:t>Volder</a:t>
            </a:r>
            <a:r>
              <a:rPr lang="en-US" sz="1200" i="1" kern="1200" baseline="0" dirty="0" smtClean="0">
                <a:solidFill>
                  <a:schemeClr val="tx1"/>
                </a:solidFill>
                <a:latin typeface="+mn-lt"/>
                <a:ea typeface="+mn-ea"/>
                <a:cs typeface="+mn-cs"/>
              </a:rPr>
              <a:t> K. 2006. Questions programmers ask during software evolution tasks</a:t>
            </a:r>
            <a:endParaRPr lang="en-US" i="1" dirty="0" smtClean="0"/>
          </a:p>
          <a:p>
            <a:r>
              <a:rPr lang="en-US" sz="1200" kern="1200" baseline="0" dirty="0" smtClean="0">
                <a:solidFill>
                  <a:schemeClr val="tx1"/>
                </a:solidFill>
                <a:latin typeface="+mn-lt"/>
                <a:ea typeface="+mn-ea"/>
                <a:cs typeface="+mn-cs"/>
              </a:rPr>
              <a:t>[2] </a:t>
            </a:r>
            <a:r>
              <a:rPr lang="en-US" sz="1200" i="1" kern="1200" baseline="0" dirty="0" err="1" smtClean="0">
                <a:solidFill>
                  <a:schemeClr val="tx1"/>
                </a:solidFill>
                <a:latin typeface="+mn-lt"/>
                <a:ea typeface="+mn-ea"/>
                <a:cs typeface="+mn-cs"/>
              </a:rPr>
              <a:t>LaToza</a:t>
            </a:r>
            <a:r>
              <a:rPr lang="en-US" sz="1200" i="1" kern="1200" baseline="0" dirty="0" smtClean="0">
                <a:solidFill>
                  <a:schemeClr val="tx1"/>
                </a:solidFill>
                <a:latin typeface="+mn-lt"/>
                <a:ea typeface="+mn-ea"/>
                <a:cs typeface="+mn-cs"/>
              </a:rPr>
              <a:t> T.D., </a:t>
            </a:r>
            <a:r>
              <a:rPr lang="en-US" sz="1200" i="1" kern="1200" baseline="0" dirty="0" err="1" smtClean="0">
                <a:solidFill>
                  <a:schemeClr val="tx1"/>
                </a:solidFill>
                <a:latin typeface="+mn-lt"/>
                <a:ea typeface="+mn-ea"/>
                <a:cs typeface="+mn-cs"/>
              </a:rPr>
              <a:t>Garlan</a:t>
            </a:r>
            <a:r>
              <a:rPr lang="en-US" sz="1200" i="1" kern="1200" baseline="0" dirty="0" smtClean="0">
                <a:solidFill>
                  <a:schemeClr val="tx1"/>
                </a:solidFill>
                <a:latin typeface="+mn-lt"/>
                <a:ea typeface="+mn-ea"/>
                <a:cs typeface="+mn-cs"/>
              </a:rPr>
              <a:t> D., </a:t>
            </a:r>
            <a:r>
              <a:rPr lang="en-US" sz="1200" i="1" kern="1200" baseline="0" dirty="0" err="1" smtClean="0">
                <a:solidFill>
                  <a:schemeClr val="tx1"/>
                </a:solidFill>
                <a:latin typeface="+mn-lt"/>
                <a:ea typeface="+mn-ea"/>
                <a:cs typeface="+mn-cs"/>
              </a:rPr>
              <a:t>Herblseb</a:t>
            </a:r>
            <a:r>
              <a:rPr lang="en-US" sz="1200" i="1" kern="1200" baseline="0" dirty="0" smtClean="0">
                <a:solidFill>
                  <a:schemeClr val="tx1"/>
                </a:solidFill>
                <a:latin typeface="+mn-lt"/>
                <a:ea typeface="+mn-ea"/>
                <a:cs typeface="+mn-cs"/>
              </a:rPr>
              <a:t> J.D. &amp; Myers B.A. 2007. Program comprehension as fact finding</a:t>
            </a:r>
            <a:endParaRPr lang="en-US" i="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95EA-4720-40ED-BE4D-67287837712D}" type="slidenum">
              <a:rPr lang="en-US"/>
              <a:pPr/>
              <a:t>9</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TODO:  Motivation: Dynamic techniques – also suitable for dynamic languages</a:t>
            </a:r>
          </a:p>
          <a:p>
            <a:endParaRPr lang="en-US" sz="1200" dirty="0" smtClean="0"/>
          </a:p>
          <a:p>
            <a:r>
              <a:rPr lang="en-US" sz="1200" b="1" dirty="0" smtClean="0"/>
              <a:t>Technical and Product leaders often don’t even read the code </a:t>
            </a:r>
            <a:r>
              <a:rPr lang="en-US" sz="1200" dirty="0" smtClean="0"/>
              <a:t> - they create a mental simplified model of the flow and functionalities</a:t>
            </a:r>
          </a:p>
          <a:p>
            <a:r>
              <a:rPr lang="en-US" sz="1200" dirty="0" smtClean="0"/>
              <a:t>  * We</a:t>
            </a:r>
            <a:r>
              <a:rPr lang="en-US" sz="1200" baseline="0" dirty="0" smtClean="0"/>
              <a:t> may claim that in part it is good, but the flip side is that they cannot quickly get at the code.</a:t>
            </a:r>
          </a:p>
          <a:p>
            <a:endParaRPr lang="en-US" sz="1200" baseline="0" dirty="0" smtClean="0"/>
          </a:p>
          <a:p>
            <a:r>
              <a:rPr lang="en-US" sz="1200" b="1" baseline="0" dirty="0" smtClean="0"/>
              <a:t>Logging</a:t>
            </a:r>
            <a:r>
              <a:rPr lang="en-US" sz="1200" baseline="0" dirty="0" smtClean="0"/>
              <a:t>: Generic (Intellitrace) </a:t>
            </a:r>
            <a:r>
              <a:rPr lang="en-US" sz="1200" baseline="0" dirty="0" err="1" smtClean="0"/>
              <a:t>vs</a:t>
            </a:r>
            <a:r>
              <a:rPr lang="en-US" sz="1200" baseline="0" dirty="0" smtClean="0"/>
              <a:t> Custom </a:t>
            </a:r>
          </a:p>
          <a:p>
            <a:pPr>
              <a:buFont typeface="Arial" pitchFamily="34" charset="0"/>
              <a:buChar char="•"/>
            </a:pPr>
            <a:r>
              <a:rPr lang="en-US" sz="1200" baseline="0" dirty="0" smtClean="0"/>
              <a:t> Custom: Higher level, but </a:t>
            </a:r>
            <a:r>
              <a:rPr lang="en-US" sz="1200" b="1" baseline="0" dirty="0" smtClean="0"/>
              <a:t>never available at the place</a:t>
            </a:r>
            <a:r>
              <a:rPr lang="en-US" sz="1200" baseline="0" dirty="0" smtClean="0"/>
              <a:t> you need it.</a:t>
            </a:r>
          </a:p>
          <a:p>
            <a:pPr>
              <a:buFont typeface="Arial" pitchFamily="34" charset="0"/>
              <a:buChar char="•"/>
            </a:pPr>
            <a:r>
              <a:rPr lang="en-US" sz="1200" baseline="0" dirty="0" smtClean="0"/>
              <a:t> M</a:t>
            </a:r>
            <a:r>
              <a:rPr lang="en-US" sz="1200" b="1" baseline="0" dirty="0" smtClean="0"/>
              <a:t>ost</a:t>
            </a:r>
            <a:r>
              <a:rPr lang="en-US" sz="1200" baseline="0" dirty="0" smtClean="0"/>
              <a:t> </a:t>
            </a:r>
            <a:r>
              <a:rPr lang="en-US" sz="1200" b="1" baseline="0" dirty="0" smtClean="0"/>
              <a:t>useful in server applications, in production</a:t>
            </a:r>
            <a:r>
              <a:rPr lang="en-US" sz="1200" baseline="0" dirty="0" smtClean="0"/>
              <a:t>, support and when code is not available.</a:t>
            </a:r>
          </a:p>
          <a:p>
            <a:endParaRPr lang="en-US" sz="1200" baseline="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ekelcohen@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normAutofit fontScale="90000"/>
          </a:bodyPr>
          <a:lstStyle/>
          <a:p>
            <a:r>
              <a:rPr lang="en-US" sz="4900" i="1" dirty="0" smtClean="0">
                <a:solidFill>
                  <a:srgbClr val="003399"/>
                </a:solidFill>
              </a:rPr>
              <a:t>Debugging  2.0</a:t>
            </a:r>
            <a:r>
              <a:rPr lang="en-US" dirty="0" smtClean="0"/>
              <a:t/>
            </a:r>
            <a:br>
              <a:rPr lang="en-US" dirty="0" smtClean="0"/>
            </a:br>
            <a:r>
              <a:rPr lang="en-US" dirty="0" smtClean="0"/>
              <a:t/>
            </a:r>
            <a:br>
              <a:rPr lang="en-US" dirty="0" smtClean="0"/>
            </a:br>
            <a:r>
              <a:rPr lang="en-US" dirty="0" smtClean="0"/>
              <a:t>Direct Approach to </a:t>
            </a:r>
            <a:br>
              <a:rPr lang="en-US" dirty="0" smtClean="0"/>
            </a:br>
            <a:r>
              <a:rPr lang="en-US" dirty="0" smtClean="0"/>
              <a:t>Debugging and System Understanding</a:t>
            </a:r>
            <a:br>
              <a:rPr lang="en-US" dirty="0" smtClean="0"/>
            </a:br>
            <a:r>
              <a:rPr lang="en-US" dirty="0"/>
              <a:t/>
            </a:r>
            <a:br>
              <a:rPr lang="en-US" dirty="0"/>
            </a:br>
            <a:endParaRPr lang="en-US" dirty="0"/>
          </a:p>
        </p:txBody>
      </p:sp>
      <p:sp>
        <p:nvSpPr>
          <p:cNvPr id="2051" name="Rectangle 3"/>
          <p:cNvSpPr>
            <a:spLocks noGrp="1" noChangeArrowheads="1"/>
          </p:cNvSpPr>
          <p:nvPr>
            <p:ph type="subTitle" idx="1"/>
          </p:nvPr>
        </p:nvSpPr>
        <p:spPr>
          <a:xfrm>
            <a:off x="609600" y="4267200"/>
            <a:ext cx="8008938" cy="1752600"/>
          </a:xfrm>
          <a:ln>
            <a:solidFill>
              <a:schemeClr val="accent1"/>
            </a:solidFill>
          </a:ln>
        </p:spPr>
        <p:txBody>
          <a:bodyPr>
            <a:normAutofit fontScale="92500" lnSpcReduction="10000"/>
          </a:bodyPr>
          <a:lstStyle/>
          <a:p>
            <a:r>
              <a:rPr lang="en-US" sz="4000" dirty="0" smtClean="0">
                <a:solidFill>
                  <a:srgbClr val="00B050"/>
                </a:solidFill>
                <a:latin typeface="+mj-lt"/>
                <a:ea typeface="+mj-ea"/>
                <a:cs typeface="+mj-cs"/>
              </a:rPr>
              <a:t>Dekel Cohen</a:t>
            </a:r>
          </a:p>
          <a:p>
            <a:r>
              <a:rPr lang="en-US" sz="4000" dirty="0" smtClean="0">
                <a:solidFill>
                  <a:schemeClr val="tx1"/>
                </a:solidFill>
                <a:latin typeface="+mj-lt"/>
                <a:ea typeface="+mj-ea"/>
                <a:cs typeface="+mj-cs"/>
              </a:rPr>
              <a:t>Tel-Aviv University</a:t>
            </a:r>
          </a:p>
          <a:p>
            <a:r>
              <a:rPr lang="en-US" dirty="0" smtClean="0">
                <a:hlinkClick r:id="rId3"/>
              </a:rPr>
              <a:t>dekelcohen@gmail.com</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Search &amp; Browse</a:t>
            </a:r>
            <a:endParaRPr lang="en-US" i="1" dirty="0">
              <a:solidFill>
                <a:srgbClr val="0033CC"/>
              </a:solidFill>
            </a:endParaRPr>
          </a:p>
        </p:txBody>
      </p:sp>
      <p:sp>
        <p:nvSpPr>
          <p:cNvPr id="110595" name="Rectangle 3"/>
          <p:cNvSpPr>
            <a:spLocks noGrp="1" noChangeArrowheads="1"/>
          </p:cNvSpPr>
          <p:nvPr>
            <p:ph idx="1"/>
          </p:nvPr>
        </p:nvSpPr>
        <p:spPr>
          <a:xfrm>
            <a:off x="533400" y="1524000"/>
            <a:ext cx="8077200" cy="4191000"/>
          </a:xfrm>
        </p:spPr>
        <p:txBody>
          <a:bodyPr>
            <a:normAutofit lnSpcReduction="10000"/>
          </a:bodyPr>
          <a:lstStyle/>
          <a:p>
            <a:pPr>
              <a:lnSpc>
                <a:spcPct val="90000"/>
              </a:lnSpc>
            </a:pPr>
            <a:r>
              <a:rPr lang="en-US" dirty="0" err="1" smtClean="0"/>
              <a:t>Grep</a:t>
            </a:r>
            <a:r>
              <a:rPr lang="en-US" dirty="0" smtClean="0"/>
              <a:t> for a keyword </a:t>
            </a:r>
          </a:p>
          <a:p>
            <a:pPr lvl="1">
              <a:lnSpc>
                <a:spcPct val="90000"/>
              </a:lnSpc>
            </a:pPr>
            <a:r>
              <a:rPr lang="en-US" dirty="0" smtClean="0"/>
              <a:t> Easy to use with immediate feedback </a:t>
            </a:r>
          </a:p>
          <a:p>
            <a:pPr>
              <a:lnSpc>
                <a:spcPct val="90000"/>
              </a:lnSpc>
            </a:pPr>
            <a:r>
              <a:rPr lang="en-US" dirty="0" smtClean="0"/>
              <a:t>Great potential – Think Google </a:t>
            </a:r>
          </a:p>
          <a:p>
            <a:pPr lvl="1">
              <a:lnSpc>
                <a:spcPct val="90000"/>
              </a:lnSpc>
            </a:pPr>
            <a:r>
              <a:rPr lang="en-US" dirty="0" smtClean="0"/>
              <a:t>Ranking, Did you mean xxx?</a:t>
            </a:r>
          </a:p>
          <a:p>
            <a:pPr>
              <a:lnSpc>
                <a:spcPct val="90000"/>
              </a:lnSpc>
              <a:buNone/>
            </a:pPr>
            <a:r>
              <a:rPr lang="en-US" dirty="0" smtClean="0"/>
              <a:t>	</a:t>
            </a:r>
          </a:p>
          <a:p>
            <a:pPr>
              <a:lnSpc>
                <a:spcPct val="90000"/>
              </a:lnSpc>
            </a:pPr>
            <a:r>
              <a:rPr lang="en-US" dirty="0" smtClean="0"/>
              <a:t>Relies on familiar naming conventions</a:t>
            </a:r>
          </a:p>
          <a:p>
            <a:pPr lvl="1">
              <a:lnSpc>
                <a:spcPct val="90000"/>
              </a:lnSpc>
            </a:pPr>
            <a:r>
              <a:rPr lang="en-US" dirty="0" smtClean="0"/>
              <a:t>Cache &lt;–&gt; Pool, </a:t>
            </a:r>
            <a:r>
              <a:rPr lang="en-US" dirty="0" smtClean="0">
                <a:solidFill>
                  <a:srgbClr val="FF0000"/>
                </a:solidFill>
              </a:rPr>
              <a:t>Cache Items &lt;?–?&gt; Swimmers</a:t>
            </a:r>
          </a:p>
          <a:p>
            <a:pPr>
              <a:lnSpc>
                <a:spcPct val="90000"/>
              </a:lnSpc>
            </a:pPr>
            <a:r>
              <a:rPr lang="en-US" dirty="0" smtClean="0"/>
              <a:t>Static: Results may be completely irrelevant to the behavior at interest </a:t>
            </a:r>
          </a:p>
          <a:p>
            <a:pPr>
              <a:lnSpc>
                <a:spcPct val="90000"/>
              </a:lnSpc>
            </a:pPr>
            <a:endParaRPr lang="en-US" dirty="0" smtClean="0"/>
          </a:p>
          <a:p>
            <a:pPr>
              <a:lnSpc>
                <a:spcPct val="90000"/>
              </a:lnSpc>
            </a:pPr>
            <a:endParaRPr lang="en-US" b="1" dirty="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endParaRPr lang="en-US" sz="3600" i="1" dirty="0" smtClean="0">
              <a:solidFill>
                <a:srgbClr val="FF0000"/>
              </a:solidFill>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Debugger</a:t>
            </a:r>
            <a:endParaRPr lang="en-US" i="1" dirty="0">
              <a:solidFill>
                <a:srgbClr val="0033CC"/>
              </a:solidFill>
            </a:endParaRPr>
          </a:p>
        </p:txBody>
      </p:sp>
      <p:sp>
        <p:nvSpPr>
          <p:cNvPr id="110595" name="Rectangle 3"/>
          <p:cNvSpPr>
            <a:spLocks noGrp="1" noChangeArrowheads="1"/>
          </p:cNvSpPr>
          <p:nvPr>
            <p:ph idx="1"/>
          </p:nvPr>
        </p:nvSpPr>
        <p:spPr>
          <a:xfrm>
            <a:off x="533400" y="1524000"/>
            <a:ext cx="8077200" cy="4191000"/>
          </a:xfrm>
        </p:spPr>
        <p:txBody>
          <a:bodyPr>
            <a:normAutofit/>
          </a:bodyPr>
          <a:lstStyle/>
          <a:p>
            <a:pPr>
              <a:lnSpc>
                <a:spcPct val="90000"/>
              </a:lnSpc>
            </a:pPr>
            <a:r>
              <a:rPr lang="en-US" dirty="0" smtClean="0"/>
              <a:t>Single Step</a:t>
            </a:r>
          </a:p>
          <a:p>
            <a:pPr>
              <a:lnSpc>
                <a:spcPct val="90000"/>
              </a:lnSpc>
            </a:pPr>
            <a:r>
              <a:rPr lang="en-US" dirty="0" smtClean="0"/>
              <a:t>Watch variables</a:t>
            </a:r>
          </a:p>
          <a:p>
            <a:pPr>
              <a:lnSpc>
                <a:spcPct val="90000"/>
              </a:lnSpc>
            </a:pPr>
            <a:r>
              <a:rPr lang="en-US" dirty="0" smtClean="0"/>
              <a:t>Breakpoints </a:t>
            </a:r>
          </a:p>
          <a:p>
            <a:pPr lvl="1">
              <a:lnSpc>
                <a:spcPct val="90000"/>
              </a:lnSpc>
            </a:pPr>
            <a:r>
              <a:rPr lang="en-US" sz="3200" dirty="0" smtClean="0"/>
              <a:t>Conditional and Read/Write data breakpoints </a:t>
            </a:r>
          </a:p>
          <a:p>
            <a:pPr lvl="1">
              <a:lnSpc>
                <a:spcPct val="90000"/>
              </a:lnSpc>
            </a:pPr>
            <a:r>
              <a:rPr lang="en-US" sz="3200" dirty="0" smtClean="0"/>
              <a:t>Trace points</a:t>
            </a:r>
          </a:p>
          <a:p>
            <a:pPr>
              <a:lnSpc>
                <a:spcPct val="90000"/>
              </a:lnSpc>
            </a:pPr>
            <a:endParaRPr lang="en-US" b="1" dirty="0" smtClean="0"/>
          </a:p>
          <a:p>
            <a:pPr>
              <a:lnSpc>
                <a:spcPct val="90000"/>
              </a:lnSpc>
            </a:pPr>
            <a:endParaRPr lang="en-US" b="1" dirty="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r>
              <a:rPr lang="en-US" sz="3600" i="1" dirty="0" smtClean="0">
                <a:solidFill>
                  <a:srgbClr val="FF0000"/>
                </a:solidFill>
                <a:latin typeface="+mj-lt"/>
                <a:ea typeface="+mj-ea"/>
                <a:cs typeface="+mj-cs"/>
              </a:rPr>
              <a:t>Finally, some tools </a:t>
            </a:r>
            <a:r>
              <a:rPr lang="en-US" sz="3600" i="1" dirty="0" smtClean="0">
                <a:solidFill>
                  <a:srgbClr val="FF0000"/>
                </a:solidFill>
                <a:latin typeface="+mj-lt"/>
                <a:ea typeface="+mj-ea"/>
                <a:cs typeface="+mj-cs"/>
                <a:sym typeface="Wingdings" pitchFamily="2" charset="2"/>
              </a:rPr>
              <a:t></a:t>
            </a:r>
            <a:endParaRPr lang="en-US" sz="3600" i="1" dirty="0" smtClean="0">
              <a:solidFill>
                <a:srgbClr val="FF0000"/>
              </a:solidFill>
              <a:latin typeface="+mj-lt"/>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Process Monitor</a:t>
            </a:r>
            <a:endParaRPr lang="en-US" i="1" dirty="0">
              <a:solidFill>
                <a:srgbClr val="0033CC"/>
              </a:solidFill>
            </a:endParaRPr>
          </a:p>
        </p:txBody>
      </p:sp>
      <p:sp>
        <p:nvSpPr>
          <p:cNvPr id="110595" name="Rectangle 3"/>
          <p:cNvSpPr>
            <a:spLocks noGrp="1" noChangeArrowheads="1"/>
          </p:cNvSpPr>
          <p:nvPr>
            <p:ph idx="1"/>
          </p:nvPr>
        </p:nvSpPr>
        <p:spPr>
          <a:xfrm>
            <a:off x="533400" y="1524000"/>
            <a:ext cx="8077200" cy="4191000"/>
          </a:xfrm>
        </p:spPr>
        <p:txBody>
          <a:bodyPr>
            <a:normAutofit/>
          </a:bodyPr>
          <a:lstStyle/>
          <a:p>
            <a:pPr>
              <a:lnSpc>
                <a:spcPct val="90000"/>
              </a:lnSpc>
            </a:pPr>
            <a:endParaRPr lang="en-US" b="1" dirty="0" smtClean="0"/>
          </a:p>
          <a:p>
            <a:pPr>
              <a:lnSpc>
                <a:spcPct val="90000"/>
              </a:lnSpc>
            </a:pPr>
            <a:endParaRPr lang="en-US" b="1" dirty="0" smtClean="0"/>
          </a:p>
          <a:p>
            <a:pPr>
              <a:lnSpc>
                <a:spcPct val="90000"/>
              </a:lnSpc>
            </a:pPr>
            <a:endParaRPr lang="en-US" b="1" dirty="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r>
              <a:rPr lang="en-US" sz="3600" i="1" dirty="0" smtClean="0">
                <a:solidFill>
                  <a:srgbClr val="FF0000"/>
                </a:solidFill>
                <a:latin typeface="+mj-lt"/>
                <a:ea typeface="+mj-ea"/>
                <a:cs typeface="+mj-cs"/>
              </a:rPr>
              <a:t>Finally, some tools </a:t>
            </a:r>
            <a:r>
              <a:rPr lang="en-US" sz="3600" i="1" dirty="0" smtClean="0">
                <a:solidFill>
                  <a:srgbClr val="FF0000"/>
                </a:solidFill>
                <a:latin typeface="+mj-lt"/>
                <a:ea typeface="+mj-ea"/>
                <a:cs typeface="+mj-cs"/>
                <a:sym typeface="Wingdings" pitchFamily="2" charset="2"/>
              </a:rPr>
              <a:t></a:t>
            </a:r>
            <a:endParaRPr lang="en-US" sz="3600" i="1" dirty="0" smtClean="0">
              <a:solidFill>
                <a:srgbClr val="FF0000"/>
              </a:solidFill>
              <a:latin typeface="+mj-lt"/>
              <a:ea typeface="+mj-ea"/>
              <a:cs typeface="+mj-cs"/>
            </a:endParaRPr>
          </a:p>
        </p:txBody>
      </p:sp>
      <p:pic>
        <p:nvPicPr>
          <p:cNvPr id="1026" name="Picture 2" descr="H:\Dekel\Computer Info\My Dropbox\Seminar\Screenshots\procmon.PNG"/>
          <p:cNvPicPr>
            <a:picLocks noChangeAspect="1" noChangeArrowheads="1"/>
          </p:cNvPicPr>
          <p:nvPr/>
        </p:nvPicPr>
        <p:blipFill>
          <a:blip r:embed="rId3" cstate="print"/>
          <a:srcRect/>
          <a:stretch>
            <a:fillRect/>
          </a:stretch>
        </p:blipFill>
        <p:spPr bwMode="auto">
          <a:xfrm>
            <a:off x="1066800" y="1143000"/>
            <a:ext cx="7076070" cy="5486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Fiddler</a:t>
            </a:r>
            <a:endParaRPr lang="en-US" i="1" dirty="0">
              <a:solidFill>
                <a:srgbClr val="0033CC"/>
              </a:solidFill>
            </a:endParaRPr>
          </a:p>
        </p:txBody>
      </p:sp>
      <p:sp>
        <p:nvSpPr>
          <p:cNvPr id="110595" name="Rectangle 3"/>
          <p:cNvSpPr>
            <a:spLocks noGrp="1" noChangeArrowheads="1"/>
          </p:cNvSpPr>
          <p:nvPr>
            <p:ph idx="1"/>
          </p:nvPr>
        </p:nvSpPr>
        <p:spPr>
          <a:xfrm>
            <a:off x="533400" y="1524000"/>
            <a:ext cx="8077200" cy="4191000"/>
          </a:xfrm>
        </p:spPr>
        <p:txBody>
          <a:bodyPr>
            <a:normAutofit/>
          </a:bodyPr>
          <a:lstStyle/>
          <a:p>
            <a:pPr>
              <a:lnSpc>
                <a:spcPct val="90000"/>
              </a:lnSpc>
            </a:pPr>
            <a:endParaRPr lang="en-US" b="1" dirty="0" smtClean="0"/>
          </a:p>
          <a:p>
            <a:pPr>
              <a:lnSpc>
                <a:spcPct val="90000"/>
              </a:lnSpc>
            </a:pPr>
            <a:endParaRPr lang="en-US" b="1" dirty="0" smtClean="0"/>
          </a:p>
          <a:p>
            <a:pPr>
              <a:lnSpc>
                <a:spcPct val="90000"/>
              </a:lnSpc>
            </a:pPr>
            <a:endParaRPr lang="en-US" b="1" dirty="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r>
              <a:rPr lang="en-US" sz="3600" i="1" dirty="0" smtClean="0">
                <a:solidFill>
                  <a:srgbClr val="FF0000"/>
                </a:solidFill>
                <a:latin typeface="+mj-lt"/>
                <a:ea typeface="+mj-ea"/>
                <a:cs typeface="+mj-cs"/>
              </a:rPr>
              <a:t>Finally, some tools </a:t>
            </a:r>
            <a:r>
              <a:rPr lang="en-US" sz="3600" i="1" dirty="0" smtClean="0">
                <a:solidFill>
                  <a:srgbClr val="FF0000"/>
                </a:solidFill>
                <a:latin typeface="+mj-lt"/>
                <a:ea typeface="+mj-ea"/>
                <a:cs typeface="+mj-cs"/>
                <a:sym typeface="Wingdings" pitchFamily="2" charset="2"/>
              </a:rPr>
              <a:t></a:t>
            </a:r>
            <a:endParaRPr lang="en-US" sz="3600" i="1" dirty="0" smtClean="0">
              <a:solidFill>
                <a:srgbClr val="FF0000"/>
              </a:solidFill>
              <a:latin typeface="+mj-lt"/>
              <a:ea typeface="+mj-ea"/>
              <a:cs typeface="+mj-cs"/>
            </a:endParaRPr>
          </a:p>
        </p:txBody>
      </p:sp>
      <p:pic>
        <p:nvPicPr>
          <p:cNvPr id="2051" name="Picture 3" descr="H:\Dekel\Computer Info\My Dropbox\Seminar\Screenshots\fiddler.PNG"/>
          <p:cNvPicPr>
            <a:picLocks noChangeAspect="1" noChangeArrowheads="1"/>
          </p:cNvPicPr>
          <p:nvPr/>
        </p:nvPicPr>
        <p:blipFill>
          <a:blip r:embed="rId3" cstate="print"/>
          <a:srcRect/>
          <a:stretch>
            <a:fillRect/>
          </a:stretch>
        </p:blipFill>
        <p:spPr bwMode="auto">
          <a:xfrm>
            <a:off x="381000" y="1219200"/>
            <a:ext cx="8372434" cy="5257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Google Chrome Developer Tools</a:t>
            </a:r>
            <a:endParaRPr lang="en-US" i="1" dirty="0">
              <a:solidFill>
                <a:srgbClr val="0033CC"/>
              </a:solidFill>
            </a:endParaRPr>
          </a:p>
        </p:txBody>
      </p:sp>
      <p:sp>
        <p:nvSpPr>
          <p:cNvPr id="110595" name="Rectangle 3"/>
          <p:cNvSpPr>
            <a:spLocks noGrp="1" noChangeArrowheads="1"/>
          </p:cNvSpPr>
          <p:nvPr>
            <p:ph idx="1"/>
          </p:nvPr>
        </p:nvSpPr>
        <p:spPr>
          <a:xfrm>
            <a:off x="533400" y="1524000"/>
            <a:ext cx="8077200" cy="4191000"/>
          </a:xfrm>
        </p:spPr>
        <p:txBody>
          <a:bodyPr>
            <a:normAutofit/>
          </a:bodyPr>
          <a:lstStyle/>
          <a:p>
            <a:pPr>
              <a:lnSpc>
                <a:spcPct val="90000"/>
              </a:lnSpc>
            </a:pPr>
            <a:endParaRPr lang="en-US" b="1" dirty="0" smtClean="0"/>
          </a:p>
          <a:p>
            <a:pPr>
              <a:lnSpc>
                <a:spcPct val="90000"/>
              </a:lnSpc>
            </a:pPr>
            <a:endParaRPr lang="en-US" b="1" dirty="0" smtClean="0"/>
          </a:p>
          <a:p>
            <a:pPr>
              <a:lnSpc>
                <a:spcPct val="90000"/>
              </a:lnSpc>
            </a:pPr>
            <a:endParaRPr lang="en-US" b="1" dirty="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r>
              <a:rPr lang="en-US" sz="3600" i="1" dirty="0" smtClean="0">
                <a:solidFill>
                  <a:srgbClr val="FF0000"/>
                </a:solidFill>
                <a:latin typeface="+mj-lt"/>
                <a:ea typeface="+mj-ea"/>
                <a:cs typeface="+mj-cs"/>
              </a:rPr>
              <a:t>Spy and Debugger</a:t>
            </a:r>
          </a:p>
        </p:txBody>
      </p:sp>
      <p:pic>
        <p:nvPicPr>
          <p:cNvPr id="1026" name="Picture 2" descr="H:\Dekel\Computer Info\My Dropbox\Seminar\Screenshots\chrome_dev.PNG"/>
          <p:cNvPicPr>
            <a:picLocks noChangeAspect="1" noChangeArrowheads="1"/>
          </p:cNvPicPr>
          <p:nvPr/>
        </p:nvPicPr>
        <p:blipFill>
          <a:blip r:embed="rId3" cstate="print"/>
          <a:srcRect/>
          <a:stretch>
            <a:fillRect/>
          </a:stretch>
        </p:blipFill>
        <p:spPr bwMode="auto">
          <a:xfrm>
            <a:off x="1524000" y="1354384"/>
            <a:ext cx="6629400" cy="459761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Eclipse Plug-in Spy</a:t>
            </a:r>
            <a:endParaRPr lang="en-US" i="1" dirty="0">
              <a:solidFill>
                <a:srgbClr val="0033CC"/>
              </a:solidFill>
            </a:endParaRPr>
          </a:p>
        </p:txBody>
      </p:sp>
      <p:sp>
        <p:nvSpPr>
          <p:cNvPr id="110595" name="Rectangle 3"/>
          <p:cNvSpPr>
            <a:spLocks noGrp="1" noChangeArrowheads="1"/>
          </p:cNvSpPr>
          <p:nvPr>
            <p:ph idx="1"/>
          </p:nvPr>
        </p:nvSpPr>
        <p:spPr>
          <a:xfrm>
            <a:off x="533400" y="1524000"/>
            <a:ext cx="8077200" cy="4191000"/>
          </a:xfrm>
        </p:spPr>
        <p:txBody>
          <a:bodyPr>
            <a:normAutofit/>
          </a:bodyPr>
          <a:lstStyle/>
          <a:p>
            <a:pPr>
              <a:lnSpc>
                <a:spcPct val="90000"/>
              </a:lnSpc>
            </a:pPr>
            <a:endParaRPr lang="en-US" b="1" dirty="0" smtClean="0"/>
          </a:p>
          <a:p>
            <a:pPr>
              <a:lnSpc>
                <a:spcPct val="90000"/>
              </a:lnSpc>
            </a:pPr>
            <a:endParaRPr lang="en-US" b="1" dirty="0" smtClean="0"/>
          </a:p>
          <a:p>
            <a:pPr>
              <a:lnSpc>
                <a:spcPct val="90000"/>
              </a:lnSpc>
            </a:pPr>
            <a:endParaRPr lang="en-US" b="1" dirty="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r>
              <a:rPr lang="en-US" sz="3600" i="1" dirty="0" smtClean="0">
                <a:solidFill>
                  <a:srgbClr val="FF0000"/>
                </a:solidFill>
                <a:latin typeface="+mj-lt"/>
                <a:ea typeface="+mj-ea"/>
                <a:cs typeface="+mj-cs"/>
              </a:rPr>
              <a:t>Finally, some tools </a:t>
            </a:r>
            <a:r>
              <a:rPr lang="en-US" sz="3600" i="1" dirty="0" smtClean="0">
                <a:solidFill>
                  <a:srgbClr val="FF0000"/>
                </a:solidFill>
                <a:latin typeface="+mj-lt"/>
                <a:ea typeface="+mj-ea"/>
                <a:cs typeface="+mj-cs"/>
                <a:sym typeface="Wingdings" pitchFamily="2" charset="2"/>
              </a:rPr>
              <a:t></a:t>
            </a:r>
            <a:endParaRPr lang="en-US" sz="3600" i="1" dirty="0" smtClean="0">
              <a:solidFill>
                <a:srgbClr val="FF0000"/>
              </a:solidFill>
              <a:latin typeface="+mj-lt"/>
              <a:ea typeface="+mj-ea"/>
              <a:cs typeface="+mj-cs"/>
            </a:endParaRPr>
          </a:p>
        </p:txBody>
      </p:sp>
      <p:pic>
        <p:nvPicPr>
          <p:cNvPr id="5122" name="Picture 2" descr="H:\Dekel\Computer Info\My Dropbox\Seminar\Screenshots\eclipse_java.JPG"/>
          <p:cNvPicPr>
            <a:picLocks noChangeAspect="1" noChangeArrowheads="1"/>
          </p:cNvPicPr>
          <p:nvPr/>
        </p:nvPicPr>
        <p:blipFill>
          <a:blip r:embed="rId3" cstate="print"/>
          <a:srcRect/>
          <a:stretch>
            <a:fillRect/>
          </a:stretch>
        </p:blipFill>
        <p:spPr bwMode="auto">
          <a:xfrm>
            <a:off x="609600" y="1219200"/>
            <a:ext cx="7010401" cy="5257800"/>
          </a:xfrm>
          <a:prstGeom prst="rect">
            <a:avLst/>
          </a:prstGeom>
          <a:noFill/>
        </p:spPr>
      </p:pic>
      <p:pic>
        <p:nvPicPr>
          <p:cNvPr id="5124" name="Picture 4" descr="H:\Dekel\Computer Info\My Dropbox\Seminar\Screenshots\plugin_spy.JPG"/>
          <p:cNvPicPr>
            <a:picLocks noChangeAspect="1" noChangeArrowheads="1"/>
          </p:cNvPicPr>
          <p:nvPr/>
        </p:nvPicPr>
        <p:blipFill>
          <a:blip r:embed="rId4" cstate="print"/>
          <a:srcRect/>
          <a:stretch>
            <a:fillRect/>
          </a:stretch>
        </p:blipFill>
        <p:spPr bwMode="auto">
          <a:xfrm>
            <a:off x="5562600" y="1447800"/>
            <a:ext cx="3000375" cy="49720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Software reconnaissance</a:t>
            </a:r>
          </a:p>
        </p:txBody>
      </p:sp>
      <p:sp>
        <p:nvSpPr>
          <p:cNvPr id="110595" name="Rectangle 3"/>
          <p:cNvSpPr>
            <a:spLocks noGrp="1" noChangeArrowheads="1"/>
          </p:cNvSpPr>
          <p:nvPr>
            <p:ph idx="1"/>
          </p:nvPr>
        </p:nvSpPr>
        <p:spPr>
          <a:xfrm>
            <a:off x="533400" y="1524000"/>
            <a:ext cx="8077200" cy="4191000"/>
          </a:xfrm>
        </p:spPr>
        <p:txBody>
          <a:bodyPr>
            <a:normAutofit/>
          </a:bodyPr>
          <a:lstStyle/>
          <a:p>
            <a:pPr>
              <a:lnSpc>
                <a:spcPct val="90000"/>
              </a:lnSpc>
            </a:pPr>
            <a:endParaRPr lang="en-US" b="1" dirty="0" smtClean="0"/>
          </a:p>
          <a:p>
            <a:pPr>
              <a:lnSpc>
                <a:spcPct val="90000"/>
              </a:lnSpc>
            </a:pPr>
            <a:endParaRPr lang="en-US" b="1" dirty="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r>
              <a:rPr lang="en-US" sz="3600" i="1" dirty="0" smtClean="0">
                <a:solidFill>
                  <a:srgbClr val="FF0000"/>
                </a:solidFill>
                <a:latin typeface="+mj-lt"/>
                <a:ea typeface="+mj-ea"/>
                <a:cs typeface="+mj-cs"/>
              </a:rPr>
              <a:t>Finally, some tools </a:t>
            </a:r>
            <a:r>
              <a:rPr lang="en-US" sz="3600" i="1" dirty="0" smtClean="0">
                <a:solidFill>
                  <a:srgbClr val="FF0000"/>
                </a:solidFill>
                <a:latin typeface="+mj-lt"/>
                <a:ea typeface="+mj-ea"/>
                <a:cs typeface="+mj-cs"/>
                <a:sym typeface="Wingdings" pitchFamily="2" charset="2"/>
              </a:rPr>
              <a:t></a:t>
            </a:r>
            <a:endParaRPr lang="en-US" sz="3600" i="1" dirty="0" smtClean="0">
              <a:solidFill>
                <a:srgbClr val="FF0000"/>
              </a:solidFill>
              <a:latin typeface="+mj-lt"/>
              <a:ea typeface="+mj-ea"/>
              <a:cs typeface="+mj-cs"/>
            </a:endParaRPr>
          </a:p>
        </p:txBody>
      </p:sp>
      <p:pic>
        <p:nvPicPr>
          <p:cNvPr id="1026" name="Picture 2" descr="H:\Dekel\Computer Info\My Dropbox\Seminar\Screenshots\tripoli.JPG"/>
          <p:cNvPicPr>
            <a:picLocks noChangeAspect="1" noChangeArrowheads="1"/>
          </p:cNvPicPr>
          <p:nvPr/>
        </p:nvPicPr>
        <p:blipFill>
          <a:blip r:embed="rId3" cstate="print"/>
          <a:srcRect/>
          <a:stretch>
            <a:fillRect/>
          </a:stretch>
        </p:blipFill>
        <p:spPr bwMode="auto">
          <a:xfrm>
            <a:off x="1295400" y="1219200"/>
            <a:ext cx="6776588" cy="53816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Better Software reconnaissance</a:t>
            </a:r>
          </a:p>
        </p:txBody>
      </p:sp>
      <p:sp>
        <p:nvSpPr>
          <p:cNvPr id="110595" name="Rectangle 3"/>
          <p:cNvSpPr>
            <a:spLocks noGrp="1" noChangeArrowheads="1"/>
          </p:cNvSpPr>
          <p:nvPr>
            <p:ph idx="1"/>
          </p:nvPr>
        </p:nvSpPr>
        <p:spPr>
          <a:xfrm>
            <a:off x="533400" y="1524000"/>
            <a:ext cx="8077200" cy="4191000"/>
          </a:xfrm>
        </p:spPr>
        <p:txBody>
          <a:bodyPr>
            <a:normAutofit/>
          </a:bodyPr>
          <a:lstStyle/>
          <a:p>
            <a:pPr>
              <a:lnSpc>
                <a:spcPct val="90000"/>
              </a:lnSpc>
            </a:pPr>
            <a:r>
              <a:rPr lang="en-US" dirty="0" smtClean="0"/>
              <a:t>Call graph</a:t>
            </a:r>
          </a:p>
          <a:p>
            <a:pPr>
              <a:lnSpc>
                <a:spcPct val="90000"/>
              </a:lnSpc>
            </a:pPr>
            <a:r>
              <a:rPr lang="en-US" dirty="0" smtClean="0"/>
              <a:t>Loops</a:t>
            </a:r>
          </a:p>
          <a:p>
            <a:pPr>
              <a:lnSpc>
                <a:spcPct val="90000"/>
              </a:lnSpc>
            </a:pPr>
            <a:r>
              <a:rPr lang="en-US" dirty="0" smtClean="0"/>
              <a:t>Noise and Ranking</a:t>
            </a:r>
          </a:p>
          <a:p>
            <a:pPr>
              <a:lnSpc>
                <a:spcPct val="90000"/>
              </a:lnSpc>
            </a:pPr>
            <a:r>
              <a:rPr lang="en-US" dirty="0" smtClean="0"/>
              <a:t>Multiple threads </a:t>
            </a:r>
          </a:p>
          <a:p>
            <a:pPr lvl="1">
              <a:lnSpc>
                <a:spcPct val="90000"/>
              </a:lnSpc>
            </a:pPr>
            <a:r>
              <a:rPr lang="en-US" dirty="0" smtClean="0"/>
              <a:t> Logical stacks</a:t>
            </a:r>
          </a:p>
          <a:p>
            <a:pPr>
              <a:lnSpc>
                <a:spcPct val="90000"/>
              </a:lnSpc>
            </a:pPr>
            <a:r>
              <a:rPr lang="en-US" dirty="0" smtClean="0"/>
              <a:t>Call Hierarchy and Search</a:t>
            </a:r>
          </a:p>
          <a:p>
            <a:pPr>
              <a:lnSpc>
                <a:spcPct val="90000"/>
              </a:lnSpc>
            </a:pPr>
            <a:r>
              <a:rPr lang="en-US" dirty="0" smtClean="0"/>
              <a:t>Regressions Isolation</a:t>
            </a:r>
          </a:p>
          <a:p>
            <a:pPr>
              <a:lnSpc>
                <a:spcPct val="90000"/>
              </a:lnSpc>
            </a:pPr>
            <a:endParaRPr lang="en-US" b="1" dirty="0" smtClean="0"/>
          </a:p>
          <a:p>
            <a:pPr>
              <a:lnSpc>
                <a:spcPct val="90000"/>
              </a:lnSpc>
            </a:pPr>
            <a:endParaRPr lang="en-US" b="1" dirty="0" smtClean="0"/>
          </a:p>
          <a:p>
            <a:pPr>
              <a:lnSpc>
                <a:spcPct val="90000"/>
              </a:lnSpc>
            </a:pPr>
            <a:endParaRPr lang="en-US" b="1" dirty="0" smtClean="0"/>
          </a:p>
          <a:p>
            <a:pPr>
              <a:lnSpc>
                <a:spcPct val="90000"/>
              </a:lnSpc>
            </a:pPr>
            <a:endParaRPr lang="en-US" b="1" dirty="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endParaRPr lang="en-US" sz="3600" i="1" dirty="0" smtClean="0">
              <a:solidFill>
                <a:srgbClr val="FF0000"/>
              </a:solidFill>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More data</a:t>
            </a:r>
            <a:endParaRPr lang="en-US" i="1" dirty="0">
              <a:solidFill>
                <a:srgbClr val="0033CC"/>
              </a:solidFill>
            </a:endParaRPr>
          </a:p>
        </p:txBody>
      </p:sp>
      <p:sp>
        <p:nvSpPr>
          <p:cNvPr id="110595" name="Rectangle 3"/>
          <p:cNvSpPr>
            <a:spLocks noGrp="1" noChangeArrowheads="1"/>
          </p:cNvSpPr>
          <p:nvPr>
            <p:ph idx="1"/>
          </p:nvPr>
        </p:nvSpPr>
        <p:spPr>
          <a:xfrm>
            <a:off x="533400" y="1524000"/>
            <a:ext cx="8077200" cy="4191000"/>
          </a:xfrm>
        </p:spPr>
        <p:txBody>
          <a:bodyPr>
            <a:normAutofit/>
          </a:bodyPr>
          <a:lstStyle/>
          <a:p>
            <a:pPr>
              <a:lnSpc>
                <a:spcPct val="90000"/>
              </a:lnSpc>
            </a:pPr>
            <a:endParaRPr lang="en-US" b="1" dirty="0" smtClean="0"/>
          </a:p>
          <a:p>
            <a:pPr>
              <a:lnSpc>
                <a:spcPct val="90000"/>
              </a:lnSpc>
            </a:pPr>
            <a:endParaRPr lang="en-US" b="1" dirty="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endParaRPr lang="en-US" sz="3600" i="1" dirty="0" smtClean="0">
              <a:solidFill>
                <a:srgbClr val="FF0000"/>
              </a:solidFill>
              <a:latin typeface="+mj-lt"/>
              <a:ea typeface="+mj-ea"/>
              <a:cs typeface="+mj-cs"/>
            </a:endParaRPr>
          </a:p>
        </p:txBody>
      </p:sp>
      <p:sp>
        <p:nvSpPr>
          <p:cNvPr id="7" name="Rectangle 3"/>
          <p:cNvSpPr txBox="1">
            <a:spLocks noChangeArrowheads="1"/>
          </p:cNvSpPr>
          <p:nvPr/>
        </p:nvSpPr>
        <p:spPr>
          <a:xfrm>
            <a:off x="685800" y="1676400"/>
            <a:ext cx="8077200" cy="4191000"/>
          </a:xfrm>
          <a:prstGeom prst="rect">
            <a:avLst/>
          </a:prstGeom>
        </p:spPr>
        <p:txBody>
          <a:bodyPr vert="horz" lIns="91440" tIns="45720" rIns="91440" bIns="45720" rtlCol="0">
            <a:normAutofit/>
          </a:bodyPr>
          <a:lstStyle/>
          <a:p>
            <a:pPr marL="342900" lvl="0" indent="-342900">
              <a:lnSpc>
                <a:spcPct val="90000"/>
              </a:lnSpc>
              <a:spcBef>
                <a:spcPct val="20000"/>
              </a:spcBef>
              <a:buFont typeface="Arial" pitchFamily="34" charset="0"/>
              <a:buChar char="•"/>
            </a:pPr>
            <a:endParaRPr kumimoji="0" lang="en-US" sz="32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228600" y="2209800"/>
            <a:ext cx="1828800" cy="400110"/>
          </a:xfrm>
          <a:prstGeom prst="rect">
            <a:avLst/>
          </a:prstGeom>
          <a:noFill/>
          <a:ln>
            <a:solidFill>
              <a:schemeClr val="accent1"/>
            </a:solidFill>
          </a:ln>
        </p:spPr>
        <p:txBody>
          <a:bodyPr wrap="square" rtlCol="1">
            <a:spAutoFit/>
          </a:bodyPr>
          <a:lstStyle/>
          <a:p>
            <a:r>
              <a:rPr lang="en-US" sz="2000" dirty="0" smtClean="0"/>
              <a:t>Coverage data</a:t>
            </a:r>
            <a:endParaRPr lang="he-IL" sz="2000" dirty="0"/>
          </a:p>
        </p:txBody>
      </p:sp>
      <p:sp>
        <p:nvSpPr>
          <p:cNvPr id="8" name="Notched Right Arrow 7"/>
          <p:cNvSpPr/>
          <p:nvPr/>
        </p:nvSpPr>
        <p:spPr>
          <a:xfrm>
            <a:off x="203202" y="3200400"/>
            <a:ext cx="8839200" cy="609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p:cNvSpPr txBox="1"/>
          <p:nvPr/>
        </p:nvSpPr>
        <p:spPr>
          <a:xfrm>
            <a:off x="3352800" y="2209800"/>
            <a:ext cx="2590800" cy="400110"/>
          </a:xfrm>
          <a:prstGeom prst="rect">
            <a:avLst/>
          </a:prstGeom>
          <a:noFill/>
          <a:ln>
            <a:solidFill>
              <a:schemeClr val="accent1"/>
            </a:solidFill>
          </a:ln>
        </p:spPr>
        <p:txBody>
          <a:bodyPr wrap="square" rtlCol="1">
            <a:spAutoFit/>
          </a:bodyPr>
          <a:lstStyle/>
          <a:p>
            <a:r>
              <a:rPr lang="en-US" sz="2000" dirty="0" smtClean="0"/>
              <a:t>Better Software Recon</a:t>
            </a:r>
            <a:endParaRPr lang="he-IL" sz="2000" dirty="0" smtClean="0"/>
          </a:p>
        </p:txBody>
      </p:sp>
      <p:sp>
        <p:nvSpPr>
          <p:cNvPr id="10" name="TextBox 9"/>
          <p:cNvSpPr txBox="1"/>
          <p:nvPr/>
        </p:nvSpPr>
        <p:spPr>
          <a:xfrm>
            <a:off x="7010400" y="2209800"/>
            <a:ext cx="1828800" cy="400110"/>
          </a:xfrm>
          <a:prstGeom prst="rect">
            <a:avLst/>
          </a:prstGeom>
          <a:noFill/>
          <a:ln>
            <a:solidFill>
              <a:schemeClr val="accent1"/>
            </a:solidFill>
          </a:ln>
        </p:spPr>
        <p:txBody>
          <a:bodyPr wrap="square" rtlCol="1">
            <a:spAutoFit/>
          </a:bodyPr>
          <a:lstStyle/>
          <a:p>
            <a:r>
              <a:rPr lang="en-US" sz="2000" dirty="0" smtClean="0"/>
              <a:t>Full Tracing</a:t>
            </a:r>
            <a:endParaRPr lang="he-IL"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FireCrystal</a:t>
            </a:r>
            <a:endParaRPr lang="en-US" i="1" dirty="0">
              <a:solidFill>
                <a:srgbClr val="0033CC"/>
              </a:solidFill>
            </a:endParaRPr>
          </a:p>
        </p:txBody>
      </p:sp>
      <p:sp>
        <p:nvSpPr>
          <p:cNvPr id="110595" name="Rectangle 3"/>
          <p:cNvSpPr>
            <a:spLocks noGrp="1" noChangeArrowheads="1"/>
          </p:cNvSpPr>
          <p:nvPr>
            <p:ph idx="1"/>
          </p:nvPr>
        </p:nvSpPr>
        <p:spPr>
          <a:xfrm>
            <a:off x="533400" y="1524000"/>
            <a:ext cx="8077200" cy="4191000"/>
          </a:xfrm>
        </p:spPr>
        <p:txBody>
          <a:bodyPr>
            <a:normAutofit/>
          </a:bodyPr>
          <a:lstStyle/>
          <a:p>
            <a:pPr>
              <a:lnSpc>
                <a:spcPct val="90000"/>
              </a:lnSpc>
            </a:pPr>
            <a:endParaRPr lang="en-US" b="1" dirty="0" smtClean="0"/>
          </a:p>
          <a:p>
            <a:pPr>
              <a:lnSpc>
                <a:spcPct val="90000"/>
              </a:lnSpc>
            </a:pPr>
            <a:endParaRPr lang="en-US" b="1" dirty="0" smtClean="0"/>
          </a:p>
          <a:p>
            <a:pPr>
              <a:lnSpc>
                <a:spcPct val="90000"/>
              </a:lnSpc>
            </a:pPr>
            <a:endParaRPr lang="en-US" b="1" dirty="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r>
              <a:rPr lang="en-US" sz="3600" i="1" dirty="0" smtClean="0">
                <a:solidFill>
                  <a:srgbClr val="FF0000"/>
                </a:solidFill>
                <a:latin typeface="+mj-lt"/>
                <a:ea typeface="+mj-ea"/>
                <a:cs typeface="+mj-cs"/>
              </a:rPr>
              <a:t>Finally, some tools </a:t>
            </a:r>
            <a:r>
              <a:rPr lang="en-US" sz="3600" i="1" dirty="0" smtClean="0">
                <a:solidFill>
                  <a:srgbClr val="FF0000"/>
                </a:solidFill>
                <a:latin typeface="+mj-lt"/>
                <a:ea typeface="+mj-ea"/>
                <a:cs typeface="+mj-cs"/>
                <a:sym typeface="Wingdings" pitchFamily="2" charset="2"/>
              </a:rPr>
              <a:t></a:t>
            </a:r>
            <a:endParaRPr lang="en-US" sz="3600" i="1" dirty="0" smtClean="0">
              <a:solidFill>
                <a:srgbClr val="FF0000"/>
              </a:solidFill>
              <a:latin typeface="+mj-lt"/>
              <a:ea typeface="+mj-ea"/>
              <a:cs typeface="+mj-cs"/>
            </a:endParaRPr>
          </a:p>
        </p:txBody>
      </p:sp>
      <p:pic>
        <p:nvPicPr>
          <p:cNvPr id="4098" name="Picture 2" descr="H:\Dekel\Computer Info\My Dropbox\Seminar\Screenshots\firecrystal.png"/>
          <p:cNvPicPr>
            <a:picLocks noChangeAspect="1" noChangeArrowheads="1"/>
          </p:cNvPicPr>
          <p:nvPr/>
        </p:nvPicPr>
        <p:blipFill>
          <a:blip r:embed="rId3" cstate="print"/>
          <a:srcRect/>
          <a:stretch>
            <a:fillRect/>
          </a:stretch>
        </p:blipFill>
        <p:spPr bwMode="auto">
          <a:xfrm>
            <a:off x="457200" y="1219200"/>
            <a:ext cx="8364538" cy="53054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must be a better way …</a:t>
            </a:r>
            <a:endParaRPr lang="en-US" dirty="0"/>
          </a:p>
        </p:txBody>
      </p:sp>
      <p:sp>
        <p:nvSpPr>
          <p:cNvPr id="5" name="Content Placeholder 4"/>
          <p:cNvSpPr>
            <a:spLocks noGrp="1"/>
          </p:cNvSpPr>
          <p:nvPr>
            <p:ph idx="1"/>
          </p:nvPr>
        </p:nvSpPr>
        <p:spPr/>
        <p:txBody>
          <a:bodyPr/>
          <a:lstStyle/>
          <a:p>
            <a:endParaRPr lang="he-IL"/>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WhyLine</a:t>
            </a:r>
            <a:endParaRPr lang="en-US" i="1" dirty="0">
              <a:solidFill>
                <a:srgbClr val="0033CC"/>
              </a:solidFill>
            </a:endParaRPr>
          </a:p>
        </p:txBody>
      </p:sp>
      <p:sp>
        <p:nvSpPr>
          <p:cNvPr id="110595" name="Rectangle 3"/>
          <p:cNvSpPr>
            <a:spLocks noGrp="1" noChangeArrowheads="1"/>
          </p:cNvSpPr>
          <p:nvPr>
            <p:ph idx="1"/>
          </p:nvPr>
        </p:nvSpPr>
        <p:spPr>
          <a:xfrm>
            <a:off x="533400" y="1524000"/>
            <a:ext cx="8077200" cy="4191000"/>
          </a:xfrm>
        </p:spPr>
        <p:txBody>
          <a:bodyPr>
            <a:normAutofit/>
          </a:bodyPr>
          <a:lstStyle/>
          <a:p>
            <a:pPr>
              <a:lnSpc>
                <a:spcPct val="90000"/>
              </a:lnSpc>
            </a:pPr>
            <a:endParaRPr lang="en-US" b="1" dirty="0" smtClean="0"/>
          </a:p>
          <a:p>
            <a:pPr>
              <a:lnSpc>
                <a:spcPct val="90000"/>
              </a:lnSpc>
            </a:pPr>
            <a:endParaRPr lang="en-US" b="1" dirty="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endParaRPr lang="en-US" sz="3600" i="1" dirty="0" smtClean="0">
              <a:solidFill>
                <a:srgbClr val="FF0000"/>
              </a:solidFill>
              <a:latin typeface="+mj-lt"/>
              <a:ea typeface="+mj-ea"/>
              <a:cs typeface="+mj-cs"/>
            </a:endParaRPr>
          </a:p>
        </p:txBody>
      </p:sp>
      <p:sp>
        <p:nvSpPr>
          <p:cNvPr id="7" name="Rectangle 3"/>
          <p:cNvSpPr txBox="1">
            <a:spLocks noChangeArrowheads="1"/>
          </p:cNvSpPr>
          <p:nvPr/>
        </p:nvSpPr>
        <p:spPr>
          <a:xfrm>
            <a:off x="685800" y="1676400"/>
            <a:ext cx="8077200" cy="4191000"/>
          </a:xfrm>
          <a:prstGeom prst="rect">
            <a:avLst/>
          </a:prstGeom>
        </p:spPr>
        <p:txBody>
          <a:bodyPr vert="horz" lIns="91440" tIns="45720" rIns="91440" bIns="45720" rtlCol="0">
            <a:normAutofit/>
          </a:bodyPr>
          <a:lstStyle/>
          <a:p>
            <a:pPr marL="342900" lvl="0" indent="-342900">
              <a:lnSpc>
                <a:spcPct val="90000"/>
              </a:lnSpc>
              <a:spcBef>
                <a:spcPct val="20000"/>
              </a:spcBef>
              <a:buFont typeface="Arial" pitchFamily="34" charset="0"/>
              <a:buChar char="•"/>
            </a:pPr>
            <a:r>
              <a:rPr lang="en-US" sz="3200" dirty="0" smtClean="0"/>
              <a:t>WhyLine demo - whyline-java-demo-web.mov</a:t>
            </a:r>
          </a:p>
          <a:p>
            <a:pPr marL="342900" lvl="0" indent="-342900">
              <a:lnSpc>
                <a:spcPct val="90000"/>
              </a:lnSpc>
              <a:spcBef>
                <a:spcPct val="20000"/>
              </a:spcBef>
              <a:buFont typeface="Arial" pitchFamily="34" charset="0"/>
              <a:buChar char="•"/>
            </a:pPr>
            <a:r>
              <a:rPr lang="en-US" sz="3200" dirty="0" smtClean="0"/>
              <a:t>Answers High level questions about code</a:t>
            </a:r>
          </a:p>
          <a:p>
            <a:pPr marL="342900" lvl="0" indent="-342900">
              <a:lnSpc>
                <a:spcPct val="90000"/>
              </a:lnSpc>
              <a:spcBef>
                <a:spcPct val="20000"/>
              </a:spcBef>
              <a:buFont typeface="Arial" pitchFamily="34" charset="0"/>
              <a:buChar char="•"/>
            </a:pPr>
            <a:r>
              <a:rPr lang="en-US" sz="3200" dirty="0" smtClean="0"/>
              <a:t>Time line visualization</a:t>
            </a:r>
          </a:p>
          <a:p>
            <a:pPr marL="342900" lvl="0" indent="-342900">
              <a:lnSpc>
                <a:spcPct val="90000"/>
              </a:lnSpc>
              <a:spcBef>
                <a:spcPct val="20000"/>
              </a:spcBef>
              <a:buFont typeface="Arial" pitchFamily="34" charset="0"/>
              <a:buChar char="•"/>
            </a:pPr>
            <a:r>
              <a:rPr lang="en-US" sz="3200" dirty="0" smtClean="0"/>
              <a:t>Why not executed </a:t>
            </a:r>
            <a:endParaRPr kumimoji="0" lang="en-US" sz="32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Intellitrace</a:t>
            </a:r>
            <a:endParaRPr lang="en-US" i="1" dirty="0">
              <a:solidFill>
                <a:srgbClr val="0033CC"/>
              </a:solidFill>
            </a:endParaRPr>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endParaRPr lang="en-US" sz="3600" i="1" dirty="0" smtClean="0">
              <a:solidFill>
                <a:srgbClr val="FF0000"/>
              </a:solidFill>
              <a:latin typeface="+mj-lt"/>
              <a:ea typeface="+mj-ea"/>
              <a:cs typeface="+mj-cs"/>
            </a:endParaRPr>
          </a:p>
        </p:txBody>
      </p:sp>
      <p:pic>
        <p:nvPicPr>
          <p:cNvPr id="1027" name="Picture 3"/>
          <p:cNvPicPr>
            <a:picLocks noChangeAspect="1" noChangeArrowheads="1"/>
          </p:cNvPicPr>
          <p:nvPr/>
        </p:nvPicPr>
        <p:blipFill>
          <a:blip r:embed="rId3" cstate="print"/>
          <a:srcRect/>
          <a:stretch>
            <a:fillRect/>
          </a:stretch>
        </p:blipFill>
        <p:spPr bwMode="auto">
          <a:xfrm>
            <a:off x="914400" y="1295400"/>
            <a:ext cx="7526690" cy="533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Recap</a:t>
            </a:r>
            <a:endParaRPr lang="en-US" i="1" dirty="0">
              <a:solidFill>
                <a:srgbClr val="0033CC"/>
              </a:solidFill>
            </a:endParaRPr>
          </a:p>
        </p:txBody>
      </p:sp>
      <p:sp>
        <p:nvSpPr>
          <p:cNvPr id="110595" name="Rectangle 3"/>
          <p:cNvSpPr>
            <a:spLocks noGrp="1" noChangeArrowheads="1"/>
          </p:cNvSpPr>
          <p:nvPr>
            <p:ph idx="1"/>
          </p:nvPr>
        </p:nvSpPr>
        <p:spPr>
          <a:xfrm>
            <a:off x="533400" y="1524000"/>
            <a:ext cx="8077200" cy="4191000"/>
          </a:xfrm>
        </p:spPr>
        <p:txBody>
          <a:bodyPr>
            <a:normAutofit/>
          </a:bodyPr>
          <a:lstStyle/>
          <a:p>
            <a:pPr>
              <a:lnSpc>
                <a:spcPct val="90000"/>
              </a:lnSpc>
            </a:pPr>
            <a:r>
              <a:rPr lang="en-US" dirty="0" smtClean="0"/>
              <a:t>Research enhance commercial tools:</a:t>
            </a:r>
          </a:p>
          <a:p>
            <a:pPr lvl="1">
              <a:lnSpc>
                <a:spcPct val="90000"/>
              </a:lnSpc>
            </a:pPr>
            <a:r>
              <a:rPr lang="en-US" dirty="0" smtClean="0"/>
              <a:t>Mapping UI to Program Code</a:t>
            </a:r>
          </a:p>
          <a:p>
            <a:pPr lvl="1">
              <a:lnSpc>
                <a:spcPct val="90000"/>
              </a:lnSpc>
            </a:pPr>
            <a:r>
              <a:rPr lang="en-US" dirty="0" smtClean="0"/>
              <a:t>Query Data Flow</a:t>
            </a:r>
          </a:p>
          <a:p>
            <a:pPr lvl="1">
              <a:lnSpc>
                <a:spcPct val="90000"/>
              </a:lnSpc>
            </a:pPr>
            <a:r>
              <a:rPr lang="en-US" dirty="0" smtClean="0"/>
              <a:t>Explore Execution Flow </a:t>
            </a:r>
          </a:p>
          <a:p>
            <a:pPr>
              <a:lnSpc>
                <a:spcPct val="90000"/>
              </a:lnSpc>
            </a:pPr>
            <a:endParaRPr lang="en-US" dirty="0" smtClean="0"/>
          </a:p>
          <a:p>
            <a:pPr>
              <a:lnSpc>
                <a:spcPct val="90000"/>
              </a:lnSpc>
            </a:pPr>
            <a:r>
              <a:rPr lang="en-US" dirty="0" smtClean="0"/>
              <a:t>Higher level / less detailed then debugger</a:t>
            </a:r>
            <a:endParaRPr lang="en-US" dirty="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r>
              <a:rPr lang="en-US" sz="3600" i="1" dirty="0" smtClean="0">
                <a:solidFill>
                  <a:srgbClr val="FF0000"/>
                </a:solidFill>
                <a:latin typeface="+mj-lt"/>
                <a:ea typeface="+mj-ea"/>
                <a:cs typeface="+mj-cs"/>
              </a:rPr>
              <a:t>Finally, some tools </a:t>
            </a:r>
            <a:r>
              <a:rPr lang="en-US" sz="3600" i="1" dirty="0" smtClean="0">
                <a:solidFill>
                  <a:srgbClr val="FF0000"/>
                </a:solidFill>
                <a:latin typeface="+mj-lt"/>
                <a:ea typeface="+mj-ea"/>
                <a:cs typeface="+mj-cs"/>
                <a:sym typeface="Wingdings" pitchFamily="2" charset="2"/>
              </a:rPr>
              <a:t></a:t>
            </a:r>
            <a:endParaRPr lang="en-US" sz="3600" i="1" dirty="0" smtClean="0">
              <a:solidFill>
                <a:srgbClr val="FF0000"/>
              </a:solidFill>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What’s still missing?</a:t>
            </a:r>
            <a:endParaRPr lang="en-US" i="1" dirty="0">
              <a:solidFill>
                <a:srgbClr val="0033CC"/>
              </a:solidFill>
            </a:endParaRPr>
          </a:p>
        </p:txBody>
      </p:sp>
      <p:sp>
        <p:nvSpPr>
          <p:cNvPr id="110595" name="Rectangle 3"/>
          <p:cNvSpPr>
            <a:spLocks noGrp="1" noChangeArrowheads="1"/>
          </p:cNvSpPr>
          <p:nvPr>
            <p:ph idx="1"/>
          </p:nvPr>
        </p:nvSpPr>
        <p:spPr>
          <a:xfrm>
            <a:off x="533400" y="1524000"/>
            <a:ext cx="8077200" cy="5029200"/>
          </a:xfrm>
        </p:spPr>
        <p:txBody>
          <a:bodyPr>
            <a:normAutofit/>
          </a:bodyPr>
          <a:lstStyle/>
          <a:p>
            <a:pPr>
              <a:lnSpc>
                <a:spcPct val="90000"/>
              </a:lnSpc>
            </a:pPr>
            <a:r>
              <a:rPr lang="en-US" dirty="0" smtClean="0"/>
              <a:t>Low overhead, detailed tracing</a:t>
            </a:r>
          </a:p>
          <a:p>
            <a:pPr>
              <a:lnSpc>
                <a:spcPct val="90000"/>
              </a:lnSpc>
            </a:pPr>
            <a:r>
              <a:rPr lang="en-US" dirty="0" smtClean="0"/>
              <a:t>Filter by / Highlight Trace information</a:t>
            </a:r>
          </a:p>
          <a:p>
            <a:pPr lvl="1">
              <a:lnSpc>
                <a:spcPct val="90000"/>
              </a:lnSpc>
            </a:pPr>
            <a:r>
              <a:rPr lang="en-US" dirty="0" smtClean="0"/>
              <a:t>Search, Editor, Call Graph</a:t>
            </a:r>
          </a:p>
          <a:p>
            <a:pPr>
              <a:lnSpc>
                <a:spcPct val="90000"/>
              </a:lnSpc>
            </a:pPr>
            <a:r>
              <a:rPr lang="en-US" dirty="0" smtClean="0"/>
              <a:t>Combine Debugging, Tracing, Custom Logging and Spy </a:t>
            </a:r>
          </a:p>
          <a:p>
            <a:pPr>
              <a:lnSpc>
                <a:spcPct val="90000"/>
              </a:lnSpc>
            </a:pPr>
            <a:r>
              <a:rPr lang="en-US" dirty="0" smtClean="0"/>
              <a:t>Code browsing assistance</a:t>
            </a:r>
          </a:p>
          <a:p>
            <a:pPr lvl="1">
              <a:lnSpc>
                <a:spcPct val="90000"/>
              </a:lnSpc>
            </a:pPr>
            <a:r>
              <a:rPr lang="en-US" dirty="0" smtClean="0"/>
              <a:t>Overlay execution and repositories data onto the code</a:t>
            </a:r>
          </a:p>
          <a:p>
            <a:pPr>
              <a:lnSpc>
                <a:spcPct val="90000"/>
              </a:lnSpc>
            </a:pPr>
            <a:r>
              <a:rPr lang="en-US" dirty="0" smtClean="0"/>
              <a:t>Investigate Regressions - Diff between versions of the same application</a:t>
            </a:r>
          </a:p>
          <a:p>
            <a:pPr>
              <a:lnSpc>
                <a:spcPct val="90000"/>
              </a:lnSpc>
            </a:pPr>
            <a:endParaRPr lang="en-US" dirty="0" smtClean="0"/>
          </a:p>
          <a:p>
            <a:pPr>
              <a:lnSpc>
                <a:spcPct val="90000"/>
              </a:lnSpc>
              <a:buNone/>
            </a:pPr>
            <a:endParaRPr lang="en-US" b="1" dirty="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fontScale="90000"/>
          </a:bodyPr>
          <a:lstStyle/>
          <a:p>
            <a:pPr fontAlgn="base">
              <a:spcAft>
                <a:spcPct val="0"/>
              </a:spcAft>
            </a:pPr>
            <a:r>
              <a:rPr lang="en-US" i="1" dirty="0" smtClean="0">
                <a:solidFill>
                  <a:srgbClr val="0033CC"/>
                </a:solidFill>
              </a:rPr>
              <a:t>Spy Example</a:t>
            </a:r>
            <a:br>
              <a:rPr lang="en-US" i="1" dirty="0" smtClean="0">
                <a:solidFill>
                  <a:srgbClr val="0033CC"/>
                </a:solidFill>
              </a:rPr>
            </a:br>
            <a:endParaRPr lang="en-US" i="1" dirty="0">
              <a:solidFill>
                <a:srgbClr val="0033CC"/>
              </a:solidFill>
            </a:endParaRPr>
          </a:p>
        </p:txBody>
      </p:sp>
      <p:sp>
        <p:nvSpPr>
          <p:cNvPr id="110595" name="Rectangle 3"/>
          <p:cNvSpPr>
            <a:spLocks noGrp="1" noChangeArrowheads="1"/>
          </p:cNvSpPr>
          <p:nvPr>
            <p:ph idx="1"/>
          </p:nvPr>
        </p:nvSpPr>
        <p:spPr>
          <a:xfrm>
            <a:off x="533400" y="1524000"/>
            <a:ext cx="8077200" cy="4191000"/>
          </a:xfrm>
        </p:spPr>
        <p:txBody>
          <a:bodyPr>
            <a:normAutofit/>
          </a:bodyPr>
          <a:lstStyle/>
          <a:p>
            <a:pPr>
              <a:lnSpc>
                <a:spcPct val="90000"/>
              </a:lnSpc>
            </a:pPr>
            <a:r>
              <a:rPr lang="en-US" dirty="0" smtClean="0"/>
              <a:t>Trace elements</a:t>
            </a:r>
          </a:p>
          <a:p>
            <a:pPr>
              <a:lnSpc>
                <a:spcPct val="90000"/>
              </a:lnSpc>
            </a:pPr>
            <a:r>
              <a:rPr lang="en-US" dirty="0" smtClean="0"/>
              <a:t>I/O Break/Trace point and Stack traces</a:t>
            </a:r>
          </a:p>
          <a:p>
            <a:pPr lvl="1">
              <a:lnSpc>
                <a:spcPct val="90000"/>
              </a:lnSpc>
            </a:pPr>
            <a:r>
              <a:rPr lang="en-US" dirty="0" smtClean="0"/>
              <a:t>UI events (creation / visibility / resize / focus)</a:t>
            </a:r>
          </a:p>
          <a:p>
            <a:pPr lvl="1">
              <a:lnSpc>
                <a:spcPct val="90000"/>
              </a:lnSpc>
            </a:pPr>
            <a:r>
              <a:rPr lang="en-US" dirty="0" smtClean="0"/>
              <a:t>Console output </a:t>
            </a:r>
          </a:p>
          <a:p>
            <a:pPr lvl="1">
              <a:lnSpc>
                <a:spcPct val="90000"/>
              </a:lnSpc>
            </a:pPr>
            <a:r>
              <a:rPr lang="en-US" dirty="0" smtClean="0"/>
              <a:t>Sniffer packet</a:t>
            </a:r>
          </a:p>
          <a:p>
            <a:pPr>
              <a:lnSpc>
                <a:spcPct val="90000"/>
              </a:lnSpc>
            </a:pPr>
            <a:endParaRPr lang="en-US" dirty="0" smtClean="0"/>
          </a:p>
          <a:p>
            <a:pPr>
              <a:lnSpc>
                <a:spcPct val="90000"/>
              </a:lnSpc>
            </a:pPr>
            <a:r>
              <a:rPr lang="en-US" dirty="0" smtClean="0"/>
              <a:t>Extensible Spy Information</a:t>
            </a:r>
          </a:p>
          <a:p>
            <a:pPr>
              <a:lnSpc>
                <a:spcPct val="90000"/>
              </a:lnSpc>
            </a:pPr>
            <a:endParaRPr lang="en-US" dirty="0" smtClean="0"/>
          </a:p>
          <a:p>
            <a:pPr>
              <a:lnSpc>
                <a:spcPct val="90000"/>
              </a:lnSpc>
              <a:buNone/>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r>
              <a:rPr lang="en-US" sz="3600" i="1" dirty="0" smtClean="0">
                <a:solidFill>
                  <a:srgbClr val="FF0000"/>
                </a:solidFill>
                <a:latin typeface="+mj-lt"/>
                <a:ea typeface="+mj-ea"/>
                <a:cs typeface="+mj-cs"/>
              </a:rPr>
              <a:t>No UI and No extended debug info? </a:t>
            </a:r>
            <a:r>
              <a:rPr lang="en-US" sz="3600" i="1" dirty="0" smtClean="0">
                <a:solidFill>
                  <a:srgbClr val="FF0000"/>
                </a:solidFill>
                <a:latin typeface="+mj-lt"/>
                <a:ea typeface="+mj-ea"/>
                <a:cs typeface="+mj-cs"/>
                <a:sym typeface="Wingdings" pitchFamily="2" charset="2"/>
              </a:rPr>
              <a:t></a:t>
            </a:r>
            <a:endParaRPr lang="en-US" sz="3600" i="1" dirty="0" smtClean="0">
              <a:solidFill>
                <a:srgbClr val="FF0000"/>
              </a:solidFill>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fontScale="90000"/>
          </a:bodyPr>
          <a:lstStyle/>
          <a:p>
            <a:pPr fontAlgn="base">
              <a:spcAft>
                <a:spcPct val="0"/>
              </a:spcAft>
            </a:pPr>
            <a:r>
              <a:rPr lang="en-US" i="1" dirty="0" smtClean="0">
                <a:solidFill>
                  <a:srgbClr val="0033CC"/>
                </a:solidFill>
              </a:rPr>
              <a:t>String Theory </a:t>
            </a:r>
            <a:br>
              <a:rPr lang="en-US" i="1" dirty="0" smtClean="0">
                <a:solidFill>
                  <a:srgbClr val="0033CC"/>
                </a:solidFill>
              </a:rPr>
            </a:br>
            <a:endParaRPr lang="en-US" i="1" dirty="0">
              <a:solidFill>
                <a:srgbClr val="0033CC"/>
              </a:solidFill>
            </a:endParaRPr>
          </a:p>
        </p:txBody>
      </p:sp>
      <p:sp>
        <p:nvSpPr>
          <p:cNvPr id="110595" name="Rectangle 3"/>
          <p:cNvSpPr>
            <a:spLocks noGrp="1" noChangeArrowheads="1"/>
          </p:cNvSpPr>
          <p:nvPr>
            <p:ph idx="1"/>
          </p:nvPr>
        </p:nvSpPr>
        <p:spPr>
          <a:xfrm>
            <a:off x="533400" y="1219200"/>
            <a:ext cx="8077200" cy="4724400"/>
          </a:xfrm>
        </p:spPr>
        <p:txBody>
          <a:bodyPr>
            <a:normAutofit/>
          </a:bodyPr>
          <a:lstStyle/>
          <a:p>
            <a:pPr>
              <a:lnSpc>
                <a:spcPct val="90000"/>
              </a:lnSpc>
            </a:pPr>
            <a:r>
              <a:rPr lang="en-US" dirty="0" smtClean="0"/>
              <a:t>Break/Trace on UI visible or packet strings</a:t>
            </a:r>
          </a:p>
          <a:p>
            <a:pPr>
              <a:lnSpc>
                <a:spcPct val="90000"/>
              </a:lnSpc>
            </a:pPr>
            <a:r>
              <a:rPr lang="en-US" dirty="0" smtClean="0"/>
              <a:t>Heap &amp; Stack scan</a:t>
            </a:r>
          </a:p>
          <a:p>
            <a:pPr lvl="1">
              <a:lnSpc>
                <a:spcPct val="90000"/>
              </a:lnSpc>
            </a:pPr>
            <a:r>
              <a:rPr lang="en-US" dirty="0" smtClean="0"/>
              <a:t>Scan object graph from a specified instance</a:t>
            </a:r>
          </a:p>
          <a:p>
            <a:pPr>
              <a:lnSpc>
                <a:spcPct val="90000"/>
              </a:lnSpc>
            </a:pPr>
            <a:r>
              <a:rPr lang="en-US" dirty="0" smtClean="0"/>
              <a:t>Other data types - integer / double</a:t>
            </a:r>
          </a:p>
          <a:p>
            <a:pPr>
              <a:lnSpc>
                <a:spcPct val="90000"/>
              </a:lnSpc>
            </a:pPr>
            <a:r>
              <a:rPr lang="en-US" dirty="0" smtClean="0"/>
              <a:t>Debugger integration </a:t>
            </a:r>
          </a:p>
          <a:p>
            <a:pPr>
              <a:lnSpc>
                <a:spcPct val="90000"/>
              </a:lnSpc>
            </a:pPr>
            <a:r>
              <a:rPr lang="en-US" dirty="0" smtClean="0"/>
              <a:t>Starting point for dynamic slicing</a:t>
            </a:r>
          </a:p>
          <a:p>
            <a:pPr lvl="1">
              <a:lnSpc>
                <a:spcPct val="90000"/>
              </a:lnSpc>
            </a:pPr>
            <a:r>
              <a:rPr lang="en-US" dirty="0" smtClean="0"/>
              <a:t>Short cutting</a:t>
            </a:r>
          </a:p>
          <a:p>
            <a:pPr lvl="1">
              <a:lnSpc>
                <a:spcPct val="90000"/>
              </a:lnSpc>
            </a:pPr>
            <a:r>
              <a:rPr lang="en-US" dirty="0" smtClean="0"/>
              <a:t>Search for unique string/value technique</a:t>
            </a:r>
          </a:p>
          <a:p>
            <a:pPr lvl="1">
              <a:lnSpc>
                <a:spcPct val="90000"/>
              </a:lnSpc>
              <a:buNone/>
            </a:pPr>
            <a:endParaRPr lang="en-US" dirty="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r>
              <a:rPr lang="en-US" sz="3600" i="1" dirty="0" smtClean="0">
                <a:solidFill>
                  <a:srgbClr val="FF0000"/>
                </a:solidFill>
                <a:latin typeface="+mj-lt"/>
                <a:ea typeface="+mj-ea"/>
                <a:cs typeface="+mj-cs"/>
              </a:rPr>
              <a:t>What if no anchor value?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Reducing Trace overhead</a:t>
            </a:r>
            <a:endParaRPr lang="en-US" i="1" dirty="0">
              <a:solidFill>
                <a:srgbClr val="0033CC"/>
              </a:solidFill>
            </a:endParaRPr>
          </a:p>
        </p:txBody>
      </p:sp>
      <p:sp>
        <p:nvSpPr>
          <p:cNvPr id="110595" name="Rectangle 3"/>
          <p:cNvSpPr>
            <a:spLocks noGrp="1" noChangeArrowheads="1"/>
          </p:cNvSpPr>
          <p:nvPr>
            <p:ph idx="1"/>
          </p:nvPr>
        </p:nvSpPr>
        <p:spPr>
          <a:xfrm>
            <a:off x="533400" y="1524000"/>
            <a:ext cx="8077200" cy="4191000"/>
          </a:xfrm>
        </p:spPr>
        <p:txBody>
          <a:bodyPr>
            <a:normAutofit/>
          </a:bodyPr>
          <a:lstStyle/>
          <a:p>
            <a:pPr>
              <a:lnSpc>
                <a:spcPct val="90000"/>
              </a:lnSpc>
            </a:pPr>
            <a:r>
              <a:rPr lang="en-US" dirty="0" smtClean="0"/>
              <a:t>Hardware trace support</a:t>
            </a:r>
          </a:p>
          <a:p>
            <a:pPr>
              <a:lnSpc>
                <a:spcPct val="90000"/>
              </a:lnSpc>
            </a:pPr>
            <a:r>
              <a:rPr lang="en-US" dirty="0" smtClean="0"/>
              <a:t>Drill down: Incremental refinement</a:t>
            </a:r>
          </a:p>
          <a:p>
            <a:pPr lvl="1">
              <a:lnSpc>
                <a:spcPct val="90000"/>
              </a:lnSpc>
            </a:pPr>
            <a:r>
              <a:rPr lang="en-US" dirty="0" smtClean="0"/>
              <a:t>Start with Differential Coverage and partial trace</a:t>
            </a:r>
          </a:p>
          <a:p>
            <a:pPr lvl="1">
              <a:lnSpc>
                <a:spcPct val="90000"/>
              </a:lnSpc>
            </a:pPr>
            <a:r>
              <a:rPr lang="en-US" dirty="0" smtClean="0"/>
              <a:t>Continue/Mix with detailed tracing</a:t>
            </a:r>
          </a:p>
          <a:p>
            <a:pPr lvl="1">
              <a:lnSpc>
                <a:spcPct val="90000"/>
              </a:lnSpc>
            </a:pPr>
            <a:r>
              <a:rPr lang="en-US" dirty="0" smtClean="0"/>
              <a:t>Developer can easily exclude components</a:t>
            </a:r>
          </a:p>
          <a:p>
            <a:pPr>
              <a:lnSpc>
                <a:spcPct val="90000"/>
              </a:lnSpc>
            </a:pPr>
            <a:endParaRPr lang="en-US" dirty="0" smtClean="0"/>
          </a:p>
          <a:p>
            <a:pPr>
              <a:lnSpc>
                <a:spcPct val="90000"/>
              </a:lnSpc>
            </a:pPr>
            <a:endParaRPr lang="en-US" dirty="0" smtClean="0"/>
          </a:p>
          <a:p>
            <a:pPr>
              <a:lnSpc>
                <a:spcPct val="90000"/>
              </a:lnSpc>
            </a:pPr>
            <a:endParaRPr lang="en-US" dirty="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r>
              <a:rPr lang="en-US" sz="3600" i="1" dirty="0" smtClean="0">
                <a:solidFill>
                  <a:srgbClr val="FF0000"/>
                </a:solidFill>
                <a:latin typeface="+mj-lt"/>
                <a:ea typeface="+mj-ea"/>
                <a:cs typeface="+mj-cs"/>
              </a:rPr>
              <a:t>What to do with all that data </a:t>
            </a:r>
            <a:r>
              <a:rPr lang="en-US" sz="3600" i="1" dirty="0" smtClean="0">
                <a:solidFill>
                  <a:srgbClr val="FF0000"/>
                </a:solidFill>
                <a:latin typeface="+mj-lt"/>
                <a:ea typeface="+mj-ea"/>
                <a:cs typeface="+mj-cs"/>
                <a:sym typeface="Wingdings" pitchFamily="2" charset="2"/>
              </a:rPr>
              <a:t>?</a:t>
            </a:r>
            <a:endParaRPr lang="en-US" sz="3600" i="1" dirty="0" smtClean="0">
              <a:solidFill>
                <a:srgbClr val="FF0000"/>
              </a:solidFill>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Tracing </a:t>
            </a:r>
            <a:endParaRPr lang="en-US" i="1" dirty="0">
              <a:solidFill>
                <a:srgbClr val="0033CC"/>
              </a:solidFill>
            </a:endParaRPr>
          </a:p>
        </p:txBody>
      </p:sp>
      <p:sp>
        <p:nvSpPr>
          <p:cNvPr id="110595" name="Rectangle 3"/>
          <p:cNvSpPr>
            <a:spLocks noGrp="1" noChangeArrowheads="1"/>
          </p:cNvSpPr>
          <p:nvPr>
            <p:ph idx="1"/>
          </p:nvPr>
        </p:nvSpPr>
        <p:spPr>
          <a:xfrm>
            <a:off x="533400" y="1524000"/>
            <a:ext cx="8077200" cy="4191000"/>
          </a:xfrm>
        </p:spPr>
        <p:txBody>
          <a:bodyPr>
            <a:normAutofit/>
          </a:bodyPr>
          <a:lstStyle/>
          <a:p>
            <a:pPr>
              <a:lnSpc>
                <a:spcPct val="90000"/>
              </a:lnSpc>
            </a:pPr>
            <a:r>
              <a:rPr lang="en-US" dirty="0" smtClean="0"/>
              <a:t>Map trace </a:t>
            </a:r>
            <a:r>
              <a:rPr lang="en-US" dirty="0" smtClean="0">
                <a:sym typeface="Wingdings" pitchFamily="2" charset="2"/>
              </a:rPr>
              <a:t> </a:t>
            </a:r>
            <a:r>
              <a:rPr lang="en-US" dirty="0" smtClean="0"/>
              <a:t>application UI / outputs</a:t>
            </a:r>
          </a:p>
          <a:p>
            <a:pPr>
              <a:lnSpc>
                <a:spcPct val="90000"/>
              </a:lnSpc>
            </a:pPr>
            <a:endParaRPr lang="en-US" dirty="0" smtClean="0"/>
          </a:p>
          <a:p>
            <a:pPr>
              <a:lnSpc>
                <a:spcPct val="90000"/>
              </a:lnSpc>
            </a:pPr>
            <a:r>
              <a:rPr lang="en-US" dirty="0" smtClean="0"/>
              <a:t>Debugger Integration </a:t>
            </a:r>
          </a:p>
          <a:p>
            <a:pPr>
              <a:lnSpc>
                <a:spcPct val="90000"/>
              </a:lnSpc>
            </a:pPr>
            <a:endParaRPr lang="en-US" dirty="0" smtClean="0"/>
          </a:p>
          <a:p>
            <a:pPr>
              <a:lnSpc>
                <a:spcPct val="90000"/>
              </a:lnSpc>
            </a:pPr>
            <a:endParaRPr lang="en-US" dirty="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r>
              <a:rPr lang="en-US" sz="3600" i="1" dirty="0" smtClean="0">
                <a:solidFill>
                  <a:srgbClr val="FF0000"/>
                </a:solidFill>
                <a:latin typeface="+mj-lt"/>
                <a:ea typeface="+mj-ea"/>
                <a:cs typeface="+mj-cs"/>
              </a:rPr>
              <a:t>Now that you located the code </a:t>
            </a:r>
            <a:r>
              <a:rPr lang="en-US" sz="3600" i="1" dirty="0" smtClean="0">
                <a:solidFill>
                  <a:srgbClr val="FF0000"/>
                </a:solidFill>
                <a:latin typeface="+mj-lt"/>
                <a:ea typeface="+mj-ea"/>
                <a:cs typeface="+mj-cs"/>
                <a:sym typeface="Wingdings" pitchFamily="2" charset="2"/>
              </a:rPr>
              <a:t></a:t>
            </a:r>
            <a:endParaRPr lang="en-US" sz="3600" i="1" dirty="0" smtClean="0">
              <a:solidFill>
                <a:srgbClr val="FF0000"/>
              </a:solidFill>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Why Not Executed Example</a:t>
            </a:r>
            <a:endParaRPr lang="en-US" i="1" dirty="0">
              <a:solidFill>
                <a:srgbClr val="0033CC"/>
              </a:solidFill>
            </a:endParaRPr>
          </a:p>
        </p:txBody>
      </p:sp>
      <p:sp>
        <p:nvSpPr>
          <p:cNvPr id="110595" name="Rectangle 3"/>
          <p:cNvSpPr>
            <a:spLocks noGrp="1" noChangeArrowheads="1"/>
          </p:cNvSpPr>
          <p:nvPr>
            <p:ph idx="1"/>
          </p:nvPr>
        </p:nvSpPr>
        <p:spPr>
          <a:xfrm>
            <a:off x="533400" y="1524000"/>
            <a:ext cx="8077200" cy="4191000"/>
          </a:xfrm>
        </p:spPr>
        <p:txBody>
          <a:bodyPr>
            <a:normAutofit/>
          </a:bodyPr>
          <a:lstStyle/>
          <a:p>
            <a:pPr>
              <a:lnSpc>
                <a:spcPct val="90000"/>
              </a:lnSpc>
            </a:pPr>
            <a:r>
              <a:rPr lang="en-US" dirty="0" smtClean="0"/>
              <a:t>Sending usage logs example</a:t>
            </a:r>
          </a:p>
          <a:p>
            <a:pPr>
              <a:lnSpc>
                <a:spcPct val="90000"/>
              </a:lnSpc>
            </a:pPr>
            <a:endParaRPr lang="en-US" dirty="0" smtClean="0"/>
          </a:p>
          <a:p>
            <a:pPr>
              <a:lnSpc>
                <a:spcPct val="90000"/>
              </a:lnSpc>
            </a:pPr>
            <a:endParaRPr lang="en-US" dirty="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r>
              <a:rPr lang="en-US" sz="3600" i="1" dirty="0" smtClean="0">
                <a:solidFill>
                  <a:srgbClr val="FF0000"/>
                </a:solidFill>
                <a:latin typeface="+mj-lt"/>
                <a:ea typeface="+mj-ea"/>
                <a:cs typeface="+mj-cs"/>
                <a:sym typeface="Wingdings" pitchFamily="2" charset="2"/>
              </a:rPr>
              <a:t>Highly focused code browsing </a:t>
            </a:r>
            <a:endParaRPr lang="en-US" sz="3600" i="1" dirty="0" smtClean="0">
              <a:solidFill>
                <a:srgbClr val="FF0000"/>
              </a:solidFill>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1 – WNE: Configuration</a:t>
            </a:r>
            <a:endParaRPr lang="en-US" i="1" dirty="0">
              <a:solidFill>
                <a:srgbClr val="0033CC"/>
              </a:solidFill>
            </a:endParaRPr>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endParaRPr lang="en-US" sz="3600" i="1" dirty="0" smtClean="0">
              <a:solidFill>
                <a:srgbClr val="FF0000"/>
              </a:solidFill>
              <a:latin typeface="+mj-lt"/>
              <a:ea typeface="+mj-ea"/>
              <a:cs typeface="+mj-cs"/>
            </a:endParaRPr>
          </a:p>
        </p:txBody>
      </p:sp>
      <p:sp>
        <p:nvSpPr>
          <p:cNvPr id="6" name="Content Placeholder 5"/>
          <p:cNvSpPr>
            <a:spLocks noGrp="1"/>
          </p:cNvSpPr>
          <p:nvPr>
            <p:ph idx="1"/>
          </p:nvPr>
        </p:nvSpPr>
        <p:spPr>
          <a:xfrm>
            <a:off x="457200" y="1600200"/>
            <a:ext cx="8229600" cy="4953000"/>
          </a:xfrm>
        </p:spPr>
        <p:txBody>
          <a:bodyPr>
            <a:normAutofit/>
          </a:bodyPr>
          <a:lstStyle/>
          <a:p>
            <a:r>
              <a:rPr lang="en-US" dirty="0" smtClean="0">
                <a:solidFill>
                  <a:srgbClr val="FF0000"/>
                </a:solidFill>
              </a:rPr>
              <a:t>Problem: no log is sent </a:t>
            </a: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r>
              <a:rPr lang="en-US" dirty="0" smtClean="0">
                <a:solidFill>
                  <a:schemeClr val="tx1">
                    <a:lumMod val="95000"/>
                    <a:lumOff val="5000"/>
                  </a:schemeClr>
                </a:solidFill>
              </a:rPr>
              <a:t>Let’s examine if we have correct configuration</a:t>
            </a:r>
          </a:p>
          <a:p>
            <a:r>
              <a:rPr lang="en-US" dirty="0" smtClean="0">
                <a:solidFill>
                  <a:srgbClr val="0070C0"/>
                </a:solidFill>
              </a:rPr>
              <a:t>Trace code accessing registry entries</a:t>
            </a:r>
          </a:p>
          <a:p>
            <a:r>
              <a:rPr lang="en-US" dirty="0" smtClean="0">
                <a:solidFill>
                  <a:srgbClr val="00B050"/>
                </a:solidFill>
              </a:rPr>
              <a:t>Discover: Incorrect </a:t>
            </a:r>
            <a:r>
              <a:rPr lang="en-US" dirty="0" err="1" smtClean="0">
                <a:solidFill>
                  <a:srgbClr val="00B050"/>
                </a:solidFill>
              </a:rPr>
              <a:t>config</a:t>
            </a:r>
            <a:r>
              <a:rPr lang="en-US" dirty="0" smtClean="0">
                <a:solidFill>
                  <a:srgbClr val="00B050"/>
                </a:solidFill>
              </a:rPr>
              <a:t> – validation failed. Fix it</a:t>
            </a:r>
            <a:endParaRPr lang="he-IL" dirty="0" smtClean="0">
              <a:solidFill>
                <a:srgbClr val="00B050"/>
              </a:solidFill>
            </a:endParaRPr>
          </a:p>
        </p:txBody>
      </p:sp>
      <p:pic>
        <p:nvPicPr>
          <p:cNvPr id="1028" name="Picture 4"/>
          <p:cNvPicPr>
            <a:picLocks noChangeAspect="1" noChangeArrowheads="1"/>
          </p:cNvPicPr>
          <p:nvPr/>
        </p:nvPicPr>
        <p:blipFill>
          <a:blip r:embed="rId3" cstate="print"/>
          <a:srcRect/>
          <a:stretch>
            <a:fillRect/>
          </a:stretch>
        </p:blipFill>
        <p:spPr bwMode="auto">
          <a:xfrm>
            <a:off x="2895600" y="2590800"/>
            <a:ext cx="3290329" cy="1157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there is!</a:t>
            </a:r>
            <a:endParaRPr lang="en-US" dirty="0"/>
          </a:p>
        </p:txBody>
      </p:sp>
      <p:sp>
        <p:nvSpPr>
          <p:cNvPr id="4" name="Content Placeholder 3"/>
          <p:cNvSpPr>
            <a:spLocks noGrp="1"/>
          </p:cNvSpPr>
          <p:nvPr>
            <p:ph idx="1"/>
          </p:nvPr>
        </p:nvSpPr>
        <p:spPr/>
        <p:txBody>
          <a:bodyPr/>
          <a:lstStyle/>
          <a:p>
            <a:endParaRPr lang="he-IL"/>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2 – WNE: Where is the feature? </a:t>
            </a:r>
            <a:endParaRPr lang="en-US" i="1" dirty="0">
              <a:solidFill>
                <a:srgbClr val="0033CC"/>
              </a:solidFill>
            </a:endParaRPr>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endParaRPr lang="en-US" sz="3600" i="1" dirty="0" smtClean="0">
              <a:solidFill>
                <a:srgbClr val="FF0000"/>
              </a:solidFill>
              <a:latin typeface="+mj-lt"/>
              <a:ea typeface="+mj-ea"/>
              <a:cs typeface="+mj-cs"/>
            </a:endParaRPr>
          </a:p>
        </p:txBody>
      </p:sp>
      <p:sp>
        <p:nvSpPr>
          <p:cNvPr id="6" name="Content Placeholder 5"/>
          <p:cNvSpPr>
            <a:spLocks noGrp="1"/>
          </p:cNvSpPr>
          <p:nvPr>
            <p:ph idx="1"/>
          </p:nvPr>
        </p:nvSpPr>
        <p:spPr>
          <a:xfrm>
            <a:off x="533400" y="1295400"/>
            <a:ext cx="8229600" cy="4953000"/>
          </a:xfrm>
        </p:spPr>
        <p:txBody>
          <a:bodyPr>
            <a:normAutofit/>
          </a:bodyPr>
          <a:lstStyle/>
          <a:p>
            <a:r>
              <a:rPr lang="en-US" dirty="0" smtClean="0">
                <a:solidFill>
                  <a:srgbClr val="FF0000"/>
                </a:solidFill>
              </a:rPr>
              <a:t>Problem: log is still not sent </a:t>
            </a:r>
          </a:p>
          <a:p>
            <a:r>
              <a:rPr lang="en-US" dirty="0" smtClean="0">
                <a:solidFill>
                  <a:schemeClr val="tx1">
                    <a:lumMod val="95000"/>
                    <a:lumOff val="5000"/>
                  </a:schemeClr>
                </a:solidFill>
              </a:rPr>
              <a:t>Where is the code for sending the logs?</a:t>
            </a:r>
          </a:p>
          <a:p>
            <a:r>
              <a:rPr lang="en-US" dirty="0" smtClean="0">
                <a:solidFill>
                  <a:srgbClr val="0070C0"/>
                </a:solidFill>
              </a:rPr>
              <a:t>Coverage Diff - with &amp; without logging configured</a:t>
            </a:r>
          </a:p>
          <a:p>
            <a:r>
              <a:rPr lang="en-US" dirty="0" smtClean="0"/>
              <a:t>switch from diff to coverage </a:t>
            </a:r>
            <a:endParaRPr lang="en-US" dirty="0" smtClean="0">
              <a:solidFill>
                <a:srgbClr val="00B050"/>
              </a:solidFill>
            </a:endParaRPr>
          </a:p>
          <a:p>
            <a:endParaRPr lang="he-IL" dirty="0" smtClean="0">
              <a:solidFill>
                <a:srgbClr val="00B050"/>
              </a:solidFill>
            </a:endParaRPr>
          </a:p>
        </p:txBody>
      </p:sp>
      <p:sp>
        <p:nvSpPr>
          <p:cNvPr id="8" name="TextBox 7"/>
          <p:cNvSpPr txBox="1"/>
          <p:nvPr/>
        </p:nvSpPr>
        <p:spPr>
          <a:xfrm>
            <a:off x="1905000" y="4114800"/>
            <a:ext cx="5105400" cy="2308324"/>
          </a:xfrm>
          <a:prstGeom prst="rect">
            <a:avLst/>
          </a:prstGeom>
          <a:noFill/>
          <a:ln>
            <a:solidFill>
              <a:schemeClr val="accent1">
                <a:shade val="95000"/>
                <a:satMod val="105000"/>
              </a:schemeClr>
            </a:solidFill>
          </a:ln>
        </p:spPr>
        <p:txBody>
          <a:bodyPr wrap="square" rtlCol="1">
            <a:spAutoFit/>
          </a:bodyPr>
          <a:lstStyle/>
          <a:p>
            <a:r>
              <a:rPr lang="en-US" b="1" dirty="0" smtClean="0"/>
              <a:t>public void </a:t>
            </a:r>
            <a:r>
              <a:rPr lang="en-US" b="1" dirty="0" err="1" smtClean="0"/>
              <a:t>deliverLogs</a:t>
            </a:r>
            <a:r>
              <a:rPr lang="en-US" b="1" dirty="0" smtClean="0"/>
              <a:t>()</a:t>
            </a:r>
          </a:p>
          <a:p>
            <a:r>
              <a:rPr lang="en-US" b="1" dirty="0" smtClean="0">
                <a:solidFill>
                  <a:srgbClr val="00B050"/>
                </a:solidFill>
              </a:rPr>
              <a:t>{</a:t>
            </a:r>
            <a:endParaRPr lang="he-IL" b="1" dirty="0" smtClean="0">
              <a:solidFill>
                <a:srgbClr val="00B050"/>
              </a:solidFill>
            </a:endParaRPr>
          </a:p>
          <a:p>
            <a:r>
              <a:rPr lang="en-US" b="1" dirty="0" smtClean="0">
                <a:solidFill>
                  <a:srgbClr val="00B050"/>
                </a:solidFill>
              </a:rPr>
              <a:t>    if (logDeliveryProvider == null )</a:t>
            </a:r>
          </a:p>
          <a:p>
            <a:r>
              <a:rPr lang="en-US" b="1" dirty="0" smtClean="0">
                <a:solidFill>
                  <a:srgbClr val="00B050"/>
                </a:solidFill>
              </a:rPr>
              <a:t>      return;</a:t>
            </a:r>
          </a:p>
          <a:p>
            <a:r>
              <a:rPr lang="en-US" b="1" dirty="0" smtClean="0">
                <a:solidFill>
                  <a:schemeClr val="accent2">
                    <a:lumMod val="60000"/>
                    <a:lumOff val="40000"/>
                  </a:schemeClr>
                </a:solidFill>
              </a:rPr>
              <a:t>try {</a:t>
            </a:r>
          </a:p>
          <a:p>
            <a:r>
              <a:rPr lang="en-US" b="1" dirty="0" smtClean="0">
                <a:solidFill>
                  <a:schemeClr val="accent2">
                    <a:lumMod val="60000"/>
                    <a:lumOff val="40000"/>
                  </a:schemeClr>
                </a:solidFill>
              </a:rPr>
              <a:t> …. Lots of code here</a:t>
            </a:r>
          </a:p>
          <a:p>
            <a:r>
              <a:rPr lang="en-US" b="1" dirty="0" err="1" smtClean="0">
                <a:solidFill>
                  <a:schemeClr val="accent2">
                    <a:lumMod val="60000"/>
                    <a:lumOff val="40000"/>
                  </a:schemeClr>
                </a:solidFill>
              </a:rPr>
              <a:t>Bla</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bla</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bla</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bla</a:t>
            </a:r>
            <a:r>
              <a:rPr lang="en-US" b="1" dirty="0" smtClean="0">
                <a:solidFill>
                  <a:schemeClr val="accent2">
                    <a:lumMod val="60000"/>
                    <a:lumOff val="40000"/>
                  </a:schemeClr>
                </a:solidFill>
              </a:rPr>
              <a:t> – doesn’t matter because not executed.</a:t>
            </a:r>
            <a:endParaRPr lang="he-IL" b="1"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3 – WNE: Simple Dynamic slicing </a:t>
            </a:r>
            <a:endParaRPr lang="en-US" i="1" dirty="0">
              <a:solidFill>
                <a:srgbClr val="0033CC"/>
              </a:solidFill>
            </a:endParaRPr>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endParaRPr lang="en-US" sz="3600" i="1" dirty="0" smtClean="0">
              <a:solidFill>
                <a:srgbClr val="FF0000"/>
              </a:solidFill>
              <a:latin typeface="+mj-lt"/>
              <a:ea typeface="+mj-ea"/>
              <a:cs typeface="+mj-cs"/>
            </a:endParaRPr>
          </a:p>
        </p:txBody>
      </p:sp>
      <p:sp>
        <p:nvSpPr>
          <p:cNvPr id="6" name="Content Placeholder 5"/>
          <p:cNvSpPr>
            <a:spLocks noGrp="1"/>
          </p:cNvSpPr>
          <p:nvPr>
            <p:ph idx="1"/>
          </p:nvPr>
        </p:nvSpPr>
        <p:spPr>
          <a:xfrm>
            <a:off x="533400" y="1295400"/>
            <a:ext cx="8229600" cy="4953000"/>
          </a:xfrm>
        </p:spPr>
        <p:txBody>
          <a:bodyPr>
            <a:normAutofit/>
          </a:bodyPr>
          <a:lstStyle/>
          <a:p>
            <a:r>
              <a:rPr lang="en-US" dirty="0" smtClean="0">
                <a:solidFill>
                  <a:schemeClr val="tx1">
                    <a:lumMod val="95000"/>
                    <a:lumOff val="5000"/>
                  </a:schemeClr>
                </a:solidFill>
              </a:rPr>
              <a:t>Why is logDeliveryProvider == null?</a:t>
            </a:r>
          </a:p>
          <a:p>
            <a:r>
              <a:rPr lang="en-US" dirty="0" smtClean="0">
                <a:solidFill>
                  <a:srgbClr val="0070C0"/>
                </a:solidFill>
              </a:rPr>
              <a:t>Simple case - Find Write Accesses (Statically)</a:t>
            </a:r>
          </a:p>
          <a:p>
            <a:r>
              <a:rPr lang="en-US" dirty="0" smtClean="0">
                <a:sym typeface="Wingdings" pitchFamily="2" charset="2"/>
              </a:rPr>
              <a:t>3 locations in result list, but only one executed</a:t>
            </a:r>
          </a:p>
          <a:p>
            <a:r>
              <a:rPr lang="en-US" dirty="0" smtClean="0">
                <a:solidFill>
                  <a:srgbClr val="00B050"/>
                </a:solidFill>
                <a:sym typeface="Wingdings" pitchFamily="2" charset="2"/>
              </a:rPr>
              <a:t>Navigate into </a:t>
            </a:r>
            <a:r>
              <a:rPr lang="en-US" dirty="0" err="1" smtClean="0">
                <a:solidFill>
                  <a:srgbClr val="00B050"/>
                </a:solidFill>
              </a:rPr>
              <a:t>getLogDeliveryProvider</a:t>
            </a:r>
            <a:r>
              <a:rPr lang="en-US" dirty="0" smtClean="0">
                <a:solidFill>
                  <a:srgbClr val="00B050"/>
                </a:solidFill>
              </a:rPr>
              <a:t>();</a:t>
            </a:r>
            <a:endParaRPr lang="he-IL" dirty="0" smtClean="0">
              <a:solidFill>
                <a:srgbClr val="00B050"/>
              </a:solidFill>
            </a:endParaRPr>
          </a:p>
        </p:txBody>
      </p:sp>
      <p:sp>
        <p:nvSpPr>
          <p:cNvPr id="8" name="TextBox 7"/>
          <p:cNvSpPr txBox="1"/>
          <p:nvPr/>
        </p:nvSpPr>
        <p:spPr>
          <a:xfrm>
            <a:off x="1143000" y="3810000"/>
            <a:ext cx="7162800" cy="2031325"/>
          </a:xfrm>
          <a:prstGeom prst="rect">
            <a:avLst/>
          </a:prstGeom>
          <a:noFill/>
          <a:ln>
            <a:solidFill>
              <a:schemeClr val="accent1">
                <a:shade val="95000"/>
                <a:satMod val="105000"/>
              </a:schemeClr>
            </a:solidFill>
          </a:ln>
        </p:spPr>
        <p:txBody>
          <a:bodyPr wrap="square" rtlCol="1">
            <a:spAutoFit/>
          </a:bodyPr>
          <a:lstStyle/>
          <a:p>
            <a:r>
              <a:rPr lang="en-US" dirty="0" smtClean="0">
                <a:solidFill>
                  <a:srgbClr val="00B050"/>
                </a:solidFill>
              </a:rPr>
              <a:t>String </a:t>
            </a:r>
            <a:r>
              <a:rPr lang="en-US" dirty="0" err="1" smtClean="0">
                <a:solidFill>
                  <a:srgbClr val="00B050"/>
                </a:solidFill>
              </a:rPr>
              <a:t>fileName</a:t>
            </a:r>
            <a:r>
              <a:rPr lang="en-US" dirty="0" smtClean="0">
                <a:solidFill>
                  <a:srgbClr val="00B050"/>
                </a:solidFill>
              </a:rPr>
              <a:t> = </a:t>
            </a:r>
            <a:r>
              <a:rPr lang="en-US" dirty="0" err="1" smtClean="0">
                <a:solidFill>
                  <a:srgbClr val="00B050"/>
                </a:solidFill>
              </a:rPr>
              <a:t>JFileUtil.getFileName</a:t>
            </a:r>
            <a:r>
              <a:rPr lang="en-US" dirty="0" smtClean="0">
                <a:solidFill>
                  <a:srgbClr val="00B050"/>
                </a:solidFill>
              </a:rPr>
              <a:t>(</a:t>
            </a:r>
            <a:r>
              <a:rPr lang="en-US" dirty="0" err="1" smtClean="0">
                <a:solidFill>
                  <a:srgbClr val="00B050"/>
                </a:solidFill>
              </a:rPr>
              <a:t>fileNamePattern</a:t>
            </a:r>
            <a:r>
              <a:rPr lang="en-US" dirty="0" smtClean="0">
                <a:solidFill>
                  <a:srgbClr val="00B050"/>
                </a:solidFill>
              </a:rPr>
              <a:t>);</a:t>
            </a:r>
          </a:p>
          <a:p>
            <a:r>
              <a:rPr lang="en-US" dirty="0" smtClean="0">
                <a:solidFill>
                  <a:srgbClr val="00B050"/>
                </a:solidFill>
              </a:rPr>
              <a:t>_</a:t>
            </a:r>
            <a:r>
              <a:rPr lang="en-US" dirty="0" err="1" smtClean="0">
                <a:solidFill>
                  <a:srgbClr val="00B050"/>
                </a:solidFill>
              </a:rPr>
              <a:t>zipFileName</a:t>
            </a:r>
            <a:r>
              <a:rPr lang="en-US" dirty="0" smtClean="0">
                <a:solidFill>
                  <a:srgbClr val="00B050"/>
                </a:solidFill>
              </a:rPr>
              <a:t> = </a:t>
            </a:r>
            <a:r>
              <a:rPr lang="en-US" dirty="0" err="1" smtClean="0">
                <a:solidFill>
                  <a:srgbClr val="00B050"/>
                </a:solidFill>
              </a:rPr>
              <a:t>getZipFileName</a:t>
            </a:r>
            <a:r>
              <a:rPr lang="en-US" dirty="0" smtClean="0">
                <a:solidFill>
                  <a:srgbClr val="00B050"/>
                </a:solidFill>
              </a:rPr>
              <a:t>(</a:t>
            </a:r>
            <a:r>
              <a:rPr lang="en-US" dirty="0" err="1" smtClean="0">
                <a:solidFill>
                  <a:srgbClr val="00B050"/>
                </a:solidFill>
              </a:rPr>
              <a:t>fileNamePattern</a:t>
            </a:r>
            <a:r>
              <a:rPr lang="en-US" dirty="0" smtClean="0">
                <a:solidFill>
                  <a:srgbClr val="00B050"/>
                </a:solidFill>
              </a:rPr>
              <a:t>);</a:t>
            </a:r>
          </a:p>
          <a:p>
            <a:r>
              <a:rPr lang="en-US" dirty="0" smtClean="0">
                <a:solidFill>
                  <a:srgbClr val="00B050"/>
                </a:solidFill>
              </a:rPr>
              <a:t>_</a:t>
            </a:r>
            <a:r>
              <a:rPr lang="en-US" dirty="0" err="1" smtClean="0">
                <a:solidFill>
                  <a:srgbClr val="00B050"/>
                </a:solidFill>
              </a:rPr>
              <a:t>fileFilter</a:t>
            </a:r>
            <a:r>
              <a:rPr lang="en-US" dirty="0" smtClean="0">
                <a:solidFill>
                  <a:srgbClr val="00B050"/>
                </a:solidFill>
              </a:rPr>
              <a:t> = new </a:t>
            </a:r>
            <a:r>
              <a:rPr lang="en-US" dirty="0" err="1" smtClean="0">
                <a:solidFill>
                  <a:srgbClr val="00B050"/>
                </a:solidFill>
              </a:rPr>
              <a:t>PatternFileNameFilter</a:t>
            </a:r>
            <a:r>
              <a:rPr lang="en-US" dirty="0" smtClean="0">
                <a:solidFill>
                  <a:srgbClr val="00B050"/>
                </a:solidFill>
              </a:rPr>
              <a:t>(</a:t>
            </a:r>
            <a:r>
              <a:rPr lang="en-US" dirty="0" err="1" smtClean="0">
                <a:solidFill>
                  <a:srgbClr val="00B050"/>
                </a:solidFill>
              </a:rPr>
              <a:t>getFilePattern</a:t>
            </a:r>
            <a:r>
              <a:rPr lang="en-US" dirty="0" smtClean="0">
                <a:solidFill>
                  <a:srgbClr val="00B050"/>
                </a:solidFill>
              </a:rPr>
              <a:t>(</a:t>
            </a:r>
            <a:r>
              <a:rPr lang="en-US" dirty="0" err="1" smtClean="0">
                <a:solidFill>
                  <a:srgbClr val="00B050"/>
                </a:solidFill>
              </a:rPr>
              <a:t>fileName</a:t>
            </a:r>
            <a:r>
              <a:rPr lang="en-US" dirty="0" smtClean="0">
                <a:solidFill>
                  <a:srgbClr val="00B050"/>
                </a:solidFill>
              </a:rPr>
              <a:t>));</a:t>
            </a:r>
          </a:p>
          <a:p>
            <a:r>
              <a:rPr lang="en-US" dirty="0" smtClean="0">
                <a:solidFill>
                  <a:srgbClr val="00B050"/>
                </a:solidFill>
              </a:rPr>
              <a:t>_directory = new File(</a:t>
            </a:r>
            <a:r>
              <a:rPr lang="en-US" dirty="0" err="1" smtClean="0">
                <a:solidFill>
                  <a:srgbClr val="00B050"/>
                </a:solidFill>
              </a:rPr>
              <a:t>JFileUtil.getDirectoryName</a:t>
            </a:r>
            <a:r>
              <a:rPr lang="en-US" dirty="0" smtClean="0">
                <a:solidFill>
                  <a:srgbClr val="00B050"/>
                </a:solidFill>
              </a:rPr>
              <a:t>(</a:t>
            </a:r>
            <a:r>
              <a:rPr lang="en-US" dirty="0" err="1" smtClean="0">
                <a:solidFill>
                  <a:srgbClr val="00B050"/>
                </a:solidFill>
              </a:rPr>
              <a:t>fileNamePattern</a:t>
            </a:r>
            <a:r>
              <a:rPr lang="en-US" dirty="0" smtClean="0">
                <a:solidFill>
                  <a:srgbClr val="00B050"/>
                </a:solidFill>
              </a:rPr>
              <a:t>));</a:t>
            </a:r>
          </a:p>
          <a:p>
            <a:r>
              <a:rPr lang="en-US" dirty="0" smtClean="0">
                <a:solidFill>
                  <a:srgbClr val="00B050"/>
                </a:solidFill>
              </a:rPr>
              <a:t>_logDeliveryProvider = </a:t>
            </a:r>
            <a:r>
              <a:rPr lang="en-US" dirty="0" err="1" smtClean="0">
                <a:solidFill>
                  <a:srgbClr val="00B050"/>
                </a:solidFill>
              </a:rPr>
              <a:t>ExtensionsHelper.getLogDeliveryProvider</a:t>
            </a:r>
            <a:r>
              <a:rPr lang="en-US" dirty="0" smtClean="0">
                <a:solidFill>
                  <a:srgbClr val="00B050"/>
                </a:solidFill>
              </a:rPr>
              <a:t>();</a:t>
            </a:r>
          </a:p>
          <a:p>
            <a:r>
              <a:rPr lang="en-US" dirty="0" smtClean="0">
                <a:solidFill>
                  <a:srgbClr val="00B050"/>
                </a:solidFill>
              </a:rPr>
              <a:t>_</a:t>
            </a:r>
            <a:r>
              <a:rPr lang="en-US" dirty="0" err="1" smtClean="0">
                <a:solidFill>
                  <a:srgbClr val="00B050"/>
                </a:solidFill>
              </a:rPr>
              <a:t>logDeliveryConfiguration</a:t>
            </a:r>
            <a:r>
              <a:rPr lang="en-US" dirty="0" smtClean="0">
                <a:solidFill>
                  <a:srgbClr val="00B050"/>
                </a:solidFill>
              </a:rPr>
              <a:t> =</a:t>
            </a:r>
            <a:r>
              <a:rPr lang="en-US" dirty="0" err="1" smtClean="0">
                <a:solidFill>
                  <a:srgbClr val="00B050"/>
                </a:solidFill>
              </a:rPr>
              <a:t>ExtensionsHelper.getLogDeliveryConfig</a:t>
            </a:r>
            <a:r>
              <a:rPr lang="en-US" dirty="0" smtClean="0">
                <a:solidFill>
                  <a:srgbClr val="00B050"/>
                </a:solidFill>
              </a:rPr>
              <a:t>();</a:t>
            </a:r>
          </a:p>
          <a:p>
            <a:endParaRPr lang="he-IL" dirty="0" smtClean="0">
              <a:solidFill>
                <a:srgbClr val="00B050"/>
              </a:solidFill>
            </a:endParaRPr>
          </a:p>
        </p:txBody>
      </p:sp>
      <p:cxnSp>
        <p:nvCxnSpPr>
          <p:cNvPr id="11" name="Straight Arrow Connector 10"/>
          <p:cNvCxnSpPr/>
          <p:nvPr/>
        </p:nvCxnSpPr>
        <p:spPr>
          <a:xfrm flipV="1">
            <a:off x="381000" y="5105400"/>
            <a:ext cx="762000" cy="1524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5029200" y="5257800"/>
            <a:ext cx="22860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3200400" y="3657600"/>
            <a:ext cx="4038600" cy="0"/>
          </a:xfrm>
          <a:prstGeom prst="line">
            <a:avLst/>
          </a:prstGeom>
          <a:ln w="158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4 – WNE: Missing </a:t>
            </a:r>
            <a:r>
              <a:rPr lang="en-US" i="1" dirty="0" err="1" smtClean="0">
                <a:solidFill>
                  <a:srgbClr val="0033CC"/>
                </a:solidFill>
              </a:rPr>
              <a:t>Plugin</a:t>
            </a:r>
            <a:endParaRPr lang="en-US" i="1" dirty="0">
              <a:solidFill>
                <a:srgbClr val="0033CC"/>
              </a:solidFill>
            </a:endParaRPr>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endParaRPr lang="en-US" sz="3600" i="1" dirty="0" smtClean="0">
              <a:solidFill>
                <a:srgbClr val="FF0000"/>
              </a:solidFill>
              <a:latin typeface="+mj-lt"/>
              <a:ea typeface="+mj-ea"/>
              <a:cs typeface="+mj-cs"/>
            </a:endParaRPr>
          </a:p>
        </p:txBody>
      </p:sp>
      <p:sp>
        <p:nvSpPr>
          <p:cNvPr id="6" name="Content Placeholder 5"/>
          <p:cNvSpPr>
            <a:spLocks noGrp="1"/>
          </p:cNvSpPr>
          <p:nvPr>
            <p:ph idx="1"/>
          </p:nvPr>
        </p:nvSpPr>
        <p:spPr>
          <a:xfrm>
            <a:off x="533400" y="1295400"/>
            <a:ext cx="8229600" cy="4953000"/>
          </a:xfrm>
        </p:spPr>
        <p:txBody>
          <a:bodyPr>
            <a:normAutofit/>
          </a:bodyPr>
          <a:lstStyle/>
          <a:p>
            <a:r>
              <a:rPr lang="en-US" dirty="0" smtClean="0">
                <a:solidFill>
                  <a:srgbClr val="FF0000"/>
                </a:solidFill>
              </a:rPr>
              <a:t>Still, Why is logDeliveryProvider == null?</a:t>
            </a:r>
          </a:p>
          <a:p>
            <a:r>
              <a:rPr lang="en-US" dirty="0" smtClean="0">
                <a:solidFill>
                  <a:srgbClr val="00B050"/>
                </a:solidFill>
                <a:sym typeface="Wingdings" pitchFamily="2" charset="2"/>
              </a:rPr>
              <a:t>Reason: Extension contribution missing</a:t>
            </a:r>
          </a:p>
        </p:txBody>
      </p:sp>
      <p:sp>
        <p:nvSpPr>
          <p:cNvPr id="8" name="TextBox 7"/>
          <p:cNvSpPr txBox="1"/>
          <p:nvPr/>
        </p:nvSpPr>
        <p:spPr>
          <a:xfrm>
            <a:off x="762000" y="2667000"/>
            <a:ext cx="8382000" cy="3693319"/>
          </a:xfrm>
          <a:prstGeom prst="rect">
            <a:avLst/>
          </a:prstGeom>
          <a:noFill/>
          <a:ln>
            <a:solidFill>
              <a:schemeClr val="accent1">
                <a:shade val="95000"/>
                <a:satMod val="105000"/>
              </a:schemeClr>
            </a:solidFill>
          </a:ln>
        </p:spPr>
        <p:txBody>
          <a:bodyPr wrap="square" rtlCol="1">
            <a:spAutoFit/>
          </a:bodyPr>
          <a:lstStyle/>
          <a:p>
            <a:r>
              <a:rPr lang="en-US" dirty="0" smtClean="0"/>
              <a:t>public static LogDeliveryProvider </a:t>
            </a:r>
            <a:r>
              <a:rPr lang="en-US" dirty="0" err="1" smtClean="0"/>
              <a:t>getLogDeliveryProvider</a:t>
            </a:r>
            <a:r>
              <a:rPr lang="en-US" dirty="0" smtClean="0"/>
              <a:t>()</a:t>
            </a:r>
          </a:p>
          <a:p>
            <a:r>
              <a:rPr lang="en-US" dirty="0" smtClean="0"/>
              <a:t>{</a:t>
            </a:r>
            <a:endParaRPr lang="he-IL" dirty="0" smtClean="0"/>
          </a:p>
          <a:p>
            <a:r>
              <a:rPr lang="en-US" dirty="0" err="1" smtClean="0">
                <a:solidFill>
                  <a:srgbClr val="00B050"/>
                </a:solidFill>
              </a:rPr>
              <a:t>IExtensionRegistry</a:t>
            </a:r>
            <a:r>
              <a:rPr lang="en-US" dirty="0" smtClean="0">
                <a:solidFill>
                  <a:srgbClr val="00B050"/>
                </a:solidFill>
              </a:rPr>
              <a:t> registry = </a:t>
            </a:r>
            <a:r>
              <a:rPr lang="en-US" dirty="0" err="1" smtClean="0">
                <a:solidFill>
                  <a:srgbClr val="00B050"/>
                </a:solidFill>
              </a:rPr>
              <a:t>Platform.getExtensionRegistry</a:t>
            </a:r>
            <a:r>
              <a:rPr lang="en-US" dirty="0" smtClean="0">
                <a:solidFill>
                  <a:srgbClr val="00B050"/>
                </a:solidFill>
              </a:rPr>
              <a:t>();</a:t>
            </a:r>
          </a:p>
          <a:p>
            <a:r>
              <a:rPr lang="en-US" dirty="0" smtClean="0">
                <a:solidFill>
                  <a:srgbClr val="00B050"/>
                </a:solidFill>
              </a:rPr>
              <a:t> </a:t>
            </a:r>
            <a:r>
              <a:rPr lang="en-US" dirty="0" err="1" smtClean="0">
                <a:solidFill>
                  <a:srgbClr val="00B050"/>
                </a:solidFill>
              </a:rPr>
              <a:t>IExtensionPoint</a:t>
            </a:r>
            <a:r>
              <a:rPr lang="en-US" dirty="0" smtClean="0">
                <a:solidFill>
                  <a:srgbClr val="00B050"/>
                </a:solidFill>
              </a:rPr>
              <a:t> point =    </a:t>
            </a:r>
            <a:r>
              <a:rPr lang="en-US" dirty="0" err="1" smtClean="0">
                <a:solidFill>
                  <a:srgbClr val="00B050"/>
                </a:solidFill>
              </a:rPr>
              <a:t>registry.getExtensionPoint</a:t>
            </a:r>
            <a:r>
              <a:rPr lang="en-US" dirty="0" smtClean="0">
                <a:solidFill>
                  <a:srgbClr val="00B050"/>
                </a:solidFill>
              </a:rPr>
              <a:t>("</a:t>
            </a:r>
            <a:r>
              <a:rPr lang="en-US" dirty="0" err="1" smtClean="0">
                <a:solidFill>
                  <a:srgbClr val="00B050"/>
                </a:solidFill>
              </a:rPr>
              <a:t>com.acme.sidebar.LogDeliveryProvider</a:t>
            </a:r>
            <a:r>
              <a:rPr lang="en-US" dirty="0" smtClean="0">
                <a:solidFill>
                  <a:srgbClr val="00B050"/>
                </a:solidFill>
              </a:rPr>
              <a:t>"); </a:t>
            </a:r>
          </a:p>
          <a:p>
            <a:r>
              <a:rPr lang="en-US" dirty="0" smtClean="0">
                <a:solidFill>
                  <a:srgbClr val="00B050"/>
                </a:solidFill>
              </a:rPr>
              <a:t> if (point != null) {</a:t>
            </a:r>
          </a:p>
          <a:p>
            <a:r>
              <a:rPr lang="en-US" dirty="0" smtClean="0"/>
              <a:t>	</a:t>
            </a:r>
            <a:r>
              <a:rPr lang="en-US" dirty="0" err="1" smtClean="0">
                <a:solidFill>
                  <a:schemeClr val="accent2">
                    <a:lumMod val="60000"/>
                    <a:lumOff val="40000"/>
                  </a:schemeClr>
                </a:solidFill>
              </a:rPr>
              <a:t>IExtension</a:t>
            </a:r>
            <a:r>
              <a:rPr lang="en-US" dirty="0" smtClean="0">
                <a:solidFill>
                  <a:schemeClr val="accent2">
                    <a:lumMod val="60000"/>
                    <a:lumOff val="40000"/>
                  </a:schemeClr>
                </a:solidFill>
              </a:rPr>
              <a:t>[] extensions = </a:t>
            </a:r>
            <a:r>
              <a:rPr lang="en-US" dirty="0" err="1" smtClean="0">
                <a:solidFill>
                  <a:schemeClr val="accent2">
                    <a:lumMod val="60000"/>
                    <a:lumOff val="40000"/>
                  </a:schemeClr>
                </a:solidFill>
              </a:rPr>
              <a:t>point.getExtensions</a:t>
            </a:r>
            <a:r>
              <a:rPr lang="en-US" dirty="0" smtClean="0">
                <a:solidFill>
                  <a:schemeClr val="accent2">
                    <a:lumMod val="60000"/>
                    <a:lumOff val="40000"/>
                  </a:schemeClr>
                </a:solidFill>
              </a:rPr>
              <a:t>();</a:t>
            </a:r>
          </a:p>
          <a:p>
            <a:r>
              <a:rPr lang="en-US" dirty="0" smtClean="0">
                <a:solidFill>
                  <a:schemeClr val="accent2">
                    <a:lumMod val="60000"/>
                    <a:lumOff val="40000"/>
                  </a:schemeClr>
                </a:solidFill>
              </a:rPr>
              <a:t>	if (</a:t>
            </a:r>
            <a:r>
              <a:rPr lang="en-US" dirty="0" err="1" smtClean="0">
                <a:solidFill>
                  <a:schemeClr val="accent2">
                    <a:lumMod val="60000"/>
                    <a:lumOff val="40000"/>
                  </a:schemeClr>
                </a:solidFill>
              </a:rPr>
              <a:t>extensions.length</a:t>
            </a:r>
            <a:r>
              <a:rPr lang="en-US" dirty="0" smtClean="0">
                <a:solidFill>
                  <a:schemeClr val="accent2">
                    <a:lumMod val="60000"/>
                    <a:lumOff val="40000"/>
                  </a:schemeClr>
                </a:solidFill>
              </a:rPr>
              <a:t> &gt; 0) {</a:t>
            </a:r>
          </a:p>
          <a:p>
            <a:r>
              <a:rPr lang="en-US" dirty="0" smtClean="0">
                <a:solidFill>
                  <a:schemeClr val="accent2">
                    <a:lumMod val="60000"/>
                    <a:lumOff val="40000"/>
                  </a:schemeClr>
                </a:solidFill>
              </a:rPr>
              <a:t>		for (</a:t>
            </a:r>
            <a:r>
              <a:rPr lang="en-US" dirty="0" err="1" smtClean="0">
                <a:solidFill>
                  <a:schemeClr val="accent2">
                    <a:lumMod val="60000"/>
                    <a:lumOff val="40000"/>
                  </a:schemeClr>
                </a:solidFill>
              </a:rPr>
              <a:t>int</a:t>
            </a:r>
            <a:r>
              <a:rPr lang="en-US" dirty="0" smtClean="0">
                <a:solidFill>
                  <a:schemeClr val="accent2">
                    <a:lumMod val="60000"/>
                    <a:lumOff val="40000"/>
                  </a:schemeClr>
                </a:solidFill>
              </a:rPr>
              <a:t> </a:t>
            </a:r>
            <a:r>
              <a:rPr lang="en-US" dirty="0" err="1" smtClean="0">
                <a:solidFill>
                  <a:schemeClr val="accent2">
                    <a:lumMod val="60000"/>
                    <a:lumOff val="40000"/>
                  </a:schemeClr>
                </a:solidFill>
              </a:rPr>
              <a:t>i</a:t>
            </a:r>
            <a:r>
              <a:rPr lang="en-US" dirty="0" smtClean="0">
                <a:solidFill>
                  <a:schemeClr val="accent2">
                    <a:lumMod val="60000"/>
                    <a:lumOff val="40000"/>
                  </a:schemeClr>
                </a:solidFill>
              </a:rPr>
              <a:t> = 0; </a:t>
            </a:r>
            <a:r>
              <a:rPr lang="en-US" dirty="0" err="1" smtClean="0">
                <a:solidFill>
                  <a:schemeClr val="accent2">
                    <a:lumMod val="60000"/>
                    <a:lumOff val="40000"/>
                  </a:schemeClr>
                </a:solidFill>
              </a:rPr>
              <a:t>i</a:t>
            </a:r>
            <a:r>
              <a:rPr lang="en-US" dirty="0" smtClean="0">
                <a:solidFill>
                  <a:schemeClr val="accent2">
                    <a:lumMod val="60000"/>
                    <a:lumOff val="40000"/>
                  </a:schemeClr>
                </a:solidFill>
              </a:rPr>
              <a:t> &lt; </a:t>
            </a:r>
            <a:r>
              <a:rPr lang="en-US" dirty="0" err="1" smtClean="0">
                <a:solidFill>
                  <a:schemeClr val="accent2">
                    <a:lumMod val="60000"/>
                    <a:lumOff val="40000"/>
                  </a:schemeClr>
                </a:solidFill>
              </a:rPr>
              <a:t>extensions.length</a:t>
            </a:r>
            <a:r>
              <a:rPr lang="en-US" dirty="0" smtClean="0">
                <a:solidFill>
                  <a:schemeClr val="accent2">
                    <a:lumMod val="60000"/>
                    <a:lumOff val="40000"/>
                  </a:schemeClr>
                </a:solidFill>
              </a:rPr>
              <a:t>; </a:t>
            </a:r>
            <a:r>
              <a:rPr lang="en-US" dirty="0" err="1" smtClean="0">
                <a:solidFill>
                  <a:schemeClr val="accent2">
                    <a:lumMod val="60000"/>
                    <a:lumOff val="40000"/>
                  </a:schemeClr>
                </a:solidFill>
              </a:rPr>
              <a:t>i</a:t>
            </a:r>
            <a:r>
              <a:rPr lang="en-US" dirty="0" smtClean="0">
                <a:solidFill>
                  <a:schemeClr val="accent2">
                    <a:lumMod val="60000"/>
                    <a:lumOff val="40000"/>
                  </a:schemeClr>
                </a:solidFill>
              </a:rPr>
              <a:t>++) {</a:t>
            </a:r>
          </a:p>
          <a:p>
            <a:r>
              <a:rPr lang="en-US" dirty="0" smtClean="0">
                <a:solidFill>
                  <a:schemeClr val="accent2">
                    <a:lumMod val="60000"/>
                    <a:lumOff val="40000"/>
                  </a:schemeClr>
                </a:solidFill>
              </a:rPr>
              <a:t>	try {</a:t>
            </a:r>
          </a:p>
          <a:p>
            <a:r>
              <a:rPr lang="en-US" dirty="0" smtClean="0">
                <a:solidFill>
                  <a:schemeClr val="accent2">
                    <a:lumMod val="60000"/>
                    <a:lumOff val="40000"/>
                  </a:schemeClr>
                </a:solidFill>
              </a:rPr>
              <a:t>		</a:t>
            </a:r>
            <a:r>
              <a:rPr lang="en-US" dirty="0" err="1" smtClean="0">
                <a:solidFill>
                  <a:schemeClr val="accent2">
                    <a:lumMod val="60000"/>
                    <a:lumOff val="40000"/>
                  </a:schemeClr>
                </a:solidFill>
              </a:rPr>
              <a:t>m_logDeliveryProvider</a:t>
            </a:r>
            <a:r>
              <a:rPr lang="en-US" dirty="0" smtClean="0">
                <a:solidFill>
                  <a:schemeClr val="accent2">
                    <a:lumMod val="60000"/>
                    <a:lumOff val="40000"/>
                  </a:schemeClr>
                </a:solidFill>
              </a:rPr>
              <a:t> = 			extensions[</a:t>
            </a:r>
            <a:r>
              <a:rPr lang="en-US" dirty="0" err="1" smtClean="0">
                <a:solidFill>
                  <a:schemeClr val="accent2">
                    <a:lumMod val="60000"/>
                    <a:lumOff val="40000"/>
                  </a:schemeClr>
                </a:solidFill>
              </a:rPr>
              <a:t>i</a:t>
            </a:r>
            <a:r>
              <a:rPr lang="en-US" dirty="0" smtClean="0">
                <a:solidFill>
                  <a:schemeClr val="accent2">
                    <a:lumMod val="60000"/>
                    <a:lumOff val="40000"/>
                  </a:schemeClr>
                </a:solidFill>
              </a:rPr>
              <a:t>].</a:t>
            </a:r>
            <a:r>
              <a:rPr lang="en-US" dirty="0" err="1" smtClean="0">
                <a:solidFill>
                  <a:schemeClr val="accent2">
                    <a:lumMod val="60000"/>
                    <a:lumOff val="40000"/>
                  </a:schemeClr>
                </a:solidFill>
              </a:rPr>
              <a:t>getConfigurationElements</a:t>
            </a:r>
            <a:r>
              <a:rPr lang="en-US" dirty="0" smtClean="0">
                <a:solidFill>
                  <a:schemeClr val="accent2">
                    <a:lumMod val="60000"/>
                    <a:lumOff val="40000"/>
                  </a:schemeClr>
                </a:solidFill>
              </a:rPr>
              <a:t>()[0].</a:t>
            </a:r>
            <a:r>
              <a:rPr lang="en-US" dirty="0" err="1" smtClean="0">
                <a:solidFill>
                  <a:schemeClr val="accent2">
                    <a:lumMod val="60000"/>
                    <a:lumOff val="40000"/>
                  </a:schemeClr>
                </a:solidFill>
              </a:rPr>
              <a:t>createExecutableExtension</a:t>
            </a:r>
            <a:r>
              <a:rPr lang="en-US" dirty="0" smtClean="0">
                <a:solidFill>
                  <a:schemeClr val="accent2">
                    <a:lumMod val="60000"/>
                    <a:lumOff val="40000"/>
                  </a:schemeClr>
                </a:solidFill>
              </a:rPr>
              <a:t>("class");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Simple Dynamic slicing </a:t>
            </a:r>
            <a:endParaRPr lang="en-US" i="1" dirty="0">
              <a:solidFill>
                <a:srgbClr val="0033CC"/>
              </a:solidFill>
            </a:endParaRPr>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endParaRPr lang="en-US" sz="3600" i="1" dirty="0" smtClean="0">
              <a:solidFill>
                <a:srgbClr val="FF0000"/>
              </a:solidFill>
              <a:latin typeface="+mj-lt"/>
              <a:ea typeface="+mj-ea"/>
              <a:cs typeface="+mj-cs"/>
            </a:endParaRPr>
          </a:p>
        </p:txBody>
      </p:sp>
      <p:cxnSp>
        <p:nvCxnSpPr>
          <p:cNvPr id="11" name="Straight Arrow Connector 10"/>
          <p:cNvCxnSpPr/>
          <p:nvPr/>
        </p:nvCxnSpPr>
        <p:spPr>
          <a:xfrm flipV="1">
            <a:off x="381000" y="5105400"/>
            <a:ext cx="762000" cy="1524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Grp="1" noChangeAspect="1" noChangeArrowheads="1"/>
          </p:cNvPicPr>
          <p:nvPr>
            <p:ph idx="1"/>
          </p:nvPr>
        </p:nvPicPr>
        <p:blipFill>
          <a:blip r:embed="rId3" cstate="print"/>
          <a:srcRect/>
          <a:stretch>
            <a:fillRect/>
          </a:stretch>
        </p:blipFill>
        <p:spPr bwMode="auto">
          <a:xfrm>
            <a:off x="381000" y="1143000"/>
            <a:ext cx="4281487" cy="5428883"/>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237892" y="2133600"/>
            <a:ext cx="4906108" cy="2971800"/>
          </a:xfrm>
          <a:prstGeom prst="rect">
            <a:avLst/>
          </a:prstGeom>
          <a:noFill/>
          <a:ln w="9525">
            <a:noFill/>
            <a:miter lim="800000"/>
            <a:headEnd/>
            <a:tailEnd/>
          </a:ln>
        </p:spPr>
      </p:pic>
      <p:sp>
        <p:nvSpPr>
          <p:cNvPr id="12" name="TextBox 11"/>
          <p:cNvSpPr txBox="1"/>
          <p:nvPr/>
        </p:nvSpPr>
        <p:spPr>
          <a:xfrm>
            <a:off x="6629400" y="1219200"/>
            <a:ext cx="2286000" cy="1200329"/>
          </a:xfrm>
          <a:prstGeom prst="rect">
            <a:avLst/>
          </a:prstGeom>
          <a:noFill/>
        </p:spPr>
        <p:txBody>
          <a:bodyPr wrap="square" rtlCol="1">
            <a:spAutoFit/>
          </a:bodyPr>
          <a:lstStyle/>
          <a:p>
            <a:r>
              <a:rPr lang="en-US" sz="2400" b="1" dirty="0" smtClean="0"/>
              <a:t>P</a:t>
            </a:r>
            <a:r>
              <a:rPr lang="en-US" sz="2400" dirty="0" smtClean="0"/>
              <a:t>rogram </a:t>
            </a:r>
            <a:r>
              <a:rPr lang="en-US" sz="2400" b="1" dirty="0" smtClean="0"/>
              <a:t>D</a:t>
            </a:r>
            <a:r>
              <a:rPr lang="en-US" sz="2400" dirty="0" smtClean="0"/>
              <a:t>ependence </a:t>
            </a:r>
            <a:r>
              <a:rPr lang="en-US" sz="2400" b="1" dirty="0" smtClean="0"/>
              <a:t>G</a:t>
            </a:r>
            <a:r>
              <a:rPr lang="en-US" sz="2400" dirty="0" smtClean="0"/>
              <a:t>raph</a:t>
            </a:r>
            <a:endParaRPr lang="he-IL" sz="2400" dirty="0"/>
          </a:p>
        </p:txBody>
      </p:sp>
      <p:sp>
        <p:nvSpPr>
          <p:cNvPr id="14" name="TextBox 13"/>
          <p:cNvSpPr txBox="1"/>
          <p:nvPr/>
        </p:nvSpPr>
        <p:spPr>
          <a:xfrm>
            <a:off x="4876800" y="5257800"/>
            <a:ext cx="3276600" cy="1200329"/>
          </a:xfrm>
          <a:prstGeom prst="rect">
            <a:avLst/>
          </a:prstGeom>
          <a:noFill/>
        </p:spPr>
        <p:txBody>
          <a:bodyPr wrap="square" rtlCol="1">
            <a:spAutoFit/>
          </a:bodyPr>
          <a:lstStyle/>
          <a:p>
            <a:r>
              <a:rPr lang="en-US" dirty="0" smtClean="0"/>
              <a:t>Nodes for non-compound statements and for control predicates.  Edges for data and control dependence.</a:t>
            </a:r>
            <a:endParaRPr lang="he-IL"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Dynamic slicing for Debugging</a:t>
            </a:r>
            <a:endParaRPr lang="en-US" i="1" dirty="0">
              <a:solidFill>
                <a:srgbClr val="0033CC"/>
              </a:solidFill>
            </a:endParaRPr>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endParaRPr lang="en-US" sz="3600" i="1" dirty="0" smtClean="0">
              <a:solidFill>
                <a:srgbClr val="FF0000"/>
              </a:solidFill>
              <a:latin typeface="+mj-lt"/>
              <a:ea typeface="+mj-ea"/>
              <a:cs typeface="+mj-cs"/>
            </a:endParaRPr>
          </a:p>
        </p:txBody>
      </p:sp>
      <p:sp>
        <p:nvSpPr>
          <p:cNvPr id="9" name="Content Placeholder 8"/>
          <p:cNvSpPr>
            <a:spLocks noGrp="1"/>
          </p:cNvSpPr>
          <p:nvPr>
            <p:ph idx="1"/>
          </p:nvPr>
        </p:nvSpPr>
        <p:spPr/>
        <p:txBody>
          <a:bodyPr>
            <a:normAutofit lnSpcReduction="10000"/>
          </a:bodyPr>
          <a:lstStyle/>
          <a:p>
            <a:r>
              <a:rPr lang="en-US" dirty="0" smtClean="0"/>
              <a:t>Execution History: &lt;1,2,3,5</a:t>
            </a:r>
            <a:r>
              <a:rPr lang="en-US" baseline="30000" dirty="0" smtClean="0"/>
              <a:t>1</a:t>
            </a:r>
            <a:r>
              <a:rPr lang="en-US" dirty="0" smtClean="0"/>
              <a:t> …. , 5</a:t>
            </a:r>
            <a:r>
              <a:rPr lang="en-US" baseline="30000" dirty="0" smtClean="0"/>
              <a:t>2</a:t>
            </a:r>
            <a:r>
              <a:rPr lang="en-US" dirty="0" smtClean="0"/>
              <a:t>&gt;</a:t>
            </a:r>
          </a:p>
          <a:p>
            <a:pPr lvl="1"/>
            <a:r>
              <a:rPr lang="en-US" dirty="0" smtClean="0"/>
              <a:t>Full trace of control flow</a:t>
            </a:r>
          </a:p>
          <a:p>
            <a:r>
              <a:rPr lang="en-US" dirty="0" smtClean="0"/>
              <a:t>Dynamic slice of a program P, input N with respect to a variable V for a given execution history H</a:t>
            </a:r>
          </a:p>
          <a:p>
            <a:pPr lvl="1"/>
            <a:r>
              <a:rPr lang="en-US" dirty="0" smtClean="0"/>
              <a:t>The set of statements in H whose execution had some effect on V at the end of the partial execution</a:t>
            </a:r>
          </a:p>
          <a:p>
            <a:r>
              <a:rPr lang="en-US" dirty="0" smtClean="0"/>
              <a:t>Executable slice is not required for debugging</a:t>
            </a:r>
            <a:endParaRPr lang="he-IL"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Static slicing + Coverage</a:t>
            </a:r>
            <a:endParaRPr lang="en-US" i="1" dirty="0">
              <a:solidFill>
                <a:srgbClr val="0033CC"/>
              </a:solidFill>
            </a:endParaRPr>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endParaRPr lang="en-US" sz="3600" i="1" dirty="0" smtClean="0">
              <a:solidFill>
                <a:srgbClr val="FF0000"/>
              </a:solidFill>
              <a:latin typeface="+mj-lt"/>
              <a:ea typeface="+mj-ea"/>
              <a:cs typeface="+mj-cs"/>
            </a:endParaRPr>
          </a:p>
        </p:txBody>
      </p:sp>
      <p:sp>
        <p:nvSpPr>
          <p:cNvPr id="9" name="Content Placeholder 8"/>
          <p:cNvSpPr>
            <a:spLocks noGrp="1"/>
          </p:cNvSpPr>
          <p:nvPr>
            <p:ph idx="1"/>
          </p:nvPr>
        </p:nvSpPr>
        <p:spPr/>
        <p:txBody>
          <a:bodyPr/>
          <a:lstStyle/>
          <a:p>
            <a:r>
              <a:rPr lang="en-US" dirty="0" smtClean="0"/>
              <a:t>Produces smaller slices than pure static slicing</a:t>
            </a:r>
          </a:p>
          <a:p>
            <a:r>
              <a:rPr lang="en-US" dirty="0" smtClean="0"/>
              <a:t>Larger slices than advanced, high overhead dynamic slicers</a:t>
            </a:r>
          </a:p>
          <a:p>
            <a:r>
              <a:rPr lang="en-US" i="1" dirty="0" smtClean="0"/>
              <a:t>Dice := Diff of slices</a:t>
            </a:r>
            <a:endParaRPr lang="en-US" dirty="0" smtClean="0"/>
          </a:p>
        </p:txBody>
      </p:sp>
      <p:pic>
        <p:nvPicPr>
          <p:cNvPr id="3075" name="Picture 3"/>
          <p:cNvPicPr>
            <a:picLocks noChangeAspect="1" noChangeArrowheads="1"/>
          </p:cNvPicPr>
          <p:nvPr/>
        </p:nvPicPr>
        <p:blipFill>
          <a:blip r:embed="rId3" cstate="print"/>
          <a:srcRect/>
          <a:stretch>
            <a:fillRect/>
          </a:stretch>
        </p:blipFill>
        <p:spPr bwMode="auto">
          <a:xfrm>
            <a:off x="5214257" y="2819400"/>
            <a:ext cx="3886201" cy="3540453"/>
          </a:xfrm>
          <a:prstGeom prst="rect">
            <a:avLst/>
          </a:prstGeom>
          <a:noFill/>
          <a:ln w="9525">
            <a:solidFill>
              <a:schemeClr val="accent1">
                <a:shade val="95000"/>
                <a:satMod val="105000"/>
              </a:schemeClr>
            </a:solid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94344" y="3962400"/>
            <a:ext cx="5072487" cy="2133599"/>
          </a:xfrm>
          <a:prstGeom prst="rect">
            <a:avLst/>
          </a:prstGeom>
          <a:noFill/>
          <a:ln w="9525">
            <a:solidFill>
              <a:schemeClr val="accent1">
                <a:shade val="95000"/>
                <a:satMod val="105000"/>
              </a:schemeClr>
            </a:solid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fontScale="90000"/>
          </a:bodyPr>
          <a:lstStyle/>
          <a:p>
            <a:pPr fontAlgn="base">
              <a:spcAft>
                <a:spcPct val="0"/>
              </a:spcAft>
            </a:pPr>
            <a:r>
              <a:rPr lang="en-US" i="1" dirty="0" smtClean="0">
                <a:solidFill>
                  <a:srgbClr val="0033CC"/>
                </a:solidFill>
              </a:rPr>
              <a:t/>
            </a:r>
            <a:br>
              <a:rPr lang="en-US" i="1" dirty="0" smtClean="0">
                <a:solidFill>
                  <a:srgbClr val="0033CC"/>
                </a:solidFill>
              </a:rPr>
            </a:br>
            <a:r>
              <a:rPr lang="en-US" i="1" dirty="0" smtClean="0">
                <a:solidFill>
                  <a:srgbClr val="0033CC"/>
                </a:solidFill>
              </a:rPr>
              <a:t>Augmented code browsing </a:t>
            </a:r>
            <a:r>
              <a:rPr lang="en-US" i="1" dirty="0" smtClean="0">
                <a:solidFill>
                  <a:srgbClr val="FF0000"/>
                </a:solidFill>
              </a:rPr>
              <a:t/>
            </a:r>
            <a:br>
              <a:rPr lang="en-US" i="1" dirty="0" smtClean="0">
                <a:solidFill>
                  <a:srgbClr val="FF0000"/>
                </a:solidFill>
              </a:rPr>
            </a:br>
            <a:endParaRPr lang="en-US" i="1" dirty="0">
              <a:solidFill>
                <a:srgbClr val="0033CC"/>
              </a:solidFill>
            </a:endParaRPr>
          </a:p>
        </p:txBody>
      </p:sp>
      <p:sp>
        <p:nvSpPr>
          <p:cNvPr id="110595" name="Rectangle 3"/>
          <p:cNvSpPr>
            <a:spLocks noGrp="1" noChangeArrowheads="1"/>
          </p:cNvSpPr>
          <p:nvPr>
            <p:ph idx="1"/>
          </p:nvPr>
        </p:nvSpPr>
        <p:spPr>
          <a:xfrm>
            <a:off x="533400" y="1524000"/>
            <a:ext cx="8077200" cy="4191000"/>
          </a:xfrm>
        </p:spPr>
        <p:txBody>
          <a:bodyPr>
            <a:normAutofit/>
          </a:bodyPr>
          <a:lstStyle/>
          <a:p>
            <a:pPr>
              <a:lnSpc>
                <a:spcPct val="90000"/>
              </a:lnSpc>
            </a:pPr>
            <a:r>
              <a:rPr lang="en-US" dirty="0" smtClean="0"/>
              <a:t>Map Source Code </a:t>
            </a:r>
            <a:r>
              <a:rPr lang="en-US" dirty="0" smtClean="0">
                <a:sym typeface="Wingdings" pitchFamily="2" charset="2"/>
              </a:rPr>
              <a:t> Application Features</a:t>
            </a:r>
            <a:endParaRPr lang="en-US" dirty="0" smtClean="0"/>
          </a:p>
          <a:p>
            <a:pPr>
              <a:lnSpc>
                <a:spcPct val="90000"/>
              </a:lnSpc>
            </a:pPr>
            <a:r>
              <a:rPr lang="en-US" dirty="0" smtClean="0"/>
              <a:t>Correlate source code with inputs and outputs</a:t>
            </a:r>
          </a:p>
          <a:p>
            <a:pPr lvl="1">
              <a:lnSpc>
                <a:spcPct val="90000"/>
              </a:lnSpc>
            </a:pPr>
            <a:r>
              <a:rPr lang="en-US" dirty="0" smtClean="0"/>
              <a:t>Overlay concrete parameter and variable values</a:t>
            </a:r>
          </a:p>
          <a:p>
            <a:pPr lvl="1">
              <a:lnSpc>
                <a:spcPct val="90000"/>
              </a:lnSpc>
            </a:pPr>
            <a:r>
              <a:rPr lang="en-US" dirty="0" smtClean="0"/>
              <a:t>Video</a:t>
            </a:r>
          </a:p>
          <a:p>
            <a:pPr>
              <a:lnSpc>
                <a:spcPct val="90000"/>
              </a:lnSpc>
            </a:pPr>
            <a:r>
              <a:rPr lang="en-US" dirty="0" smtClean="0"/>
              <a:t>Persist Recordings for later Search</a:t>
            </a:r>
          </a:p>
          <a:p>
            <a:pPr>
              <a:lnSpc>
                <a:spcPct val="90000"/>
              </a:lnSpc>
            </a:pPr>
            <a:r>
              <a:rPr lang="en-US" dirty="0" smtClean="0"/>
              <a:t>Covering Test cases</a:t>
            </a:r>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endParaRPr lang="en-US" sz="3600" i="1" dirty="0" smtClean="0">
              <a:solidFill>
                <a:srgbClr val="FF0000"/>
              </a:solidFill>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Anomalies</a:t>
            </a:r>
            <a:r>
              <a:rPr lang="en-US" i="1" dirty="0" smtClean="0">
                <a:solidFill>
                  <a:srgbClr val="0033CC"/>
                </a:solidFill>
              </a:rPr>
              <a:t>, Regressions and Bugs</a:t>
            </a:r>
            <a:endParaRPr lang="en-US" i="1" dirty="0">
              <a:solidFill>
                <a:srgbClr val="0033CC"/>
              </a:solidFill>
            </a:endParaRPr>
          </a:p>
        </p:txBody>
      </p:sp>
      <p:sp>
        <p:nvSpPr>
          <p:cNvPr id="110595" name="Rectangle 3"/>
          <p:cNvSpPr>
            <a:spLocks noGrp="1" noChangeArrowheads="1"/>
          </p:cNvSpPr>
          <p:nvPr>
            <p:ph idx="1"/>
          </p:nvPr>
        </p:nvSpPr>
        <p:spPr>
          <a:xfrm>
            <a:off x="533400" y="1524000"/>
            <a:ext cx="8077200" cy="4191000"/>
          </a:xfrm>
        </p:spPr>
        <p:txBody>
          <a:bodyPr>
            <a:normAutofit/>
          </a:bodyPr>
          <a:lstStyle/>
          <a:p>
            <a:pPr>
              <a:lnSpc>
                <a:spcPct val="90000"/>
              </a:lnSpc>
            </a:pPr>
            <a:r>
              <a:rPr lang="en-US" dirty="0" err="1" smtClean="0"/>
              <a:t>Cov</a:t>
            </a:r>
            <a:r>
              <a:rPr lang="en-US" dirty="0" smtClean="0"/>
              <a:t>-diff of good vs. bad inputs</a:t>
            </a:r>
          </a:p>
          <a:p>
            <a:pPr lvl="1">
              <a:lnSpc>
                <a:spcPct val="90000"/>
              </a:lnSpc>
            </a:pPr>
            <a:r>
              <a:rPr lang="en-US" dirty="0" smtClean="0"/>
              <a:t>Compare also basic-blocks counts</a:t>
            </a:r>
          </a:p>
          <a:p>
            <a:pPr>
              <a:lnSpc>
                <a:spcPct val="90000"/>
              </a:lnSpc>
            </a:pPr>
            <a:r>
              <a:rPr lang="en-US" dirty="0" smtClean="0"/>
              <a:t>Regression: Source code diff – included in execution</a:t>
            </a:r>
          </a:p>
          <a:p>
            <a:pPr>
              <a:lnSpc>
                <a:spcPct val="90000"/>
              </a:lnSpc>
            </a:pPr>
            <a:r>
              <a:rPr lang="en-US" dirty="0" smtClean="0"/>
              <a:t>Limitations of Diff</a:t>
            </a:r>
          </a:p>
          <a:p>
            <a:pPr>
              <a:lnSpc>
                <a:spcPct val="90000"/>
              </a:lnSpc>
            </a:pPr>
            <a:r>
              <a:rPr lang="en-US" dirty="0" smtClean="0"/>
              <a:t>Delta Debugging</a:t>
            </a:r>
          </a:p>
          <a:p>
            <a:pPr>
              <a:lnSpc>
                <a:spcPct val="90000"/>
              </a:lnSpc>
            </a:pPr>
            <a:r>
              <a:rPr lang="en-US" dirty="0" smtClean="0"/>
              <a:t>Statistical Debugging - </a:t>
            </a:r>
            <a:r>
              <a:rPr lang="en-US" dirty="0" err="1" smtClean="0"/>
              <a:t>Liblit</a:t>
            </a: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endParaRPr lang="en-US" sz="3600" i="1" dirty="0" smtClean="0">
              <a:solidFill>
                <a:srgbClr val="FF0000"/>
              </a:solidFill>
              <a:latin typeface="+mj-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Summary</a:t>
            </a:r>
            <a:endParaRPr lang="en-US" i="1" dirty="0">
              <a:solidFill>
                <a:srgbClr val="0033CC"/>
              </a:solidFill>
            </a:endParaRPr>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r>
              <a:rPr lang="en-US" sz="3600" i="1" dirty="0" smtClean="0">
                <a:solidFill>
                  <a:srgbClr val="FF0000"/>
                </a:solidFill>
                <a:latin typeface="+mj-lt"/>
                <a:ea typeface="+mj-ea"/>
                <a:cs typeface="+mj-cs"/>
              </a:rPr>
              <a:t>La fin</a:t>
            </a:r>
          </a:p>
        </p:txBody>
      </p:sp>
      <p:sp>
        <p:nvSpPr>
          <p:cNvPr id="5" name="Content Placeholder 4"/>
          <p:cNvSpPr>
            <a:spLocks noGrp="1"/>
          </p:cNvSpPr>
          <p:nvPr>
            <p:ph idx="1"/>
          </p:nvPr>
        </p:nvSpPr>
        <p:spPr>
          <a:xfrm>
            <a:off x="457200" y="1600201"/>
            <a:ext cx="8229600" cy="4343399"/>
          </a:xfrm>
        </p:spPr>
        <p:txBody>
          <a:bodyPr/>
          <a:lstStyle/>
          <a:p>
            <a:r>
              <a:rPr lang="en-US" dirty="0" smtClean="0"/>
              <a:t>Build tools that </a:t>
            </a:r>
            <a:r>
              <a:rPr lang="en-US" u="sng" dirty="0" smtClean="0"/>
              <a:t>answer common developer questions</a:t>
            </a:r>
            <a:r>
              <a:rPr lang="en-US" dirty="0" smtClean="0"/>
              <a:t>:</a:t>
            </a:r>
          </a:p>
          <a:p>
            <a:r>
              <a:rPr lang="en-US" u="sng" dirty="0" smtClean="0"/>
              <a:t>Where</a:t>
            </a:r>
            <a:r>
              <a:rPr lang="en-US" dirty="0" smtClean="0"/>
              <a:t> is this functionality implemented in code?</a:t>
            </a:r>
          </a:p>
          <a:p>
            <a:pPr lvl="1"/>
            <a:r>
              <a:rPr lang="en-US" dirty="0" smtClean="0"/>
              <a:t>Spy, Data values search, High level Tracing</a:t>
            </a:r>
          </a:p>
          <a:p>
            <a:r>
              <a:rPr lang="en-US" u="sng" dirty="0" smtClean="0"/>
              <a:t>How</a:t>
            </a:r>
            <a:r>
              <a:rPr lang="en-US" dirty="0" smtClean="0"/>
              <a:t> does the functionality  works?</a:t>
            </a:r>
          </a:p>
          <a:p>
            <a:pPr lvl="1"/>
            <a:r>
              <a:rPr lang="en-US" dirty="0" smtClean="0"/>
              <a:t>Detailed Tracing, Augmented Code Browsing</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Using the product</a:t>
            </a:r>
            <a:endParaRPr lang="en-US" i="1" dirty="0">
              <a:solidFill>
                <a:srgbClr val="0033CC"/>
              </a:solidFill>
            </a:endParaRPr>
          </a:p>
        </p:txBody>
      </p:sp>
      <p:sp>
        <p:nvSpPr>
          <p:cNvPr id="110595" name="Rectangle 3"/>
          <p:cNvSpPr>
            <a:spLocks noGrp="1" noChangeArrowheads="1"/>
          </p:cNvSpPr>
          <p:nvPr>
            <p:ph idx="1"/>
          </p:nvPr>
        </p:nvSpPr>
        <p:spPr>
          <a:xfrm>
            <a:off x="533400" y="1524000"/>
            <a:ext cx="8077200" cy="4953000"/>
          </a:xfrm>
        </p:spPr>
        <p:txBody>
          <a:bodyPr>
            <a:normAutofit/>
          </a:bodyPr>
          <a:lstStyle/>
          <a:p>
            <a:pPr>
              <a:lnSpc>
                <a:spcPct val="90000"/>
              </a:lnSpc>
            </a:pPr>
            <a:r>
              <a:rPr lang="en-US" dirty="0" smtClean="0"/>
              <a:t>Non Coders can grasp the product behaviors pretty well</a:t>
            </a:r>
          </a:p>
          <a:p>
            <a:pPr>
              <a:lnSpc>
                <a:spcPct val="90000"/>
              </a:lnSpc>
              <a:buNone/>
            </a:pPr>
            <a:endParaRPr lang="en-US" dirty="0" smtClean="0"/>
          </a:p>
          <a:p>
            <a:pPr>
              <a:lnSpc>
                <a:spcPct val="90000"/>
              </a:lnSpc>
            </a:pPr>
            <a:endParaRPr lang="en-US" dirty="0" smtClean="0"/>
          </a:p>
          <a:p>
            <a:pPr>
              <a:lnSpc>
                <a:spcPct val="90000"/>
              </a:lnSpc>
            </a:pPr>
            <a:r>
              <a:rPr lang="en-US" dirty="0" smtClean="0"/>
              <a:t>Q/A: Try Different scenarios to isolate a bug</a:t>
            </a:r>
          </a:p>
          <a:p>
            <a:pPr>
              <a:lnSpc>
                <a:spcPct val="90000"/>
              </a:lnSpc>
              <a:buNone/>
            </a:pPr>
            <a:endParaRPr lang="en-US" dirty="0" smtClean="0"/>
          </a:p>
          <a:p>
            <a:pPr>
              <a:lnSpc>
                <a:spcPct val="90000"/>
              </a:lnSpc>
            </a:pPr>
            <a:endParaRPr lang="en-US" dirty="0" smtClean="0"/>
          </a:p>
          <a:p>
            <a:pPr>
              <a:lnSpc>
                <a:spcPct val="90000"/>
              </a:lnSpc>
            </a:pPr>
            <a:r>
              <a:rPr lang="en-US" dirty="0" smtClean="0"/>
              <a:t>Technical and Product leaders </a:t>
            </a:r>
            <a:r>
              <a:rPr lang="en-US" b="1" dirty="0" smtClean="0"/>
              <a:t>often</a:t>
            </a:r>
            <a:r>
              <a:rPr lang="en-US" dirty="0" smtClean="0"/>
              <a:t> </a:t>
            </a:r>
            <a:r>
              <a:rPr lang="en-US" b="1" dirty="0" smtClean="0"/>
              <a:t>don’t read the code</a:t>
            </a:r>
          </a:p>
          <a:p>
            <a:pPr>
              <a:lnSpc>
                <a:spcPct val="90000"/>
              </a:lnSpc>
            </a:pPr>
            <a:endParaRPr lang="en-US" b="1" dirty="0" smtClean="0"/>
          </a:p>
          <a:p>
            <a:pPr>
              <a:lnSpc>
                <a:spcPct val="90000"/>
              </a:lnSpc>
            </a:pPr>
            <a:endParaRPr lang="en-US" dirty="0" smtClean="0">
              <a:solidFill>
                <a:srgbClr val="00B050"/>
              </a:solidFill>
            </a:endParaRPr>
          </a:p>
          <a:p>
            <a:pPr>
              <a:lnSpc>
                <a:spcPct val="90000"/>
              </a:lnSpc>
            </a:pPr>
            <a:endParaRPr lang="en-US" dirty="0" smtClean="0">
              <a:solidFill>
                <a:srgbClr val="00B050"/>
              </a:solidFill>
            </a:endParaRPr>
          </a:p>
          <a:p>
            <a:pPr>
              <a:lnSpc>
                <a:spcPct val="90000"/>
              </a:lnSpc>
            </a:pPr>
            <a:endParaRPr lang="en-US" b="1" dirty="0" smtClean="0"/>
          </a:p>
          <a:p>
            <a:pPr>
              <a:lnSpc>
                <a:spcPct val="90000"/>
              </a:lnSpc>
            </a:pPr>
            <a:endParaRPr lang="en-US" b="1" dirty="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Outline</a:t>
            </a:r>
            <a:endParaRPr lang="en-US" i="1" dirty="0">
              <a:solidFill>
                <a:srgbClr val="0033CC"/>
              </a:solidFill>
            </a:endParaRPr>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endParaRPr lang="en-US" sz="3600" i="1" dirty="0" smtClean="0">
              <a:solidFill>
                <a:srgbClr val="FF0000"/>
              </a:solidFill>
              <a:latin typeface="+mj-lt"/>
              <a:ea typeface="+mj-ea"/>
              <a:cs typeface="+mj-cs"/>
            </a:endParaRPr>
          </a:p>
        </p:txBody>
      </p:sp>
      <p:sp>
        <p:nvSpPr>
          <p:cNvPr id="6" name="Content Placeholder 5"/>
          <p:cNvSpPr>
            <a:spLocks noGrp="1"/>
          </p:cNvSpPr>
          <p:nvPr>
            <p:ph idx="1"/>
          </p:nvPr>
        </p:nvSpPr>
        <p:spPr/>
        <p:txBody>
          <a:bodyPr/>
          <a:lstStyle/>
          <a:p>
            <a:r>
              <a:rPr lang="en-US" dirty="0" smtClean="0"/>
              <a:t>Motivation</a:t>
            </a:r>
          </a:p>
          <a:p>
            <a:r>
              <a:rPr lang="en-US" dirty="0" smtClean="0"/>
              <a:t>Mapping Application </a:t>
            </a:r>
            <a:r>
              <a:rPr lang="en-US" dirty="0" smtClean="0">
                <a:sym typeface="Wingdings" pitchFamily="2" charset="2"/>
              </a:rPr>
              <a:t> Code</a:t>
            </a:r>
          </a:p>
          <a:p>
            <a:r>
              <a:rPr lang="en-US" dirty="0" smtClean="0">
                <a:sym typeface="Wingdings" pitchFamily="2" charset="2"/>
              </a:rPr>
              <a:t>Existing Tools and Techniques</a:t>
            </a:r>
          </a:p>
          <a:p>
            <a:r>
              <a:rPr lang="en-US" dirty="0" smtClean="0">
                <a:sym typeface="Wingdings" pitchFamily="2" charset="2"/>
              </a:rPr>
              <a:t>Related Work</a:t>
            </a:r>
          </a:p>
          <a:p>
            <a:r>
              <a:rPr lang="en-US" dirty="0" smtClean="0">
                <a:sym typeface="Wingdings" pitchFamily="2" charset="2"/>
              </a:rPr>
              <a:t>Proposed Solutions</a:t>
            </a:r>
          </a:p>
          <a:p>
            <a:r>
              <a:rPr lang="en-US" dirty="0" smtClean="0">
                <a:sym typeface="Wingdings" pitchFamily="2" charset="2"/>
              </a:rPr>
              <a:t>Summary</a:t>
            </a:r>
          </a:p>
          <a:p>
            <a:endParaRPr lang="en-US" dirty="0" smtClean="0">
              <a:sym typeface="Wingdings" pitchFamily="2" charset="2"/>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Monitor inputs and outputs</a:t>
            </a:r>
            <a:endParaRPr lang="en-US" i="1" dirty="0">
              <a:solidFill>
                <a:srgbClr val="0033CC"/>
              </a:solidFill>
            </a:endParaRPr>
          </a:p>
        </p:txBody>
      </p:sp>
      <p:sp>
        <p:nvSpPr>
          <p:cNvPr id="110595" name="Rectangle 3"/>
          <p:cNvSpPr>
            <a:spLocks noGrp="1" noChangeArrowheads="1"/>
          </p:cNvSpPr>
          <p:nvPr>
            <p:ph idx="1"/>
          </p:nvPr>
        </p:nvSpPr>
        <p:spPr>
          <a:xfrm>
            <a:off x="533400" y="1524000"/>
            <a:ext cx="8077200" cy="4191000"/>
          </a:xfrm>
        </p:spPr>
        <p:txBody>
          <a:bodyPr>
            <a:normAutofit/>
          </a:bodyPr>
          <a:lstStyle/>
          <a:p>
            <a:pPr>
              <a:lnSpc>
                <a:spcPct val="90000"/>
              </a:lnSpc>
            </a:pPr>
            <a:r>
              <a:rPr lang="en-US" dirty="0" err="1" smtClean="0"/>
              <a:t>strace</a:t>
            </a:r>
            <a:r>
              <a:rPr lang="en-US" dirty="0" smtClean="0"/>
              <a:t> / truss / </a:t>
            </a:r>
            <a:r>
              <a:rPr lang="en-US" dirty="0" err="1" smtClean="0"/>
              <a:t>DTrace</a:t>
            </a:r>
            <a:endParaRPr lang="en-US" dirty="0" smtClean="0"/>
          </a:p>
          <a:p>
            <a:pPr>
              <a:lnSpc>
                <a:spcPct val="90000"/>
              </a:lnSpc>
            </a:pPr>
            <a:r>
              <a:rPr lang="en-US" dirty="0" smtClean="0"/>
              <a:t>Process Monitor, Process Explorer (Windows)</a:t>
            </a:r>
          </a:p>
          <a:p>
            <a:pPr>
              <a:lnSpc>
                <a:spcPct val="90000"/>
              </a:lnSpc>
            </a:pPr>
            <a:r>
              <a:rPr lang="en-US" dirty="0" smtClean="0"/>
              <a:t>Network sniffers</a:t>
            </a:r>
          </a:p>
          <a:p>
            <a:pPr>
              <a:lnSpc>
                <a:spcPct val="90000"/>
              </a:lnSpc>
            </a:pPr>
            <a:endParaRPr lang="en-US" b="1" dirty="0" smtClean="0"/>
          </a:p>
          <a:p>
            <a:pPr>
              <a:lnSpc>
                <a:spcPct val="90000"/>
              </a:lnSpc>
            </a:pPr>
            <a:endParaRPr lang="en-US" b="1" dirty="0" smtClean="0"/>
          </a:p>
          <a:p>
            <a:pPr>
              <a:lnSpc>
                <a:spcPct val="90000"/>
              </a:lnSpc>
            </a:pPr>
            <a:endParaRPr lang="en-US" b="1" dirty="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r>
              <a:rPr lang="en-US" sz="3600" i="1" dirty="0" smtClean="0">
                <a:solidFill>
                  <a:srgbClr val="FF0000"/>
                </a:solidFill>
                <a:latin typeface="+mj-lt"/>
                <a:ea typeface="+mj-ea"/>
                <a:cs typeface="+mj-cs"/>
              </a:rPr>
              <a:t>Finally, some tools </a:t>
            </a:r>
            <a:r>
              <a:rPr lang="en-US" sz="3600" i="1" dirty="0" smtClean="0">
                <a:solidFill>
                  <a:srgbClr val="FF0000"/>
                </a:solidFill>
                <a:latin typeface="+mj-lt"/>
                <a:ea typeface="+mj-ea"/>
                <a:cs typeface="+mj-cs"/>
                <a:sym typeface="Wingdings" pitchFamily="2" charset="2"/>
              </a:rPr>
              <a:t></a:t>
            </a:r>
            <a:endParaRPr lang="en-US" sz="3600" i="1" dirty="0" smtClean="0">
              <a:solidFill>
                <a:srgbClr val="FF0000"/>
              </a:solidFill>
              <a:latin typeface="+mj-lt"/>
              <a:ea typeface="+mj-ea"/>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3"/>
          <p:cNvGrpSpPr>
            <a:grpSpLocks/>
          </p:cNvGrpSpPr>
          <p:nvPr/>
        </p:nvGrpSpPr>
        <p:grpSpPr bwMode="auto">
          <a:xfrm>
            <a:off x="0" y="820738"/>
            <a:ext cx="9426575" cy="5668962"/>
            <a:chOff x="-160" y="240"/>
            <a:chExt cx="5938" cy="3571"/>
          </a:xfrm>
        </p:grpSpPr>
        <p:grpSp>
          <p:nvGrpSpPr>
            <p:cNvPr id="3" name="Group 4"/>
            <p:cNvGrpSpPr>
              <a:grpSpLocks/>
            </p:cNvGrpSpPr>
            <p:nvPr/>
          </p:nvGrpSpPr>
          <p:grpSpPr bwMode="auto">
            <a:xfrm>
              <a:off x="-50" y="240"/>
              <a:ext cx="5828" cy="3571"/>
              <a:chOff x="-50" y="475"/>
              <a:chExt cx="5828" cy="3571"/>
            </a:xfrm>
          </p:grpSpPr>
          <p:sp>
            <p:nvSpPr>
              <p:cNvPr id="3077" name="Rectangle 5"/>
              <p:cNvSpPr>
                <a:spLocks noChangeArrowheads="1"/>
              </p:cNvSpPr>
              <p:nvPr/>
            </p:nvSpPr>
            <p:spPr bwMode="auto">
              <a:xfrm rot="3743742">
                <a:off x="4088" y="1067"/>
                <a:ext cx="1305" cy="121"/>
              </a:xfrm>
              <a:prstGeom prst="rect">
                <a:avLst/>
              </a:prstGeom>
              <a:solidFill>
                <a:srgbClr val="FFCC99">
                  <a:alpha val="8000"/>
                </a:srgbClr>
              </a:solidFill>
              <a:ln w="9525">
                <a:noFill/>
                <a:miter lim="800000"/>
                <a:headEnd/>
                <a:tailEnd/>
              </a:ln>
            </p:spPr>
            <p:txBody>
              <a:bodyPr/>
              <a:lstStyle/>
              <a:p>
                <a:endParaRPr lang="en-US"/>
              </a:p>
            </p:txBody>
          </p:sp>
          <p:sp>
            <p:nvSpPr>
              <p:cNvPr id="3078" name="Freeform 6"/>
              <p:cNvSpPr>
                <a:spLocks/>
              </p:cNvSpPr>
              <p:nvPr/>
            </p:nvSpPr>
            <p:spPr bwMode="auto">
              <a:xfrm rot="3743742">
                <a:off x="3652" y="1229"/>
                <a:ext cx="1214" cy="236"/>
              </a:xfrm>
              <a:custGeom>
                <a:avLst/>
                <a:gdLst/>
                <a:ahLst/>
                <a:cxnLst>
                  <a:cxn ang="0">
                    <a:pos x="0" y="42"/>
                  </a:cxn>
                  <a:cxn ang="0">
                    <a:pos x="722" y="0"/>
                  </a:cxn>
                  <a:cxn ang="0">
                    <a:pos x="673" y="42"/>
                  </a:cxn>
                  <a:cxn ang="0">
                    <a:pos x="7" y="82"/>
                  </a:cxn>
                  <a:cxn ang="0">
                    <a:pos x="0" y="42"/>
                  </a:cxn>
                </a:cxnLst>
                <a:rect l="0" t="0" r="r" b="b"/>
                <a:pathLst>
                  <a:path w="722" h="82">
                    <a:moveTo>
                      <a:pt x="0" y="42"/>
                    </a:moveTo>
                    <a:lnTo>
                      <a:pt x="722" y="0"/>
                    </a:lnTo>
                    <a:lnTo>
                      <a:pt x="673" y="42"/>
                    </a:lnTo>
                    <a:lnTo>
                      <a:pt x="7" y="82"/>
                    </a:lnTo>
                    <a:lnTo>
                      <a:pt x="0" y="42"/>
                    </a:lnTo>
                    <a:close/>
                  </a:path>
                </a:pathLst>
              </a:custGeom>
              <a:solidFill>
                <a:srgbClr val="FFCC99">
                  <a:alpha val="8000"/>
                </a:srgbClr>
              </a:solidFill>
              <a:ln w="9525">
                <a:noFill/>
                <a:round/>
                <a:headEnd/>
                <a:tailEnd/>
              </a:ln>
            </p:spPr>
            <p:txBody>
              <a:bodyPr/>
              <a:lstStyle/>
              <a:p>
                <a:endParaRPr lang="en-US"/>
              </a:p>
            </p:txBody>
          </p:sp>
          <p:sp>
            <p:nvSpPr>
              <p:cNvPr id="3079" name="Freeform 7"/>
              <p:cNvSpPr>
                <a:spLocks/>
              </p:cNvSpPr>
              <p:nvPr/>
            </p:nvSpPr>
            <p:spPr bwMode="auto">
              <a:xfrm rot="3743742">
                <a:off x="2165" y="2050"/>
                <a:ext cx="1344" cy="132"/>
              </a:xfrm>
              <a:custGeom>
                <a:avLst/>
                <a:gdLst/>
                <a:ahLst/>
                <a:cxnLst>
                  <a:cxn ang="0">
                    <a:pos x="20" y="0"/>
                  </a:cxn>
                  <a:cxn ang="0">
                    <a:pos x="861" y="0"/>
                  </a:cxn>
                  <a:cxn ang="0">
                    <a:pos x="831" y="45"/>
                  </a:cxn>
                  <a:cxn ang="0">
                    <a:pos x="0" y="45"/>
                  </a:cxn>
                  <a:cxn ang="0">
                    <a:pos x="20" y="0"/>
                  </a:cxn>
                </a:cxnLst>
                <a:rect l="0" t="0" r="r" b="b"/>
                <a:pathLst>
                  <a:path w="861" h="45">
                    <a:moveTo>
                      <a:pt x="20" y="0"/>
                    </a:moveTo>
                    <a:lnTo>
                      <a:pt x="861" y="0"/>
                    </a:lnTo>
                    <a:lnTo>
                      <a:pt x="831" y="45"/>
                    </a:lnTo>
                    <a:lnTo>
                      <a:pt x="0" y="45"/>
                    </a:lnTo>
                    <a:lnTo>
                      <a:pt x="20" y="0"/>
                    </a:lnTo>
                    <a:close/>
                  </a:path>
                </a:pathLst>
              </a:custGeom>
              <a:solidFill>
                <a:srgbClr val="FFCC99">
                  <a:alpha val="8000"/>
                </a:srgbClr>
              </a:solidFill>
              <a:ln w="9525">
                <a:noFill/>
                <a:round/>
                <a:headEnd/>
                <a:tailEnd/>
              </a:ln>
            </p:spPr>
            <p:txBody>
              <a:bodyPr/>
              <a:lstStyle/>
              <a:p>
                <a:endParaRPr lang="en-US"/>
              </a:p>
            </p:txBody>
          </p:sp>
          <p:sp>
            <p:nvSpPr>
              <p:cNvPr id="3080" name="Freeform 8"/>
              <p:cNvSpPr>
                <a:spLocks/>
              </p:cNvSpPr>
              <p:nvPr/>
            </p:nvSpPr>
            <p:spPr bwMode="auto">
              <a:xfrm rot="3743742">
                <a:off x="1845" y="2260"/>
                <a:ext cx="1141" cy="190"/>
              </a:xfrm>
              <a:custGeom>
                <a:avLst/>
                <a:gdLst/>
                <a:ahLst/>
                <a:cxnLst>
                  <a:cxn ang="0">
                    <a:pos x="0" y="0"/>
                  </a:cxn>
                  <a:cxn ang="0">
                    <a:pos x="553" y="20"/>
                  </a:cxn>
                  <a:cxn ang="0">
                    <a:pos x="496" y="67"/>
                  </a:cxn>
                  <a:cxn ang="0">
                    <a:pos x="0" y="34"/>
                  </a:cxn>
                  <a:cxn ang="0">
                    <a:pos x="0" y="0"/>
                  </a:cxn>
                </a:cxnLst>
                <a:rect l="0" t="0" r="r" b="b"/>
                <a:pathLst>
                  <a:path w="553" h="67">
                    <a:moveTo>
                      <a:pt x="0" y="0"/>
                    </a:moveTo>
                    <a:lnTo>
                      <a:pt x="553" y="20"/>
                    </a:lnTo>
                    <a:lnTo>
                      <a:pt x="496" y="67"/>
                    </a:lnTo>
                    <a:lnTo>
                      <a:pt x="0" y="34"/>
                    </a:lnTo>
                    <a:lnTo>
                      <a:pt x="0" y="0"/>
                    </a:lnTo>
                    <a:close/>
                  </a:path>
                </a:pathLst>
              </a:custGeom>
              <a:solidFill>
                <a:srgbClr val="FFCC99">
                  <a:alpha val="8000"/>
                </a:srgbClr>
              </a:solidFill>
              <a:ln w="9525">
                <a:noFill/>
                <a:round/>
                <a:headEnd/>
                <a:tailEnd/>
              </a:ln>
            </p:spPr>
            <p:txBody>
              <a:bodyPr/>
              <a:lstStyle/>
              <a:p>
                <a:endParaRPr lang="en-US"/>
              </a:p>
            </p:txBody>
          </p:sp>
          <p:sp>
            <p:nvSpPr>
              <p:cNvPr id="3081" name="Freeform 9"/>
              <p:cNvSpPr>
                <a:spLocks/>
              </p:cNvSpPr>
              <p:nvPr/>
            </p:nvSpPr>
            <p:spPr bwMode="auto">
              <a:xfrm rot="3743742">
                <a:off x="429" y="2955"/>
                <a:ext cx="1306" cy="202"/>
              </a:xfrm>
              <a:custGeom>
                <a:avLst/>
                <a:gdLst/>
                <a:ahLst/>
                <a:cxnLst>
                  <a:cxn ang="0">
                    <a:pos x="81" y="29"/>
                  </a:cxn>
                  <a:cxn ang="0">
                    <a:pos x="771" y="0"/>
                  </a:cxn>
                  <a:cxn ang="0">
                    <a:pos x="775" y="61"/>
                  </a:cxn>
                  <a:cxn ang="0">
                    <a:pos x="0" y="72"/>
                  </a:cxn>
                  <a:cxn ang="0">
                    <a:pos x="81" y="29"/>
                  </a:cxn>
                </a:cxnLst>
                <a:rect l="0" t="0" r="r" b="b"/>
                <a:pathLst>
                  <a:path w="775" h="72">
                    <a:moveTo>
                      <a:pt x="81" y="29"/>
                    </a:moveTo>
                    <a:lnTo>
                      <a:pt x="771" y="0"/>
                    </a:lnTo>
                    <a:lnTo>
                      <a:pt x="775" y="61"/>
                    </a:lnTo>
                    <a:lnTo>
                      <a:pt x="0" y="72"/>
                    </a:lnTo>
                    <a:lnTo>
                      <a:pt x="81" y="29"/>
                    </a:lnTo>
                    <a:close/>
                  </a:path>
                </a:pathLst>
              </a:custGeom>
              <a:solidFill>
                <a:srgbClr val="FFCC99">
                  <a:alpha val="8000"/>
                </a:srgbClr>
              </a:solidFill>
              <a:ln w="9525">
                <a:noFill/>
                <a:round/>
                <a:headEnd/>
                <a:tailEnd/>
              </a:ln>
            </p:spPr>
            <p:txBody>
              <a:bodyPr/>
              <a:lstStyle/>
              <a:p>
                <a:endParaRPr lang="en-US"/>
              </a:p>
            </p:txBody>
          </p:sp>
          <p:sp>
            <p:nvSpPr>
              <p:cNvPr id="3082" name="Freeform 10"/>
              <p:cNvSpPr>
                <a:spLocks/>
              </p:cNvSpPr>
              <p:nvPr/>
            </p:nvSpPr>
            <p:spPr bwMode="auto">
              <a:xfrm rot="3743742">
                <a:off x="-186" y="3181"/>
                <a:ext cx="1326" cy="403"/>
              </a:xfrm>
              <a:custGeom>
                <a:avLst/>
                <a:gdLst/>
                <a:ahLst/>
                <a:cxnLst>
                  <a:cxn ang="0">
                    <a:pos x="0" y="0"/>
                  </a:cxn>
                  <a:cxn ang="0">
                    <a:pos x="783" y="81"/>
                  </a:cxn>
                  <a:cxn ang="0">
                    <a:pos x="789" y="140"/>
                  </a:cxn>
                  <a:cxn ang="0">
                    <a:pos x="7" y="43"/>
                  </a:cxn>
                  <a:cxn ang="0">
                    <a:pos x="0" y="0"/>
                  </a:cxn>
                </a:cxnLst>
                <a:rect l="0" t="0" r="r" b="b"/>
                <a:pathLst>
                  <a:path w="789" h="140">
                    <a:moveTo>
                      <a:pt x="0" y="0"/>
                    </a:moveTo>
                    <a:lnTo>
                      <a:pt x="783" y="81"/>
                    </a:lnTo>
                    <a:lnTo>
                      <a:pt x="789" y="140"/>
                    </a:lnTo>
                    <a:lnTo>
                      <a:pt x="7" y="43"/>
                    </a:lnTo>
                    <a:lnTo>
                      <a:pt x="0" y="0"/>
                    </a:lnTo>
                    <a:close/>
                  </a:path>
                </a:pathLst>
              </a:custGeom>
              <a:solidFill>
                <a:srgbClr val="FFCC99">
                  <a:alpha val="8000"/>
                </a:srgbClr>
              </a:solidFill>
              <a:ln w="9525">
                <a:noFill/>
                <a:round/>
                <a:headEnd/>
                <a:tailEnd/>
              </a:ln>
            </p:spPr>
            <p:txBody>
              <a:bodyPr/>
              <a:lstStyle/>
              <a:p>
                <a:endParaRPr lang="en-US"/>
              </a:p>
            </p:txBody>
          </p:sp>
          <p:sp>
            <p:nvSpPr>
              <p:cNvPr id="3083" name="Freeform 11"/>
              <p:cNvSpPr>
                <a:spLocks/>
              </p:cNvSpPr>
              <p:nvPr/>
            </p:nvSpPr>
            <p:spPr bwMode="auto">
              <a:xfrm rot="3743742">
                <a:off x="2485" y="-423"/>
                <a:ext cx="757" cy="5828"/>
              </a:xfrm>
              <a:custGeom>
                <a:avLst/>
                <a:gdLst/>
                <a:ahLst/>
                <a:cxnLst>
                  <a:cxn ang="0">
                    <a:pos x="103" y="1491"/>
                  </a:cxn>
                  <a:cxn ang="0">
                    <a:pos x="332" y="1662"/>
                  </a:cxn>
                  <a:cxn ang="0">
                    <a:pos x="388" y="1728"/>
                  </a:cxn>
                  <a:cxn ang="0">
                    <a:pos x="419" y="1806"/>
                  </a:cxn>
                  <a:cxn ang="0">
                    <a:pos x="445" y="1889"/>
                  </a:cxn>
                  <a:cxn ang="0">
                    <a:pos x="439" y="1764"/>
                  </a:cxn>
                  <a:cxn ang="0">
                    <a:pos x="421" y="1666"/>
                  </a:cxn>
                  <a:cxn ang="0">
                    <a:pos x="384" y="1587"/>
                  </a:cxn>
                  <a:cxn ang="0">
                    <a:pos x="324" y="1514"/>
                  </a:cxn>
                  <a:cxn ang="0">
                    <a:pos x="236" y="1439"/>
                  </a:cxn>
                  <a:cxn ang="0">
                    <a:pos x="239" y="1384"/>
                  </a:cxn>
                  <a:cxn ang="0">
                    <a:pos x="289" y="1344"/>
                  </a:cxn>
                  <a:cxn ang="0">
                    <a:pos x="330" y="1303"/>
                  </a:cxn>
                  <a:cxn ang="0">
                    <a:pos x="369" y="1261"/>
                  </a:cxn>
                  <a:cxn ang="0">
                    <a:pos x="407" y="1210"/>
                  </a:cxn>
                  <a:cxn ang="0">
                    <a:pos x="436" y="1118"/>
                  </a:cxn>
                  <a:cxn ang="0">
                    <a:pos x="435" y="999"/>
                  </a:cxn>
                  <a:cxn ang="0">
                    <a:pos x="418" y="917"/>
                  </a:cxn>
                  <a:cxn ang="0">
                    <a:pos x="375" y="855"/>
                  </a:cxn>
                  <a:cxn ang="0">
                    <a:pos x="298" y="792"/>
                  </a:cxn>
                  <a:cxn ang="0">
                    <a:pos x="178" y="708"/>
                  </a:cxn>
                  <a:cxn ang="0">
                    <a:pos x="301" y="538"/>
                  </a:cxn>
                  <a:cxn ang="0">
                    <a:pos x="439" y="207"/>
                  </a:cxn>
                  <a:cxn ang="0">
                    <a:pos x="406" y="155"/>
                  </a:cxn>
                  <a:cxn ang="0">
                    <a:pos x="370" y="113"/>
                  </a:cxn>
                  <a:cxn ang="0">
                    <a:pos x="330" y="78"/>
                  </a:cxn>
                  <a:cxn ang="0">
                    <a:pos x="284" y="41"/>
                  </a:cxn>
                  <a:cxn ang="0">
                    <a:pos x="230" y="0"/>
                  </a:cxn>
                  <a:cxn ang="0">
                    <a:pos x="310" y="204"/>
                  </a:cxn>
                  <a:cxn ang="0">
                    <a:pos x="385" y="269"/>
                  </a:cxn>
                  <a:cxn ang="0">
                    <a:pos x="401" y="313"/>
                  </a:cxn>
                  <a:cxn ang="0">
                    <a:pos x="367" y="352"/>
                  </a:cxn>
                  <a:cxn ang="0">
                    <a:pos x="290" y="400"/>
                  </a:cxn>
                  <a:cxn ang="0">
                    <a:pos x="178" y="472"/>
                  </a:cxn>
                  <a:cxn ang="0">
                    <a:pos x="29" y="777"/>
                  </a:cxn>
                  <a:cxn ang="0">
                    <a:pos x="119" y="817"/>
                  </a:cxn>
                  <a:cxn ang="0">
                    <a:pos x="213" y="861"/>
                  </a:cxn>
                  <a:cxn ang="0">
                    <a:pos x="299" y="912"/>
                  </a:cxn>
                  <a:cxn ang="0">
                    <a:pos x="366" y="977"/>
                  </a:cxn>
                  <a:cxn ang="0">
                    <a:pos x="401" y="1063"/>
                  </a:cxn>
                  <a:cxn ang="0">
                    <a:pos x="362" y="1131"/>
                  </a:cxn>
                  <a:cxn ang="0">
                    <a:pos x="306" y="1177"/>
                  </a:cxn>
                  <a:cxn ang="0">
                    <a:pos x="251" y="1218"/>
                  </a:cxn>
                  <a:cxn ang="0">
                    <a:pos x="193" y="1258"/>
                  </a:cxn>
                  <a:cxn ang="0">
                    <a:pos x="130" y="1298"/>
                  </a:cxn>
                  <a:cxn ang="0">
                    <a:pos x="71" y="1321"/>
                  </a:cxn>
                  <a:cxn ang="0">
                    <a:pos x="40" y="1308"/>
                  </a:cxn>
                  <a:cxn ang="0">
                    <a:pos x="10" y="1294"/>
                  </a:cxn>
                </a:cxnLst>
                <a:rect l="0" t="0" r="r" b="b"/>
                <a:pathLst>
                  <a:path w="450" h="2028">
                    <a:moveTo>
                      <a:pt x="0" y="1290"/>
                    </a:moveTo>
                    <a:lnTo>
                      <a:pt x="0" y="1550"/>
                    </a:lnTo>
                    <a:lnTo>
                      <a:pt x="103" y="1491"/>
                    </a:lnTo>
                    <a:lnTo>
                      <a:pt x="294" y="1617"/>
                    </a:lnTo>
                    <a:lnTo>
                      <a:pt x="313" y="1640"/>
                    </a:lnTo>
                    <a:lnTo>
                      <a:pt x="332" y="1662"/>
                    </a:lnTo>
                    <a:lnTo>
                      <a:pt x="352" y="1684"/>
                    </a:lnTo>
                    <a:lnTo>
                      <a:pt x="370" y="1705"/>
                    </a:lnTo>
                    <a:lnTo>
                      <a:pt x="388" y="1728"/>
                    </a:lnTo>
                    <a:lnTo>
                      <a:pt x="403" y="1753"/>
                    </a:lnTo>
                    <a:lnTo>
                      <a:pt x="413" y="1778"/>
                    </a:lnTo>
                    <a:lnTo>
                      <a:pt x="419" y="1806"/>
                    </a:lnTo>
                    <a:lnTo>
                      <a:pt x="378" y="1894"/>
                    </a:lnTo>
                    <a:lnTo>
                      <a:pt x="399" y="2028"/>
                    </a:lnTo>
                    <a:lnTo>
                      <a:pt x="445" y="1889"/>
                    </a:lnTo>
                    <a:lnTo>
                      <a:pt x="445" y="1844"/>
                    </a:lnTo>
                    <a:lnTo>
                      <a:pt x="443" y="1802"/>
                    </a:lnTo>
                    <a:lnTo>
                      <a:pt x="439" y="1764"/>
                    </a:lnTo>
                    <a:lnTo>
                      <a:pt x="435" y="1730"/>
                    </a:lnTo>
                    <a:lnTo>
                      <a:pt x="429" y="1697"/>
                    </a:lnTo>
                    <a:lnTo>
                      <a:pt x="421" y="1666"/>
                    </a:lnTo>
                    <a:lnTo>
                      <a:pt x="411" y="1639"/>
                    </a:lnTo>
                    <a:lnTo>
                      <a:pt x="399" y="1612"/>
                    </a:lnTo>
                    <a:lnTo>
                      <a:pt x="384" y="1587"/>
                    </a:lnTo>
                    <a:lnTo>
                      <a:pt x="367" y="1561"/>
                    </a:lnTo>
                    <a:lnTo>
                      <a:pt x="346" y="1537"/>
                    </a:lnTo>
                    <a:lnTo>
                      <a:pt x="324" y="1514"/>
                    </a:lnTo>
                    <a:lnTo>
                      <a:pt x="298" y="1490"/>
                    </a:lnTo>
                    <a:lnTo>
                      <a:pt x="269" y="1465"/>
                    </a:lnTo>
                    <a:lnTo>
                      <a:pt x="236" y="1439"/>
                    </a:lnTo>
                    <a:lnTo>
                      <a:pt x="200" y="1413"/>
                    </a:lnTo>
                    <a:lnTo>
                      <a:pt x="219" y="1398"/>
                    </a:lnTo>
                    <a:lnTo>
                      <a:pt x="239" y="1384"/>
                    </a:lnTo>
                    <a:lnTo>
                      <a:pt x="256" y="1370"/>
                    </a:lnTo>
                    <a:lnTo>
                      <a:pt x="272" y="1356"/>
                    </a:lnTo>
                    <a:lnTo>
                      <a:pt x="289" y="1344"/>
                    </a:lnTo>
                    <a:lnTo>
                      <a:pt x="302" y="1330"/>
                    </a:lnTo>
                    <a:lnTo>
                      <a:pt x="317" y="1317"/>
                    </a:lnTo>
                    <a:lnTo>
                      <a:pt x="330" y="1303"/>
                    </a:lnTo>
                    <a:lnTo>
                      <a:pt x="344" y="1290"/>
                    </a:lnTo>
                    <a:lnTo>
                      <a:pt x="357" y="1276"/>
                    </a:lnTo>
                    <a:lnTo>
                      <a:pt x="369" y="1261"/>
                    </a:lnTo>
                    <a:lnTo>
                      <a:pt x="382" y="1245"/>
                    </a:lnTo>
                    <a:lnTo>
                      <a:pt x="395" y="1227"/>
                    </a:lnTo>
                    <a:lnTo>
                      <a:pt x="407" y="1210"/>
                    </a:lnTo>
                    <a:lnTo>
                      <a:pt x="421" y="1190"/>
                    </a:lnTo>
                    <a:lnTo>
                      <a:pt x="435" y="1170"/>
                    </a:lnTo>
                    <a:lnTo>
                      <a:pt x="436" y="1118"/>
                    </a:lnTo>
                    <a:lnTo>
                      <a:pt x="437" y="1073"/>
                    </a:lnTo>
                    <a:lnTo>
                      <a:pt x="437" y="1034"/>
                    </a:lnTo>
                    <a:lnTo>
                      <a:pt x="435" y="999"/>
                    </a:lnTo>
                    <a:lnTo>
                      <a:pt x="431" y="969"/>
                    </a:lnTo>
                    <a:lnTo>
                      <a:pt x="426" y="942"/>
                    </a:lnTo>
                    <a:lnTo>
                      <a:pt x="418" y="917"/>
                    </a:lnTo>
                    <a:lnTo>
                      <a:pt x="406" y="896"/>
                    </a:lnTo>
                    <a:lnTo>
                      <a:pt x="392" y="875"/>
                    </a:lnTo>
                    <a:lnTo>
                      <a:pt x="375" y="855"/>
                    </a:lnTo>
                    <a:lnTo>
                      <a:pt x="353" y="836"/>
                    </a:lnTo>
                    <a:lnTo>
                      <a:pt x="328" y="814"/>
                    </a:lnTo>
                    <a:lnTo>
                      <a:pt x="298" y="792"/>
                    </a:lnTo>
                    <a:lnTo>
                      <a:pt x="263" y="767"/>
                    </a:lnTo>
                    <a:lnTo>
                      <a:pt x="223" y="739"/>
                    </a:lnTo>
                    <a:lnTo>
                      <a:pt x="178" y="708"/>
                    </a:lnTo>
                    <a:lnTo>
                      <a:pt x="81" y="662"/>
                    </a:lnTo>
                    <a:lnTo>
                      <a:pt x="111" y="642"/>
                    </a:lnTo>
                    <a:lnTo>
                      <a:pt x="301" y="538"/>
                    </a:lnTo>
                    <a:lnTo>
                      <a:pt x="449" y="377"/>
                    </a:lnTo>
                    <a:lnTo>
                      <a:pt x="450" y="227"/>
                    </a:lnTo>
                    <a:lnTo>
                      <a:pt x="439" y="207"/>
                    </a:lnTo>
                    <a:lnTo>
                      <a:pt x="428" y="188"/>
                    </a:lnTo>
                    <a:lnTo>
                      <a:pt x="418" y="171"/>
                    </a:lnTo>
                    <a:lnTo>
                      <a:pt x="406" y="155"/>
                    </a:lnTo>
                    <a:lnTo>
                      <a:pt x="395" y="140"/>
                    </a:lnTo>
                    <a:lnTo>
                      <a:pt x="383" y="126"/>
                    </a:lnTo>
                    <a:lnTo>
                      <a:pt x="370" y="113"/>
                    </a:lnTo>
                    <a:lnTo>
                      <a:pt x="358" y="101"/>
                    </a:lnTo>
                    <a:lnTo>
                      <a:pt x="344" y="89"/>
                    </a:lnTo>
                    <a:lnTo>
                      <a:pt x="330" y="78"/>
                    </a:lnTo>
                    <a:lnTo>
                      <a:pt x="315" y="65"/>
                    </a:lnTo>
                    <a:lnTo>
                      <a:pt x="300" y="53"/>
                    </a:lnTo>
                    <a:lnTo>
                      <a:pt x="284" y="41"/>
                    </a:lnTo>
                    <a:lnTo>
                      <a:pt x="267" y="28"/>
                    </a:lnTo>
                    <a:lnTo>
                      <a:pt x="248" y="14"/>
                    </a:lnTo>
                    <a:lnTo>
                      <a:pt x="230" y="0"/>
                    </a:lnTo>
                    <a:lnTo>
                      <a:pt x="173" y="98"/>
                    </a:lnTo>
                    <a:lnTo>
                      <a:pt x="271" y="177"/>
                    </a:lnTo>
                    <a:lnTo>
                      <a:pt x="310" y="204"/>
                    </a:lnTo>
                    <a:lnTo>
                      <a:pt x="343" y="229"/>
                    </a:lnTo>
                    <a:lnTo>
                      <a:pt x="367" y="250"/>
                    </a:lnTo>
                    <a:lnTo>
                      <a:pt x="385" y="269"/>
                    </a:lnTo>
                    <a:lnTo>
                      <a:pt x="397" y="285"/>
                    </a:lnTo>
                    <a:lnTo>
                      <a:pt x="403" y="299"/>
                    </a:lnTo>
                    <a:lnTo>
                      <a:pt x="401" y="313"/>
                    </a:lnTo>
                    <a:lnTo>
                      <a:pt x="396" y="325"/>
                    </a:lnTo>
                    <a:lnTo>
                      <a:pt x="384" y="339"/>
                    </a:lnTo>
                    <a:lnTo>
                      <a:pt x="367" y="352"/>
                    </a:lnTo>
                    <a:lnTo>
                      <a:pt x="346" y="367"/>
                    </a:lnTo>
                    <a:lnTo>
                      <a:pt x="320" y="383"/>
                    </a:lnTo>
                    <a:lnTo>
                      <a:pt x="290" y="400"/>
                    </a:lnTo>
                    <a:lnTo>
                      <a:pt x="256" y="421"/>
                    </a:lnTo>
                    <a:lnTo>
                      <a:pt x="218" y="444"/>
                    </a:lnTo>
                    <a:lnTo>
                      <a:pt x="178" y="472"/>
                    </a:lnTo>
                    <a:lnTo>
                      <a:pt x="0" y="560"/>
                    </a:lnTo>
                    <a:lnTo>
                      <a:pt x="0" y="765"/>
                    </a:lnTo>
                    <a:lnTo>
                      <a:pt x="29" y="777"/>
                    </a:lnTo>
                    <a:lnTo>
                      <a:pt x="58" y="791"/>
                    </a:lnTo>
                    <a:lnTo>
                      <a:pt x="88" y="805"/>
                    </a:lnTo>
                    <a:lnTo>
                      <a:pt x="119" y="817"/>
                    </a:lnTo>
                    <a:lnTo>
                      <a:pt x="150" y="831"/>
                    </a:lnTo>
                    <a:lnTo>
                      <a:pt x="181" y="846"/>
                    </a:lnTo>
                    <a:lnTo>
                      <a:pt x="213" y="861"/>
                    </a:lnTo>
                    <a:lnTo>
                      <a:pt x="243" y="876"/>
                    </a:lnTo>
                    <a:lnTo>
                      <a:pt x="272" y="893"/>
                    </a:lnTo>
                    <a:lnTo>
                      <a:pt x="299" y="912"/>
                    </a:lnTo>
                    <a:lnTo>
                      <a:pt x="324" y="931"/>
                    </a:lnTo>
                    <a:lnTo>
                      <a:pt x="346" y="953"/>
                    </a:lnTo>
                    <a:lnTo>
                      <a:pt x="366" y="977"/>
                    </a:lnTo>
                    <a:lnTo>
                      <a:pt x="382" y="1004"/>
                    </a:lnTo>
                    <a:lnTo>
                      <a:pt x="393" y="1031"/>
                    </a:lnTo>
                    <a:lnTo>
                      <a:pt x="401" y="1063"/>
                    </a:lnTo>
                    <a:lnTo>
                      <a:pt x="404" y="1097"/>
                    </a:lnTo>
                    <a:lnTo>
                      <a:pt x="383" y="1114"/>
                    </a:lnTo>
                    <a:lnTo>
                      <a:pt x="362" y="1131"/>
                    </a:lnTo>
                    <a:lnTo>
                      <a:pt x="343" y="1147"/>
                    </a:lnTo>
                    <a:lnTo>
                      <a:pt x="324" y="1162"/>
                    </a:lnTo>
                    <a:lnTo>
                      <a:pt x="306" y="1177"/>
                    </a:lnTo>
                    <a:lnTo>
                      <a:pt x="287" y="1190"/>
                    </a:lnTo>
                    <a:lnTo>
                      <a:pt x="269" y="1205"/>
                    </a:lnTo>
                    <a:lnTo>
                      <a:pt x="251" y="1218"/>
                    </a:lnTo>
                    <a:lnTo>
                      <a:pt x="231" y="1232"/>
                    </a:lnTo>
                    <a:lnTo>
                      <a:pt x="213" y="1246"/>
                    </a:lnTo>
                    <a:lnTo>
                      <a:pt x="193" y="1258"/>
                    </a:lnTo>
                    <a:lnTo>
                      <a:pt x="172" y="1271"/>
                    </a:lnTo>
                    <a:lnTo>
                      <a:pt x="152" y="1285"/>
                    </a:lnTo>
                    <a:lnTo>
                      <a:pt x="130" y="1298"/>
                    </a:lnTo>
                    <a:lnTo>
                      <a:pt x="105" y="1311"/>
                    </a:lnTo>
                    <a:lnTo>
                      <a:pt x="81" y="1325"/>
                    </a:lnTo>
                    <a:lnTo>
                      <a:pt x="71" y="1321"/>
                    </a:lnTo>
                    <a:lnTo>
                      <a:pt x="61" y="1316"/>
                    </a:lnTo>
                    <a:lnTo>
                      <a:pt x="50" y="1313"/>
                    </a:lnTo>
                    <a:lnTo>
                      <a:pt x="40" y="1308"/>
                    </a:lnTo>
                    <a:lnTo>
                      <a:pt x="29" y="1303"/>
                    </a:lnTo>
                    <a:lnTo>
                      <a:pt x="19" y="1299"/>
                    </a:lnTo>
                    <a:lnTo>
                      <a:pt x="10" y="1294"/>
                    </a:lnTo>
                    <a:lnTo>
                      <a:pt x="0" y="1290"/>
                    </a:lnTo>
                    <a:close/>
                  </a:path>
                </a:pathLst>
              </a:custGeom>
              <a:solidFill>
                <a:srgbClr val="FFCC99">
                  <a:alpha val="8000"/>
                </a:srgbClr>
              </a:solidFill>
              <a:ln w="9525">
                <a:noFill/>
                <a:round/>
                <a:headEnd/>
                <a:tailEnd/>
              </a:ln>
            </p:spPr>
            <p:txBody>
              <a:bodyPr/>
              <a:lstStyle/>
              <a:p>
                <a:endParaRPr lang="en-US"/>
              </a:p>
            </p:txBody>
          </p:sp>
        </p:grpSp>
        <p:sp>
          <p:nvSpPr>
            <p:cNvPr id="3084" name="Freeform 12"/>
            <p:cNvSpPr>
              <a:spLocks/>
            </p:cNvSpPr>
            <p:nvPr/>
          </p:nvSpPr>
          <p:spPr bwMode="auto">
            <a:xfrm rot="3743742">
              <a:off x="2394" y="-1488"/>
              <a:ext cx="760" cy="5868"/>
            </a:xfrm>
            <a:custGeom>
              <a:avLst/>
              <a:gdLst/>
              <a:ahLst/>
              <a:cxnLst>
                <a:cxn ang="0">
                  <a:pos x="411" y="689"/>
                </a:cxn>
                <a:cxn ang="0">
                  <a:pos x="321" y="646"/>
                </a:cxn>
                <a:cxn ang="0">
                  <a:pos x="249" y="605"/>
                </a:cxn>
                <a:cxn ang="0">
                  <a:pos x="187" y="559"/>
                </a:cxn>
                <a:cxn ang="0">
                  <a:pos x="129" y="503"/>
                </a:cxn>
                <a:cxn ang="0">
                  <a:pos x="69" y="432"/>
                </a:cxn>
                <a:cxn ang="0">
                  <a:pos x="55" y="361"/>
                </a:cxn>
                <a:cxn ang="0">
                  <a:pos x="91" y="298"/>
                </a:cxn>
                <a:cxn ang="0">
                  <a:pos x="147" y="240"/>
                </a:cxn>
                <a:cxn ang="0">
                  <a:pos x="211" y="187"/>
                </a:cxn>
                <a:cxn ang="0">
                  <a:pos x="274" y="138"/>
                </a:cxn>
                <a:cxn ang="0">
                  <a:pos x="248" y="1"/>
                </a:cxn>
                <a:cxn ang="0">
                  <a:pos x="12" y="332"/>
                </a:cxn>
                <a:cxn ang="0">
                  <a:pos x="17" y="435"/>
                </a:cxn>
                <a:cxn ang="0">
                  <a:pos x="30" y="509"/>
                </a:cxn>
                <a:cxn ang="0">
                  <a:pos x="55" y="567"/>
                </a:cxn>
                <a:cxn ang="0">
                  <a:pos x="100" y="620"/>
                </a:cxn>
                <a:cxn ang="0">
                  <a:pos x="172" y="684"/>
                </a:cxn>
                <a:cxn ang="0">
                  <a:pos x="225" y="824"/>
                </a:cxn>
                <a:cxn ang="0">
                  <a:pos x="138" y="893"/>
                </a:cxn>
                <a:cxn ang="0">
                  <a:pos x="81" y="945"/>
                </a:cxn>
                <a:cxn ang="0">
                  <a:pos x="44" y="995"/>
                </a:cxn>
                <a:cxn ang="0">
                  <a:pos x="22" y="1059"/>
                </a:cxn>
                <a:cxn ang="0">
                  <a:pos x="6" y="1151"/>
                </a:cxn>
                <a:cxn ang="0">
                  <a:pos x="38" y="1252"/>
                </a:cxn>
                <a:cxn ang="0">
                  <a:pos x="104" y="1327"/>
                </a:cxn>
                <a:cxn ang="0">
                  <a:pos x="181" y="1388"/>
                </a:cxn>
                <a:cxn ang="0">
                  <a:pos x="265" y="1440"/>
                </a:cxn>
                <a:cxn ang="0">
                  <a:pos x="356" y="1490"/>
                </a:cxn>
                <a:cxn ang="0">
                  <a:pos x="304" y="1584"/>
                </a:cxn>
                <a:cxn ang="0">
                  <a:pos x="22" y="1925"/>
                </a:cxn>
                <a:cxn ang="0">
                  <a:pos x="89" y="1925"/>
                </a:cxn>
                <a:cxn ang="0">
                  <a:pos x="178" y="1802"/>
                </a:cxn>
                <a:cxn ang="0">
                  <a:pos x="453" y="1399"/>
                </a:cxn>
                <a:cxn ang="0">
                  <a:pos x="374" y="1362"/>
                </a:cxn>
                <a:cxn ang="0">
                  <a:pos x="297" y="1321"/>
                </a:cxn>
                <a:cxn ang="0">
                  <a:pos x="221" y="1278"/>
                </a:cxn>
                <a:cxn ang="0">
                  <a:pos x="149" y="1229"/>
                </a:cxn>
                <a:cxn ang="0">
                  <a:pos x="79" y="1178"/>
                </a:cxn>
                <a:cxn ang="0">
                  <a:pos x="61" y="1098"/>
                </a:cxn>
                <a:cxn ang="0">
                  <a:pos x="104" y="1056"/>
                </a:cxn>
                <a:cxn ang="0">
                  <a:pos x="147" y="1021"/>
                </a:cxn>
                <a:cxn ang="0">
                  <a:pos x="193" y="988"/>
                </a:cxn>
                <a:cxn ang="0">
                  <a:pos x="243" y="958"/>
                </a:cxn>
                <a:cxn ang="0">
                  <a:pos x="295" y="929"/>
                </a:cxn>
              </a:cxnLst>
              <a:rect l="0" t="0" r="r" b="b"/>
              <a:pathLst>
                <a:path w="453" h="2039">
                  <a:moveTo>
                    <a:pt x="453" y="874"/>
                  </a:moveTo>
                  <a:lnTo>
                    <a:pt x="453" y="669"/>
                  </a:lnTo>
                  <a:lnTo>
                    <a:pt x="411" y="689"/>
                  </a:lnTo>
                  <a:lnTo>
                    <a:pt x="379" y="674"/>
                  </a:lnTo>
                  <a:lnTo>
                    <a:pt x="349" y="660"/>
                  </a:lnTo>
                  <a:lnTo>
                    <a:pt x="321" y="646"/>
                  </a:lnTo>
                  <a:lnTo>
                    <a:pt x="296" y="632"/>
                  </a:lnTo>
                  <a:lnTo>
                    <a:pt x="272" y="619"/>
                  </a:lnTo>
                  <a:lnTo>
                    <a:pt x="249" y="605"/>
                  </a:lnTo>
                  <a:lnTo>
                    <a:pt x="227" y="590"/>
                  </a:lnTo>
                  <a:lnTo>
                    <a:pt x="207" y="575"/>
                  </a:lnTo>
                  <a:lnTo>
                    <a:pt x="187" y="559"/>
                  </a:lnTo>
                  <a:lnTo>
                    <a:pt x="167" y="541"/>
                  </a:lnTo>
                  <a:lnTo>
                    <a:pt x="149" y="523"/>
                  </a:lnTo>
                  <a:lnTo>
                    <a:pt x="129" y="503"/>
                  </a:lnTo>
                  <a:lnTo>
                    <a:pt x="109" y="482"/>
                  </a:lnTo>
                  <a:lnTo>
                    <a:pt x="90" y="458"/>
                  </a:lnTo>
                  <a:lnTo>
                    <a:pt x="69" y="432"/>
                  </a:lnTo>
                  <a:lnTo>
                    <a:pt x="47" y="404"/>
                  </a:lnTo>
                  <a:lnTo>
                    <a:pt x="50" y="382"/>
                  </a:lnTo>
                  <a:lnTo>
                    <a:pt x="55" y="361"/>
                  </a:lnTo>
                  <a:lnTo>
                    <a:pt x="64" y="340"/>
                  </a:lnTo>
                  <a:lnTo>
                    <a:pt x="76" y="319"/>
                  </a:lnTo>
                  <a:lnTo>
                    <a:pt x="91" y="298"/>
                  </a:lnTo>
                  <a:lnTo>
                    <a:pt x="108" y="279"/>
                  </a:lnTo>
                  <a:lnTo>
                    <a:pt x="127" y="259"/>
                  </a:lnTo>
                  <a:lnTo>
                    <a:pt x="147" y="240"/>
                  </a:lnTo>
                  <a:lnTo>
                    <a:pt x="168" y="221"/>
                  </a:lnTo>
                  <a:lnTo>
                    <a:pt x="190" y="204"/>
                  </a:lnTo>
                  <a:lnTo>
                    <a:pt x="211" y="187"/>
                  </a:lnTo>
                  <a:lnTo>
                    <a:pt x="233" y="170"/>
                  </a:lnTo>
                  <a:lnTo>
                    <a:pt x="253" y="154"/>
                  </a:lnTo>
                  <a:lnTo>
                    <a:pt x="274" y="138"/>
                  </a:lnTo>
                  <a:lnTo>
                    <a:pt x="292" y="123"/>
                  </a:lnTo>
                  <a:lnTo>
                    <a:pt x="309" y="109"/>
                  </a:lnTo>
                  <a:lnTo>
                    <a:pt x="248" y="1"/>
                  </a:lnTo>
                  <a:lnTo>
                    <a:pt x="223" y="0"/>
                  </a:lnTo>
                  <a:lnTo>
                    <a:pt x="51" y="227"/>
                  </a:lnTo>
                  <a:lnTo>
                    <a:pt x="12" y="332"/>
                  </a:lnTo>
                  <a:lnTo>
                    <a:pt x="13" y="371"/>
                  </a:lnTo>
                  <a:lnTo>
                    <a:pt x="15" y="406"/>
                  </a:lnTo>
                  <a:lnTo>
                    <a:pt x="17" y="435"/>
                  </a:lnTo>
                  <a:lnTo>
                    <a:pt x="21" y="463"/>
                  </a:lnTo>
                  <a:lnTo>
                    <a:pt x="24" y="487"/>
                  </a:lnTo>
                  <a:lnTo>
                    <a:pt x="30" y="509"/>
                  </a:lnTo>
                  <a:lnTo>
                    <a:pt x="37" y="530"/>
                  </a:lnTo>
                  <a:lnTo>
                    <a:pt x="45" y="548"/>
                  </a:lnTo>
                  <a:lnTo>
                    <a:pt x="55" y="567"/>
                  </a:lnTo>
                  <a:lnTo>
                    <a:pt x="68" y="584"/>
                  </a:lnTo>
                  <a:lnTo>
                    <a:pt x="83" y="602"/>
                  </a:lnTo>
                  <a:lnTo>
                    <a:pt x="100" y="620"/>
                  </a:lnTo>
                  <a:lnTo>
                    <a:pt x="121" y="639"/>
                  </a:lnTo>
                  <a:lnTo>
                    <a:pt x="144" y="661"/>
                  </a:lnTo>
                  <a:lnTo>
                    <a:pt x="172" y="684"/>
                  </a:lnTo>
                  <a:lnTo>
                    <a:pt x="202" y="710"/>
                  </a:lnTo>
                  <a:lnTo>
                    <a:pt x="294" y="771"/>
                  </a:lnTo>
                  <a:lnTo>
                    <a:pt x="225" y="824"/>
                  </a:lnTo>
                  <a:lnTo>
                    <a:pt x="192" y="850"/>
                  </a:lnTo>
                  <a:lnTo>
                    <a:pt x="164" y="872"/>
                  </a:lnTo>
                  <a:lnTo>
                    <a:pt x="138" y="893"/>
                  </a:lnTo>
                  <a:lnTo>
                    <a:pt x="116" y="911"/>
                  </a:lnTo>
                  <a:lnTo>
                    <a:pt x="97" y="929"/>
                  </a:lnTo>
                  <a:lnTo>
                    <a:pt x="81" y="945"/>
                  </a:lnTo>
                  <a:lnTo>
                    <a:pt x="66" y="961"/>
                  </a:lnTo>
                  <a:lnTo>
                    <a:pt x="54" y="978"/>
                  </a:lnTo>
                  <a:lnTo>
                    <a:pt x="44" y="995"/>
                  </a:lnTo>
                  <a:lnTo>
                    <a:pt x="36" y="1014"/>
                  </a:lnTo>
                  <a:lnTo>
                    <a:pt x="28" y="1036"/>
                  </a:lnTo>
                  <a:lnTo>
                    <a:pt x="22" y="1059"/>
                  </a:lnTo>
                  <a:lnTo>
                    <a:pt x="16" y="1085"/>
                  </a:lnTo>
                  <a:lnTo>
                    <a:pt x="10" y="1116"/>
                  </a:lnTo>
                  <a:lnTo>
                    <a:pt x="6" y="1151"/>
                  </a:lnTo>
                  <a:lnTo>
                    <a:pt x="1" y="1191"/>
                  </a:lnTo>
                  <a:lnTo>
                    <a:pt x="18" y="1223"/>
                  </a:lnTo>
                  <a:lnTo>
                    <a:pt x="38" y="1252"/>
                  </a:lnTo>
                  <a:lnTo>
                    <a:pt x="59" y="1280"/>
                  </a:lnTo>
                  <a:lnTo>
                    <a:pt x="81" y="1304"/>
                  </a:lnTo>
                  <a:lnTo>
                    <a:pt x="104" y="1327"/>
                  </a:lnTo>
                  <a:lnTo>
                    <a:pt x="128" y="1349"/>
                  </a:lnTo>
                  <a:lnTo>
                    <a:pt x="154" y="1369"/>
                  </a:lnTo>
                  <a:lnTo>
                    <a:pt x="181" y="1388"/>
                  </a:lnTo>
                  <a:lnTo>
                    <a:pt x="208" y="1405"/>
                  </a:lnTo>
                  <a:lnTo>
                    <a:pt x="236" y="1423"/>
                  </a:lnTo>
                  <a:lnTo>
                    <a:pt x="265" y="1440"/>
                  </a:lnTo>
                  <a:lnTo>
                    <a:pt x="295" y="1456"/>
                  </a:lnTo>
                  <a:lnTo>
                    <a:pt x="325" y="1473"/>
                  </a:lnTo>
                  <a:lnTo>
                    <a:pt x="356" y="1490"/>
                  </a:lnTo>
                  <a:lnTo>
                    <a:pt x="386" y="1507"/>
                  </a:lnTo>
                  <a:lnTo>
                    <a:pt x="417" y="1525"/>
                  </a:lnTo>
                  <a:lnTo>
                    <a:pt x="304" y="1584"/>
                  </a:lnTo>
                  <a:lnTo>
                    <a:pt x="109" y="1696"/>
                  </a:lnTo>
                  <a:lnTo>
                    <a:pt x="22" y="1765"/>
                  </a:lnTo>
                  <a:lnTo>
                    <a:pt x="22" y="1925"/>
                  </a:lnTo>
                  <a:lnTo>
                    <a:pt x="0" y="1979"/>
                  </a:lnTo>
                  <a:lnTo>
                    <a:pt x="83" y="2039"/>
                  </a:lnTo>
                  <a:lnTo>
                    <a:pt x="89" y="1925"/>
                  </a:lnTo>
                  <a:lnTo>
                    <a:pt x="68" y="1889"/>
                  </a:lnTo>
                  <a:lnTo>
                    <a:pt x="88" y="1870"/>
                  </a:lnTo>
                  <a:lnTo>
                    <a:pt x="178" y="1802"/>
                  </a:lnTo>
                  <a:lnTo>
                    <a:pt x="390" y="1692"/>
                  </a:lnTo>
                  <a:lnTo>
                    <a:pt x="453" y="1659"/>
                  </a:lnTo>
                  <a:lnTo>
                    <a:pt x="453" y="1399"/>
                  </a:lnTo>
                  <a:lnTo>
                    <a:pt x="426" y="1387"/>
                  </a:lnTo>
                  <a:lnTo>
                    <a:pt x="400" y="1374"/>
                  </a:lnTo>
                  <a:lnTo>
                    <a:pt x="374" y="1362"/>
                  </a:lnTo>
                  <a:lnTo>
                    <a:pt x="348" y="1349"/>
                  </a:lnTo>
                  <a:lnTo>
                    <a:pt x="322" y="1335"/>
                  </a:lnTo>
                  <a:lnTo>
                    <a:pt x="297" y="1321"/>
                  </a:lnTo>
                  <a:lnTo>
                    <a:pt x="272" y="1308"/>
                  </a:lnTo>
                  <a:lnTo>
                    <a:pt x="246" y="1293"/>
                  </a:lnTo>
                  <a:lnTo>
                    <a:pt x="221" y="1278"/>
                  </a:lnTo>
                  <a:lnTo>
                    <a:pt x="197" y="1261"/>
                  </a:lnTo>
                  <a:lnTo>
                    <a:pt x="173" y="1245"/>
                  </a:lnTo>
                  <a:lnTo>
                    <a:pt x="149" y="1229"/>
                  </a:lnTo>
                  <a:lnTo>
                    <a:pt x="126" y="1213"/>
                  </a:lnTo>
                  <a:lnTo>
                    <a:pt x="102" y="1196"/>
                  </a:lnTo>
                  <a:lnTo>
                    <a:pt x="79" y="1178"/>
                  </a:lnTo>
                  <a:lnTo>
                    <a:pt x="58" y="1160"/>
                  </a:lnTo>
                  <a:lnTo>
                    <a:pt x="47" y="1113"/>
                  </a:lnTo>
                  <a:lnTo>
                    <a:pt x="61" y="1098"/>
                  </a:lnTo>
                  <a:lnTo>
                    <a:pt x="75" y="1083"/>
                  </a:lnTo>
                  <a:lnTo>
                    <a:pt x="89" y="1069"/>
                  </a:lnTo>
                  <a:lnTo>
                    <a:pt x="104" y="1056"/>
                  </a:lnTo>
                  <a:lnTo>
                    <a:pt x="117" y="1044"/>
                  </a:lnTo>
                  <a:lnTo>
                    <a:pt x="132" y="1032"/>
                  </a:lnTo>
                  <a:lnTo>
                    <a:pt x="147" y="1021"/>
                  </a:lnTo>
                  <a:lnTo>
                    <a:pt x="162" y="1009"/>
                  </a:lnTo>
                  <a:lnTo>
                    <a:pt x="177" y="999"/>
                  </a:lnTo>
                  <a:lnTo>
                    <a:pt x="193" y="988"/>
                  </a:lnTo>
                  <a:lnTo>
                    <a:pt x="210" y="978"/>
                  </a:lnTo>
                  <a:lnTo>
                    <a:pt x="226" y="969"/>
                  </a:lnTo>
                  <a:lnTo>
                    <a:pt x="243" y="958"/>
                  </a:lnTo>
                  <a:lnTo>
                    <a:pt x="260" y="949"/>
                  </a:lnTo>
                  <a:lnTo>
                    <a:pt x="278" y="939"/>
                  </a:lnTo>
                  <a:lnTo>
                    <a:pt x="295" y="929"/>
                  </a:lnTo>
                  <a:lnTo>
                    <a:pt x="425" y="864"/>
                  </a:lnTo>
                  <a:lnTo>
                    <a:pt x="453" y="874"/>
                  </a:lnTo>
                  <a:close/>
                </a:path>
              </a:pathLst>
            </a:custGeom>
            <a:solidFill>
              <a:srgbClr val="FFCC99">
                <a:alpha val="8000"/>
              </a:srgbClr>
            </a:solidFill>
            <a:ln w="9525">
              <a:noFill/>
              <a:round/>
              <a:headEnd/>
              <a:tailEnd/>
            </a:ln>
          </p:spPr>
          <p:txBody>
            <a:bodyPr/>
            <a:lstStyle/>
            <a:p>
              <a:endParaRPr lang="en-US"/>
            </a:p>
          </p:txBody>
        </p:sp>
      </p:grpSp>
      <p:sp>
        <p:nvSpPr>
          <p:cNvPr id="3090" name="Text Box 18"/>
          <p:cNvSpPr txBox="1">
            <a:spLocks noChangeArrowheads="1"/>
          </p:cNvSpPr>
          <p:nvPr/>
        </p:nvSpPr>
        <p:spPr bwMode="auto">
          <a:xfrm>
            <a:off x="8077200" y="6643688"/>
            <a:ext cx="762000" cy="214312"/>
          </a:xfrm>
          <a:prstGeom prst="rect">
            <a:avLst/>
          </a:prstGeom>
          <a:noFill/>
          <a:ln w="9525">
            <a:noFill/>
            <a:miter lim="800000"/>
            <a:headEnd/>
            <a:tailEnd/>
          </a:ln>
          <a:effectLst/>
        </p:spPr>
        <p:txBody>
          <a:bodyPr>
            <a:spAutoFit/>
          </a:bodyPr>
          <a:lstStyle/>
          <a:p>
            <a:pPr>
              <a:spcBef>
                <a:spcPct val="50000"/>
              </a:spcBef>
            </a:pPr>
            <a:r>
              <a:rPr lang="en-US" sz="800" dirty="0" smtClean="0"/>
              <a:t>11/2010</a:t>
            </a:r>
            <a:endParaRPr lang="en-US" sz="800" dirty="0"/>
          </a:p>
        </p:txBody>
      </p:sp>
      <p:sp>
        <p:nvSpPr>
          <p:cNvPr id="3096" name="Text Box 24"/>
          <p:cNvSpPr txBox="1">
            <a:spLocks noChangeArrowheads="1"/>
          </p:cNvSpPr>
          <p:nvPr/>
        </p:nvSpPr>
        <p:spPr bwMode="auto">
          <a:xfrm>
            <a:off x="1524000" y="228600"/>
            <a:ext cx="6350000" cy="2000548"/>
          </a:xfrm>
          <a:prstGeom prst="rect">
            <a:avLst/>
          </a:prstGeom>
          <a:noFill/>
          <a:ln w="25400">
            <a:noFill/>
            <a:miter lim="800000"/>
            <a:headEnd/>
            <a:tailEnd/>
          </a:ln>
          <a:effectLst/>
        </p:spPr>
        <p:txBody>
          <a:bodyPr wrap="square">
            <a:spAutoFit/>
          </a:bodyPr>
          <a:lstStyle/>
          <a:p>
            <a:pPr algn="ctr"/>
            <a:r>
              <a:rPr lang="en-US" sz="4400" i="1" dirty="0" smtClean="0">
                <a:solidFill>
                  <a:srgbClr val="0033CC"/>
                </a:solidFill>
                <a:latin typeface="+mj-lt"/>
                <a:ea typeface="+mj-ea"/>
                <a:cs typeface="+mj-cs"/>
              </a:rPr>
              <a:t>Mapping Application </a:t>
            </a:r>
            <a:r>
              <a:rPr lang="en-US" sz="4400" i="1" dirty="0" smtClean="0">
                <a:solidFill>
                  <a:srgbClr val="0033CC"/>
                </a:solidFill>
                <a:latin typeface="+mj-lt"/>
                <a:ea typeface="+mj-ea"/>
                <a:cs typeface="+mj-cs"/>
                <a:sym typeface="Wingdings" pitchFamily="2" charset="2"/>
              </a:rPr>
              <a:t></a:t>
            </a:r>
            <a:r>
              <a:rPr lang="en-US" sz="4400" i="1" dirty="0" smtClean="0">
                <a:solidFill>
                  <a:srgbClr val="0033CC"/>
                </a:solidFill>
                <a:latin typeface="+mj-lt"/>
                <a:ea typeface="+mj-ea"/>
                <a:cs typeface="+mj-cs"/>
              </a:rPr>
              <a:t> Code</a:t>
            </a:r>
          </a:p>
          <a:p>
            <a:pPr algn="ctr"/>
            <a:endParaRPr lang="en-US" sz="3600" b="1" dirty="0"/>
          </a:p>
        </p:txBody>
      </p:sp>
      <p:sp>
        <p:nvSpPr>
          <p:cNvPr id="3097" name="Text Box 25"/>
          <p:cNvSpPr txBox="1">
            <a:spLocks noChangeArrowheads="1"/>
          </p:cNvSpPr>
          <p:nvPr/>
        </p:nvSpPr>
        <p:spPr bwMode="auto">
          <a:xfrm>
            <a:off x="228600" y="1628507"/>
            <a:ext cx="8153400" cy="3539430"/>
          </a:xfrm>
          <a:prstGeom prst="rect">
            <a:avLst/>
          </a:prstGeom>
          <a:noFill/>
          <a:ln w="25400">
            <a:noFill/>
            <a:miter lim="800000"/>
            <a:headEnd/>
            <a:tailEnd/>
          </a:ln>
          <a:effectLst/>
        </p:spPr>
        <p:txBody>
          <a:bodyPr wrap="square">
            <a:spAutoFit/>
          </a:bodyPr>
          <a:lstStyle/>
          <a:p>
            <a:pPr>
              <a:buFont typeface="Arial" pitchFamily="34" charset="0"/>
              <a:buChar char="•"/>
            </a:pPr>
            <a:r>
              <a:rPr lang="en-US" sz="3200" dirty="0" smtClean="0"/>
              <a:t> In general it is a hard problem </a:t>
            </a:r>
          </a:p>
          <a:p>
            <a:endParaRPr lang="en-US" sz="3200" dirty="0" smtClean="0"/>
          </a:p>
          <a:p>
            <a:pPr>
              <a:buFont typeface="Arial" pitchFamily="34" charset="0"/>
              <a:buChar char="•"/>
            </a:pPr>
            <a:r>
              <a:rPr lang="en-US" sz="3200" dirty="0" smtClean="0"/>
              <a:t> Integrated Tool support is missing</a:t>
            </a:r>
          </a:p>
          <a:p>
            <a:pPr>
              <a:buFont typeface="Arial" pitchFamily="34" charset="0"/>
              <a:buChar char="•"/>
            </a:pPr>
            <a:endParaRPr lang="en-US" sz="3200" dirty="0" smtClean="0"/>
          </a:p>
          <a:p>
            <a:pPr>
              <a:buFont typeface="Arial" pitchFamily="34" charset="0"/>
              <a:buChar char="•"/>
            </a:pPr>
            <a:r>
              <a:rPr lang="en-US" sz="3200" dirty="0" smtClean="0"/>
              <a:t> There are easier cases : </a:t>
            </a:r>
          </a:p>
          <a:p>
            <a:pPr lvl="1">
              <a:buFont typeface="Arial" pitchFamily="34" charset="0"/>
              <a:buChar char="•"/>
            </a:pPr>
            <a:r>
              <a:rPr lang="en-US" sz="3200" dirty="0" smtClean="0"/>
              <a:t> High level small systems (ex: </a:t>
            </a:r>
            <a:r>
              <a:rPr lang="en-US" sz="3200" dirty="0" err="1" smtClean="0"/>
              <a:t>MSAccess</a:t>
            </a:r>
            <a:r>
              <a:rPr lang="en-US" sz="3200" dirty="0" smtClean="0"/>
              <a:t> app) </a:t>
            </a:r>
          </a:p>
          <a:p>
            <a:pPr lvl="1">
              <a:buFont typeface="Arial" pitchFamily="34" charset="0"/>
              <a:buChar char="•"/>
            </a:pPr>
            <a:endParaRPr lang="en-US" sz="32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solidFill>
                  <a:srgbClr val="0033CC"/>
                </a:solidFill>
              </a:rPr>
              <a:t>Spring Insight</a:t>
            </a:r>
            <a:endParaRPr lang="en-US" i="1" dirty="0">
              <a:solidFill>
                <a:srgbClr val="0033CC"/>
              </a:solidFill>
            </a:endParaRPr>
          </a:p>
        </p:txBody>
      </p:sp>
      <p:sp>
        <p:nvSpPr>
          <p:cNvPr id="3" name="Content Placeholder 2"/>
          <p:cNvSpPr>
            <a:spLocks noGrp="1"/>
          </p:cNvSpPr>
          <p:nvPr>
            <p:ph idx="1"/>
          </p:nvPr>
        </p:nvSpPr>
        <p:spPr/>
        <p:txBody>
          <a:bodyPr/>
          <a:lstStyle/>
          <a:p>
            <a:r>
              <a:rPr lang="en-US" dirty="0" smtClean="0"/>
              <a:t>Performance measurement tool</a:t>
            </a:r>
          </a:p>
          <a:p>
            <a:r>
              <a:rPr lang="en-US" dirty="0" smtClean="0"/>
              <a:t>Demonstrates end to end tracing </a:t>
            </a:r>
          </a:p>
          <a:p>
            <a:pPr lvl="1"/>
            <a:r>
              <a:rPr lang="en-US" dirty="0" smtClean="0"/>
              <a:t>Browser to Application server </a:t>
            </a:r>
          </a:p>
          <a:p>
            <a:r>
              <a:rPr lang="en-US" dirty="0" smtClean="0"/>
              <a:t>Uses </a:t>
            </a:r>
            <a:r>
              <a:rPr lang="en-US" dirty="0" err="1" smtClean="0"/>
              <a:t>AspectJ</a:t>
            </a:r>
            <a:r>
              <a:rPr lang="en-US" dirty="0" smtClean="0"/>
              <a:t> to instrument events (ex: JDBC) </a:t>
            </a:r>
          </a:p>
          <a:p>
            <a:endParaRPr lang="en-US" dirty="0" smtClean="0"/>
          </a:p>
          <a:p>
            <a:r>
              <a:rPr lang="en-US" dirty="0" smtClean="0"/>
              <a:t>Demo video attached.</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Overlay repositories information</a:t>
            </a:r>
            <a:endParaRPr lang="en-US" i="1" dirty="0">
              <a:solidFill>
                <a:srgbClr val="0033CC"/>
              </a:solidFill>
            </a:endParaRPr>
          </a:p>
        </p:txBody>
      </p:sp>
      <p:sp>
        <p:nvSpPr>
          <p:cNvPr id="110595" name="Rectangle 3"/>
          <p:cNvSpPr>
            <a:spLocks noGrp="1" noChangeArrowheads="1"/>
          </p:cNvSpPr>
          <p:nvPr>
            <p:ph idx="1"/>
          </p:nvPr>
        </p:nvSpPr>
        <p:spPr>
          <a:xfrm>
            <a:off x="533400" y="1524000"/>
            <a:ext cx="8077200" cy="4343400"/>
          </a:xfrm>
        </p:spPr>
        <p:txBody>
          <a:bodyPr>
            <a:normAutofit/>
          </a:bodyPr>
          <a:lstStyle/>
          <a:p>
            <a:pPr>
              <a:lnSpc>
                <a:spcPct val="90000"/>
              </a:lnSpc>
            </a:pPr>
            <a:r>
              <a:rPr lang="en-US" dirty="0" smtClean="0"/>
              <a:t>Work Items  - Bugs &amp; Tasks</a:t>
            </a:r>
          </a:p>
          <a:p>
            <a:pPr lvl="1">
              <a:lnSpc>
                <a:spcPct val="90000"/>
              </a:lnSpc>
            </a:pPr>
            <a:r>
              <a:rPr lang="en-US" dirty="0" smtClean="0"/>
              <a:t>Work Item </a:t>
            </a:r>
            <a:r>
              <a:rPr lang="en-US" dirty="0" smtClean="0">
                <a:sym typeface="Wingdings" pitchFamily="2" charset="2"/>
              </a:rPr>
              <a:t> Change set  </a:t>
            </a:r>
            <a:r>
              <a:rPr lang="en-US" dirty="0" smtClean="0"/>
              <a:t>Code</a:t>
            </a:r>
          </a:p>
          <a:p>
            <a:pPr>
              <a:lnSpc>
                <a:spcPct val="90000"/>
              </a:lnSpc>
            </a:pPr>
            <a:r>
              <a:rPr lang="en-US" dirty="0" smtClean="0"/>
              <a:t>SCM - Commit comments </a:t>
            </a:r>
          </a:p>
          <a:p>
            <a:pPr>
              <a:lnSpc>
                <a:spcPct val="90000"/>
              </a:lnSpc>
            </a:pPr>
            <a:r>
              <a:rPr lang="en-US" dirty="0" smtClean="0"/>
              <a:t>People </a:t>
            </a:r>
          </a:p>
          <a:p>
            <a:pPr>
              <a:lnSpc>
                <a:spcPct val="90000"/>
              </a:lnSpc>
            </a:pPr>
            <a:r>
              <a:rPr lang="en-US" dirty="0" smtClean="0"/>
              <a:t>Technical docs, E-mails, Forums …</a:t>
            </a:r>
          </a:p>
          <a:p>
            <a:pPr>
              <a:lnSpc>
                <a:spcPct val="90000"/>
              </a:lnSpc>
            </a:pPr>
            <a:r>
              <a:rPr lang="en-US" dirty="0" smtClean="0"/>
              <a:t>Tags – human or ML generated</a:t>
            </a:r>
          </a:p>
          <a:p>
            <a:pPr>
              <a:lnSpc>
                <a:spcPct val="90000"/>
              </a:lnSpc>
            </a:pPr>
            <a:r>
              <a:rPr lang="en-US" dirty="0" smtClean="0"/>
              <a:t>Search integration</a:t>
            </a:r>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r>
              <a:rPr lang="en-US" sz="3600" i="1" dirty="0" smtClean="0">
                <a:solidFill>
                  <a:srgbClr val="FF0000"/>
                </a:solidFill>
                <a:latin typeface="+mj-lt"/>
                <a:ea typeface="+mj-ea"/>
                <a:cs typeface="+mj-cs"/>
              </a:rPr>
              <a:t>What people say about the code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Deep Intellisense</a:t>
            </a:r>
            <a:endParaRPr lang="en-US" i="1" dirty="0">
              <a:solidFill>
                <a:srgbClr val="0033CC"/>
              </a:solidFill>
            </a:endParaRPr>
          </a:p>
        </p:txBody>
      </p:sp>
      <p:sp>
        <p:nvSpPr>
          <p:cNvPr id="110595" name="Rectangle 3"/>
          <p:cNvSpPr>
            <a:spLocks noGrp="1" noChangeArrowheads="1"/>
          </p:cNvSpPr>
          <p:nvPr>
            <p:ph idx="1"/>
          </p:nvPr>
        </p:nvSpPr>
        <p:spPr>
          <a:xfrm>
            <a:off x="533400" y="1524000"/>
            <a:ext cx="8077200" cy="4191000"/>
          </a:xfrm>
        </p:spPr>
        <p:txBody>
          <a:bodyPr>
            <a:normAutofit/>
          </a:bodyPr>
          <a:lstStyle/>
          <a:p>
            <a:pPr>
              <a:lnSpc>
                <a:spcPct val="90000"/>
              </a:lnSpc>
            </a:pPr>
            <a:r>
              <a:rPr lang="en-US" dirty="0" smtClean="0"/>
              <a:t>Work Items  - Bugs &amp; Tasks</a:t>
            </a:r>
          </a:p>
          <a:p>
            <a:pPr>
              <a:lnSpc>
                <a:spcPct val="90000"/>
              </a:lnSpc>
            </a:pPr>
            <a:r>
              <a:rPr lang="en-US" dirty="0" smtClean="0"/>
              <a:t>SCM, People, Technical docs, E-mails &amp; Forums</a:t>
            </a:r>
          </a:p>
          <a:p>
            <a:pPr>
              <a:lnSpc>
                <a:spcPct val="90000"/>
              </a:lnSpc>
            </a:pPr>
            <a:r>
              <a:rPr lang="en-US" dirty="0" smtClean="0"/>
              <a:t>Plain-text allusions </a:t>
            </a:r>
          </a:p>
          <a:p>
            <a:pPr>
              <a:lnSpc>
                <a:spcPct val="90000"/>
              </a:lnSpc>
            </a:pPr>
            <a:r>
              <a:rPr lang="en-US" dirty="0" smtClean="0"/>
              <a:t>IDE Integration </a:t>
            </a:r>
          </a:p>
          <a:p>
            <a:pPr>
              <a:lnSpc>
                <a:spcPct val="90000"/>
              </a:lnSpc>
            </a:pPr>
            <a:endParaRPr lang="en-US" dirty="0" smtClean="0"/>
          </a:p>
          <a:p>
            <a:pPr>
              <a:lnSpc>
                <a:spcPct val="90000"/>
              </a:lnSpc>
            </a:pPr>
            <a:endParaRPr lang="en-US" dirty="0"/>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r>
              <a:rPr lang="en-US" sz="3600" i="1" dirty="0" smtClean="0">
                <a:solidFill>
                  <a:srgbClr val="FF0000"/>
                </a:solidFill>
                <a:latin typeface="+mj-lt"/>
                <a:ea typeface="+mj-ea"/>
                <a:cs typeface="+mj-cs"/>
              </a:rPr>
              <a:t>XXX</a:t>
            </a:r>
          </a:p>
        </p:txBody>
      </p:sp>
      <p:pic>
        <p:nvPicPr>
          <p:cNvPr id="1027" name="Picture 3"/>
          <p:cNvPicPr>
            <a:picLocks noChangeAspect="1" noChangeArrowheads="1"/>
          </p:cNvPicPr>
          <p:nvPr/>
        </p:nvPicPr>
        <p:blipFill>
          <a:blip r:embed="rId3" cstate="print"/>
          <a:srcRect/>
          <a:stretch>
            <a:fillRect/>
          </a:stretch>
        </p:blipFill>
        <p:spPr bwMode="auto">
          <a:xfrm>
            <a:off x="457200" y="4267200"/>
            <a:ext cx="8436108"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Motivation</a:t>
            </a:r>
            <a:endParaRPr lang="en-US" i="1" dirty="0">
              <a:solidFill>
                <a:srgbClr val="0033CC"/>
              </a:solidFill>
            </a:endParaRPr>
          </a:p>
        </p:txBody>
      </p:sp>
      <p:sp>
        <p:nvSpPr>
          <p:cNvPr id="110595" name="Rectangle 3"/>
          <p:cNvSpPr>
            <a:spLocks noGrp="1" noChangeArrowheads="1"/>
          </p:cNvSpPr>
          <p:nvPr>
            <p:ph idx="1"/>
          </p:nvPr>
        </p:nvSpPr>
        <p:spPr>
          <a:xfrm>
            <a:off x="533400" y="1524000"/>
            <a:ext cx="8077200" cy="4191000"/>
          </a:xfrm>
        </p:spPr>
        <p:txBody>
          <a:bodyPr>
            <a:normAutofit/>
          </a:bodyPr>
          <a:lstStyle/>
          <a:p>
            <a:pPr>
              <a:lnSpc>
                <a:spcPct val="90000"/>
              </a:lnSpc>
            </a:pPr>
            <a:r>
              <a:rPr lang="en-US" b="1" dirty="0" smtClean="0"/>
              <a:t>Fault Localization </a:t>
            </a:r>
            <a:r>
              <a:rPr lang="en-US" dirty="0" smtClean="0"/>
              <a:t>and Fixing</a:t>
            </a:r>
          </a:p>
          <a:p>
            <a:pPr>
              <a:lnSpc>
                <a:spcPct val="90000"/>
              </a:lnSpc>
            </a:pPr>
            <a:endParaRPr lang="en-US" dirty="0"/>
          </a:p>
          <a:p>
            <a:pPr>
              <a:lnSpc>
                <a:spcPct val="90000"/>
              </a:lnSpc>
            </a:pPr>
            <a:r>
              <a:rPr lang="en-US" b="1" dirty="0" smtClean="0"/>
              <a:t>Detailed design:  </a:t>
            </a:r>
            <a:r>
              <a:rPr lang="en-US" dirty="0" smtClean="0"/>
              <a:t>Enhance existing system with new functionality</a:t>
            </a:r>
            <a:endParaRPr lang="en-US" b="1" dirty="0" smtClean="0"/>
          </a:p>
          <a:p>
            <a:pPr lvl="1">
              <a:lnSpc>
                <a:spcPct val="90000"/>
              </a:lnSpc>
            </a:pPr>
            <a:r>
              <a:rPr lang="en-US" b="1" dirty="0" smtClean="0"/>
              <a:t>How to</a:t>
            </a:r>
            <a:r>
              <a:rPr lang="en-US" dirty="0" smtClean="0"/>
              <a:t>: Follow example from another system</a:t>
            </a:r>
          </a:p>
          <a:p>
            <a:pPr>
              <a:lnSpc>
                <a:spcPct val="90000"/>
              </a:lnSpc>
            </a:pPr>
            <a:endParaRPr lang="en-US" dirty="0" smtClean="0"/>
          </a:p>
          <a:p>
            <a:r>
              <a:rPr lang="en-US" b="1" dirty="0" smtClean="0"/>
              <a:t>Technical investigation: </a:t>
            </a:r>
            <a:r>
              <a:rPr lang="en-US" dirty="0" smtClean="0"/>
              <a:t>Effort estimation / Risk assessment</a:t>
            </a:r>
          </a:p>
          <a:p>
            <a:pPr>
              <a:lnSpc>
                <a:spcPct val="90000"/>
              </a:lnSpc>
            </a:pPr>
            <a:endParaRPr lang="en-US" dirty="0" smtClean="0"/>
          </a:p>
          <a:p>
            <a:pPr>
              <a:lnSpc>
                <a:spcPct val="90000"/>
              </a:lnSpc>
            </a:pPr>
            <a:endParaRPr lang="en-US" dirty="0"/>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r>
              <a:rPr lang="en-US" sz="3600" i="1" dirty="0" smtClean="0">
                <a:solidFill>
                  <a:srgbClr val="FF0000"/>
                </a:solidFill>
                <a:latin typeface="+mj-lt"/>
                <a:ea typeface="+mj-ea"/>
                <a:cs typeface="+mj-cs"/>
              </a:rPr>
              <a:t>How stuff works?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a:lnSpc>
                <a:spcPct val="90000"/>
              </a:lnSpc>
            </a:pPr>
            <a:r>
              <a:rPr lang="en-US" i="1" dirty="0" smtClean="0">
                <a:solidFill>
                  <a:srgbClr val="0033CC"/>
                </a:solidFill>
              </a:rPr>
              <a:t>The Goal</a:t>
            </a:r>
          </a:p>
        </p:txBody>
      </p:sp>
      <p:sp>
        <p:nvSpPr>
          <p:cNvPr id="4" name="Rectangle 2"/>
          <p:cNvSpPr txBox="1">
            <a:spLocks noChangeArrowheads="1"/>
          </p:cNvSpPr>
          <p:nvPr/>
        </p:nvSpPr>
        <p:spPr>
          <a:xfrm>
            <a:off x="457200" y="2286000"/>
            <a:ext cx="8229600" cy="2209800"/>
          </a:xfrm>
          <a:prstGeom prst="rect">
            <a:avLst/>
          </a:prstGeom>
        </p:spPr>
        <p:txBody>
          <a:bodyPr vert="horz" lIns="91440" tIns="45720" rIns="91440" bIns="45720" rtlCol="0" anchor="ctr">
            <a:normAutofit/>
          </a:bodyPr>
          <a:lstStyle/>
          <a:p>
            <a:pPr algn="ctr"/>
            <a:r>
              <a:rPr lang="en-US" sz="4300" i="1" dirty="0" smtClean="0">
                <a:latin typeface="+mj-lt"/>
                <a:ea typeface="+mj-ea"/>
                <a:cs typeface="+mj-cs"/>
              </a:rPr>
              <a:t>Create mental simplified model of relevant flow and functionality</a:t>
            </a:r>
          </a:p>
          <a:p>
            <a:pPr algn="ctr"/>
            <a:endParaRPr lang="en-US" sz="3600" i="1" dirty="0" smtClean="0">
              <a:solidFill>
                <a:srgbClr val="FF0000"/>
              </a:solidFill>
              <a:latin typeface="+mj-lt"/>
              <a:ea typeface="+mj-ea"/>
              <a:cs typeface="+mj-cs"/>
            </a:endParaRPr>
          </a:p>
        </p:txBody>
      </p:sp>
      <p:sp>
        <p:nvSpPr>
          <p:cNvPr id="6"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r>
              <a:rPr lang="en-US" sz="3600" i="1" dirty="0" smtClean="0">
                <a:solidFill>
                  <a:srgbClr val="FF0000"/>
                </a:solidFill>
                <a:latin typeface="+mj-lt"/>
                <a:ea typeface="+mj-ea"/>
                <a:cs typeface="+mj-cs"/>
              </a:rPr>
              <a:t>And locate the related source code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Not my code</a:t>
            </a:r>
            <a:endParaRPr lang="en-US" i="1" dirty="0">
              <a:solidFill>
                <a:srgbClr val="0033CC"/>
              </a:solidFill>
            </a:endParaRPr>
          </a:p>
        </p:txBody>
      </p:sp>
      <p:sp>
        <p:nvSpPr>
          <p:cNvPr id="110595" name="Rectangle 3"/>
          <p:cNvSpPr>
            <a:spLocks noGrp="1" noChangeArrowheads="1"/>
          </p:cNvSpPr>
          <p:nvPr>
            <p:ph idx="1"/>
          </p:nvPr>
        </p:nvSpPr>
        <p:spPr>
          <a:xfrm>
            <a:off x="533400" y="1524000"/>
            <a:ext cx="8077200" cy="4191000"/>
          </a:xfrm>
        </p:spPr>
        <p:txBody>
          <a:bodyPr>
            <a:normAutofit fontScale="92500" lnSpcReduction="10000"/>
          </a:bodyPr>
          <a:lstStyle/>
          <a:p>
            <a:r>
              <a:rPr lang="en-US" dirty="0" smtClean="0"/>
              <a:t>Software systems are </a:t>
            </a:r>
            <a:r>
              <a:rPr lang="en-US" b="1" dirty="0" smtClean="0"/>
              <a:t>complex and mostly unknown</a:t>
            </a:r>
            <a:r>
              <a:rPr lang="en-US" dirty="0" smtClean="0"/>
              <a:t> to the developers.</a:t>
            </a:r>
          </a:p>
          <a:p>
            <a:r>
              <a:rPr lang="en-US" sz="3600" dirty="0" smtClean="0"/>
              <a:t> 3rd party / Open source </a:t>
            </a:r>
            <a:r>
              <a:rPr lang="en-US" sz="3600" b="1" dirty="0" smtClean="0"/>
              <a:t>libraries</a:t>
            </a:r>
          </a:p>
          <a:p>
            <a:r>
              <a:rPr lang="en-US" sz="3600" dirty="0" smtClean="0"/>
              <a:t> Other teams code</a:t>
            </a:r>
          </a:p>
          <a:p>
            <a:r>
              <a:rPr lang="en-US" sz="3600" dirty="0" smtClean="0"/>
              <a:t> Hosts vs. </a:t>
            </a:r>
            <a:r>
              <a:rPr lang="en-US" sz="3600" b="1" dirty="0" err="1" smtClean="0"/>
              <a:t>Plugins</a:t>
            </a:r>
            <a:endParaRPr lang="en-US" sz="3600" b="1" dirty="0" smtClean="0"/>
          </a:p>
          <a:p>
            <a:r>
              <a:rPr lang="en-US" b="1" dirty="0" smtClean="0"/>
              <a:t>Legacy </a:t>
            </a:r>
            <a:r>
              <a:rPr lang="en-US" dirty="0" smtClean="0"/>
              <a:t>systems </a:t>
            </a:r>
          </a:p>
          <a:p>
            <a:r>
              <a:rPr lang="en-US" b="1" dirty="0" smtClean="0"/>
              <a:t>New Hires</a:t>
            </a:r>
          </a:p>
          <a:p>
            <a:r>
              <a:rPr lang="en-US" dirty="0" smtClean="0"/>
              <a:t>Business conditions: </a:t>
            </a:r>
            <a:r>
              <a:rPr lang="en-US" b="1" dirty="0" smtClean="0"/>
              <a:t>Offshore, M&amp;A</a:t>
            </a:r>
          </a:p>
          <a:p>
            <a:pPr>
              <a:lnSpc>
                <a:spcPct val="90000"/>
              </a:lnSpc>
            </a:pPr>
            <a:endParaRPr lang="en-US" dirty="0" smtClean="0"/>
          </a:p>
          <a:p>
            <a:pPr>
              <a:lnSpc>
                <a:spcPct val="90000"/>
              </a:lnSpc>
            </a:pPr>
            <a:endParaRPr lang="en-US" dirty="0"/>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fontScale="92500"/>
          </a:bodyPr>
          <a:lstStyle/>
          <a:p>
            <a:pPr algn="ctr"/>
            <a:r>
              <a:rPr lang="en-US" sz="3600" i="1" dirty="0" smtClean="0">
                <a:solidFill>
                  <a:srgbClr val="FF0000"/>
                </a:solidFill>
                <a:latin typeface="+mj-lt"/>
                <a:ea typeface="+mj-ea"/>
                <a:cs typeface="+mj-cs"/>
              </a:rPr>
              <a:t>Software Systems are simply too complex </a:t>
            </a:r>
            <a:r>
              <a:rPr lang="en-US" sz="3600" i="1" dirty="0" smtClean="0">
                <a:solidFill>
                  <a:srgbClr val="FF0000"/>
                </a:solidFill>
                <a:latin typeface="+mj-lt"/>
                <a:ea typeface="+mj-ea"/>
                <a:cs typeface="+mj-cs"/>
                <a:sym typeface="Wingdings" pitchFamily="2" charset="2"/>
              </a:rPr>
              <a:t></a:t>
            </a:r>
            <a:endParaRPr lang="en-US" sz="3600" i="1" dirty="0" smtClean="0">
              <a:solidFill>
                <a:srgbClr val="FF0000"/>
              </a:solidFill>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Local Understanding</a:t>
            </a:r>
            <a:endParaRPr lang="en-US" i="1" dirty="0">
              <a:solidFill>
                <a:srgbClr val="0033CC"/>
              </a:solidFill>
            </a:endParaRPr>
          </a:p>
        </p:txBody>
      </p:sp>
      <p:sp>
        <p:nvSpPr>
          <p:cNvPr id="110595" name="Rectangle 3"/>
          <p:cNvSpPr>
            <a:spLocks noGrp="1" noChangeArrowheads="1"/>
          </p:cNvSpPr>
          <p:nvPr>
            <p:ph idx="1"/>
          </p:nvPr>
        </p:nvSpPr>
        <p:spPr>
          <a:xfrm>
            <a:off x="533400" y="1524000"/>
            <a:ext cx="8077200" cy="4191000"/>
          </a:xfrm>
        </p:spPr>
        <p:txBody>
          <a:bodyPr>
            <a:normAutofit/>
          </a:bodyPr>
          <a:lstStyle/>
          <a:p>
            <a:pPr>
              <a:lnSpc>
                <a:spcPct val="90000"/>
              </a:lnSpc>
            </a:pPr>
            <a:r>
              <a:rPr lang="en-US" b="1" dirty="0" smtClean="0"/>
              <a:t>Luckily</a:t>
            </a:r>
            <a:r>
              <a:rPr lang="en-US" dirty="0" smtClean="0"/>
              <a:t>, we don’t have to understand all of it</a:t>
            </a:r>
            <a:endParaRPr lang="en-US" dirty="0"/>
          </a:p>
          <a:p>
            <a:pPr>
              <a:lnSpc>
                <a:spcPct val="90000"/>
              </a:lnSpc>
            </a:pPr>
            <a:endParaRPr lang="en-US" dirty="0" smtClean="0"/>
          </a:p>
          <a:p>
            <a:pPr>
              <a:lnSpc>
                <a:spcPct val="90000"/>
              </a:lnSpc>
            </a:pPr>
            <a:r>
              <a:rPr lang="en-US" dirty="0" smtClean="0"/>
              <a:t>Only the </a:t>
            </a:r>
            <a:r>
              <a:rPr lang="en-US" b="1" dirty="0" smtClean="0"/>
              <a:t>relevant </a:t>
            </a:r>
            <a:r>
              <a:rPr lang="en-US" dirty="0" smtClean="0"/>
              <a:t>module or function.</a:t>
            </a:r>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r>
              <a:rPr lang="en-US" sz="3600" i="1" dirty="0" smtClean="0">
                <a:solidFill>
                  <a:srgbClr val="FF0000"/>
                </a:solidFill>
                <a:latin typeface="+mj-lt"/>
                <a:ea typeface="+mj-ea"/>
                <a:cs typeface="+mj-cs"/>
              </a:rPr>
              <a:t>But How?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fontAlgn="base">
              <a:spcAft>
                <a:spcPct val="0"/>
              </a:spcAft>
            </a:pPr>
            <a:r>
              <a:rPr lang="en-US" i="1" dirty="0" smtClean="0">
                <a:solidFill>
                  <a:srgbClr val="0033CC"/>
                </a:solidFill>
              </a:rPr>
              <a:t>Understanding Today</a:t>
            </a:r>
            <a:endParaRPr lang="en-US" i="1" dirty="0">
              <a:solidFill>
                <a:srgbClr val="0033CC"/>
              </a:solidFill>
            </a:endParaRPr>
          </a:p>
        </p:txBody>
      </p:sp>
      <p:sp>
        <p:nvSpPr>
          <p:cNvPr id="110595" name="Rectangle 3"/>
          <p:cNvSpPr>
            <a:spLocks noGrp="1" noChangeArrowheads="1"/>
          </p:cNvSpPr>
          <p:nvPr>
            <p:ph idx="1"/>
          </p:nvPr>
        </p:nvSpPr>
        <p:spPr>
          <a:xfrm>
            <a:off x="533400" y="1524000"/>
            <a:ext cx="8077200" cy="4343400"/>
          </a:xfrm>
        </p:spPr>
        <p:txBody>
          <a:bodyPr>
            <a:normAutofit fontScale="85000" lnSpcReduction="20000"/>
          </a:bodyPr>
          <a:lstStyle/>
          <a:p>
            <a:pPr>
              <a:lnSpc>
                <a:spcPct val="90000"/>
              </a:lnSpc>
            </a:pPr>
            <a:r>
              <a:rPr lang="en-US" b="1" dirty="0" smtClean="0"/>
              <a:t>Use</a:t>
            </a:r>
            <a:r>
              <a:rPr lang="en-US" dirty="0" smtClean="0"/>
              <a:t> the product</a:t>
            </a:r>
          </a:p>
          <a:p>
            <a:pPr lvl="1">
              <a:lnSpc>
                <a:spcPct val="90000"/>
              </a:lnSpc>
            </a:pPr>
            <a:r>
              <a:rPr lang="en-US" dirty="0" smtClean="0"/>
              <a:t>User Documentation</a:t>
            </a:r>
          </a:p>
          <a:p>
            <a:pPr>
              <a:lnSpc>
                <a:spcPct val="90000"/>
              </a:lnSpc>
            </a:pPr>
            <a:r>
              <a:rPr lang="en-US" b="1" dirty="0" smtClean="0"/>
              <a:t>Monitor </a:t>
            </a:r>
            <a:r>
              <a:rPr lang="en-US" dirty="0" smtClean="0"/>
              <a:t>inputs and outputs</a:t>
            </a:r>
          </a:p>
          <a:p>
            <a:pPr>
              <a:lnSpc>
                <a:spcPct val="90000"/>
              </a:lnSpc>
            </a:pPr>
            <a:r>
              <a:rPr lang="en-US" dirty="0" smtClean="0"/>
              <a:t>UI </a:t>
            </a:r>
            <a:r>
              <a:rPr lang="en-US" b="1" dirty="0" smtClean="0"/>
              <a:t>Spy</a:t>
            </a:r>
            <a:r>
              <a:rPr lang="en-US" dirty="0" smtClean="0"/>
              <a:t> </a:t>
            </a:r>
          </a:p>
          <a:p>
            <a:pPr>
              <a:lnSpc>
                <a:spcPct val="90000"/>
              </a:lnSpc>
            </a:pPr>
            <a:r>
              <a:rPr lang="en-US" b="1" dirty="0" smtClean="0"/>
              <a:t>Search &amp; Browse </a:t>
            </a:r>
            <a:r>
              <a:rPr lang="en-US" dirty="0" smtClean="0"/>
              <a:t>Source Code</a:t>
            </a:r>
          </a:p>
          <a:p>
            <a:pPr lvl="1">
              <a:lnSpc>
                <a:spcPct val="90000"/>
              </a:lnSpc>
            </a:pPr>
            <a:r>
              <a:rPr lang="en-US" dirty="0" smtClean="0"/>
              <a:t>Decompile (if no code and if possible)</a:t>
            </a:r>
          </a:p>
          <a:p>
            <a:pPr>
              <a:lnSpc>
                <a:spcPct val="90000"/>
              </a:lnSpc>
            </a:pPr>
            <a:r>
              <a:rPr lang="en-US" dirty="0" smtClean="0"/>
              <a:t>Technical </a:t>
            </a:r>
            <a:r>
              <a:rPr lang="en-US" b="1" dirty="0" smtClean="0"/>
              <a:t>Documentation</a:t>
            </a:r>
          </a:p>
          <a:p>
            <a:pPr lvl="1">
              <a:lnSpc>
                <a:spcPct val="90000"/>
              </a:lnSpc>
            </a:pPr>
            <a:r>
              <a:rPr lang="en-US" dirty="0" smtClean="0"/>
              <a:t>Google : Formal and Informal (Blogs, Forums)</a:t>
            </a:r>
          </a:p>
          <a:p>
            <a:pPr>
              <a:lnSpc>
                <a:spcPct val="90000"/>
              </a:lnSpc>
            </a:pPr>
            <a:r>
              <a:rPr lang="en-US" dirty="0" smtClean="0"/>
              <a:t>Place</a:t>
            </a:r>
            <a:r>
              <a:rPr lang="en-US" b="1" dirty="0" smtClean="0"/>
              <a:t> Break Points </a:t>
            </a:r>
            <a:r>
              <a:rPr lang="en-US" dirty="0" smtClean="0"/>
              <a:t>and Single Step</a:t>
            </a:r>
          </a:p>
          <a:p>
            <a:pPr>
              <a:lnSpc>
                <a:spcPct val="90000"/>
              </a:lnSpc>
            </a:pPr>
            <a:r>
              <a:rPr lang="en-US" b="1" dirty="0" smtClean="0"/>
              <a:t>Logging</a:t>
            </a:r>
          </a:p>
          <a:p>
            <a:pPr>
              <a:lnSpc>
                <a:spcPct val="90000"/>
              </a:lnSpc>
            </a:pPr>
            <a:r>
              <a:rPr lang="en-US" b="1" dirty="0" smtClean="0"/>
              <a:t>Ask</a:t>
            </a:r>
            <a:r>
              <a:rPr lang="en-US" dirty="0" smtClean="0"/>
              <a:t> someone who knows</a:t>
            </a:r>
          </a:p>
          <a:p>
            <a:pPr>
              <a:lnSpc>
                <a:spcPct val="90000"/>
              </a:lnSpc>
            </a:pPr>
            <a:endParaRPr lang="en-US" b="1" dirty="0" smtClean="0"/>
          </a:p>
          <a:p>
            <a:pPr>
              <a:lnSpc>
                <a:spcPct val="90000"/>
              </a:lnSpc>
            </a:pPr>
            <a:endParaRPr lang="en-US" b="1" dirty="0" smtClean="0"/>
          </a:p>
          <a:p>
            <a:pPr>
              <a:lnSpc>
                <a:spcPct val="90000"/>
              </a:lnSpc>
            </a:pPr>
            <a:endParaRPr lang="en-US" b="1" dirty="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a:p>
        </p:txBody>
      </p:sp>
      <p:sp>
        <p:nvSpPr>
          <p:cNvPr id="4" name="Rectangle 2"/>
          <p:cNvSpPr txBox="1">
            <a:spLocks noChangeArrowheads="1"/>
          </p:cNvSpPr>
          <p:nvPr/>
        </p:nvSpPr>
        <p:spPr>
          <a:xfrm>
            <a:off x="304800" y="5715000"/>
            <a:ext cx="8229600" cy="914400"/>
          </a:xfrm>
          <a:prstGeom prst="rect">
            <a:avLst/>
          </a:prstGeom>
        </p:spPr>
        <p:txBody>
          <a:bodyPr vert="horz" lIns="91440" tIns="45720" rIns="91440" bIns="45720" rtlCol="0" anchor="ctr">
            <a:normAutofit/>
          </a:bodyPr>
          <a:lstStyle/>
          <a:p>
            <a:pPr algn="ctr"/>
            <a:r>
              <a:rPr lang="en-US" sz="3600" i="1" dirty="0" smtClean="0">
                <a:solidFill>
                  <a:srgbClr val="FF0000"/>
                </a:solidFill>
                <a:latin typeface="+mj-lt"/>
                <a:ea typeface="+mj-ea"/>
                <a:cs typeface="+mj-cs"/>
              </a:rPr>
              <a:t>Take a look at some pros and cons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8425</TotalTime>
  <Words>8950</Words>
  <Application>Microsoft Office PowerPoint</Application>
  <PresentationFormat>On-screen Show (4:3)</PresentationFormat>
  <Paragraphs>1141</Paragraphs>
  <Slides>44</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Wingdings</vt:lpstr>
      <vt:lpstr>Office Theme</vt:lpstr>
      <vt:lpstr>Debugging  2.0  Direct Approach to  Debugging and System Understanding  </vt:lpstr>
      <vt:lpstr>There must be a better way …</vt:lpstr>
      <vt:lpstr>And there is!</vt:lpstr>
      <vt:lpstr>Outline</vt:lpstr>
      <vt:lpstr>Motivation</vt:lpstr>
      <vt:lpstr>The Goal</vt:lpstr>
      <vt:lpstr>Not my code</vt:lpstr>
      <vt:lpstr>Local Understanding</vt:lpstr>
      <vt:lpstr>Understanding Today</vt:lpstr>
      <vt:lpstr>Search &amp; Browse</vt:lpstr>
      <vt:lpstr>Debugger</vt:lpstr>
      <vt:lpstr>Process Monitor</vt:lpstr>
      <vt:lpstr>Fiddler</vt:lpstr>
      <vt:lpstr>Google Chrome Developer Tools</vt:lpstr>
      <vt:lpstr>Eclipse Plug-in Spy</vt:lpstr>
      <vt:lpstr>Software reconnaissance</vt:lpstr>
      <vt:lpstr>Better Software reconnaissance</vt:lpstr>
      <vt:lpstr>More data</vt:lpstr>
      <vt:lpstr>FireCrystal</vt:lpstr>
      <vt:lpstr>WhyLine</vt:lpstr>
      <vt:lpstr>Intellitrace</vt:lpstr>
      <vt:lpstr>Recap</vt:lpstr>
      <vt:lpstr>What’s still missing?</vt:lpstr>
      <vt:lpstr>Spy Example </vt:lpstr>
      <vt:lpstr>String Theory  </vt:lpstr>
      <vt:lpstr>Reducing Trace overhead</vt:lpstr>
      <vt:lpstr>Tracing </vt:lpstr>
      <vt:lpstr>Why Not Executed Example</vt:lpstr>
      <vt:lpstr>1 – WNE: Configuration</vt:lpstr>
      <vt:lpstr>2 – WNE: Where is the feature? </vt:lpstr>
      <vt:lpstr>3 – WNE: Simple Dynamic slicing </vt:lpstr>
      <vt:lpstr>4 – WNE: Missing Plugin</vt:lpstr>
      <vt:lpstr>Simple Dynamic slicing </vt:lpstr>
      <vt:lpstr>Dynamic slicing for Debugging</vt:lpstr>
      <vt:lpstr>Static slicing + Coverage</vt:lpstr>
      <vt:lpstr> Augmented code browsing  </vt:lpstr>
      <vt:lpstr>Anomalies, Regressions and Bugs</vt:lpstr>
      <vt:lpstr>Summary</vt:lpstr>
      <vt:lpstr>Using the product</vt:lpstr>
      <vt:lpstr>Monitor inputs and outputs</vt:lpstr>
      <vt:lpstr>Slide 41</vt:lpstr>
      <vt:lpstr>Spring Insight</vt:lpstr>
      <vt:lpstr>Overlay repositories information</vt:lpstr>
      <vt:lpstr>Deep Intellisense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dejan</cp:lastModifiedBy>
  <cp:revision>1093</cp:revision>
  <dcterms:created xsi:type="dcterms:W3CDTF">2006-08-16T00:00:00Z</dcterms:created>
  <dcterms:modified xsi:type="dcterms:W3CDTF">2011-03-12T19:35:30Z</dcterms:modified>
</cp:coreProperties>
</file>