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67" r:id="rId3"/>
    <p:sldId id="262" r:id="rId4"/>
    <p:sldId id="263" r:id="rId5"/>
    <p:sldId id="260" r:id="rId6"/>
    <p:sldId id="264" r:id="rId7"/>
    <p:sldId id="265" r:id="rId8"/>
    <p:sldId id="257" r:id="rId9"/>
    <p:sldId id="268" r:id="rId10"/>
    <p:sldId id="266" r:id="rId11"/>
    <p:sldId id="258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9F50965-A8E3-4822-A85F-EF721930EC35}" type="datetimeFigureOut">
              <a:rPr lang="he-IL" smtClean="0"/>
              <a:pPr/>
              <a:t>ה'/תמוז/תשע"א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8BC4D53-FC03-4024-8C1C-A80A1F8D8C3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DABB8-07A4-4311-94D5-59A7C1E290A7}" type="datetime8">
              <a:rPr lang="he-IL" smtClean="0"/>
              <a:pPr/>
              <a:t>07 יולי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6A0B-3BC3-4C37-A931-59A6C88B108B}" type="datetime8">
              <a:rPr lang="he-IL" smtClean="0"/>
              <a:pPr/>
              <a:t>07 יולי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EE62-8152-4F83-9105-6320465BC874}" type="datetime8">
              <a:rPr lang="he-IL" smtClean="0"/>
              <a:pPr/>
              <a:t>07 יולי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rtl="0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46E3-F58B-42B8-8B35-DFE6F2DD4BAA}" type="datetime8">
              <a:rPr lang="he-IL" smtClean="0"/>
              <a:pPr/>
              <a:t>07 יולי 11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AC1B-A24C-4A32-A766-175C75C99C21}" type="datetime8">
              <a:rPr lang="he-IL" smtClean="0"/>
              <a:pPr/>
              <a:t>07 יולי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D52-B1F8-42BC-AA8C-BE1179823D24}" type="datetime8">
              <a:rPr lang="he-IL" smtClean="0"/>
              <a:pPr/>
              <a:t>07 יולי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B87A-028A-4EFA-8A83-F84DC4DB2312}" type="datetime8">
              <a:rPr lang="he-IL" smtClean="0"/>
              <a:pPr/>
              <a:t>07 יולי 11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83F2-0DE8-4783-83F6-1FA6F1FED068}" type="datetime8">
              <a:rPr lang="he-IL" smtClean="0"/>
              <a:pPr/>
              <a:t>07 יולי 11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331F-5C3C-4626-B73B-F5188FDA976E}" type="datetime8">
              <a:rPr lang="he-IL" smtClean="0"/>
              <a:pPr/>
              <a:t>07 יולי 11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5ABED-2363-4A7F-8D17-2E574552A57D}" type="datetime8">
              <a:rPr lang="he-IL" smtClean="0"/>
              <a:pPr/>
              <a:t>07 יולי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E5C-4214-4222-B0A4-9BF151B803DD}" type="datetime8">
              <a:rPr lang="he-IL" smtClean="0"/>
              <a:pPr/>
              <a:t>07 יולי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6FAAB-B11C-4B2F-AA88-6A58D97D500C}" type="datetime8">
              <a:rPr lang="he-IL" smtClean="0"/>
              <a:pPr/>
              <a:t>07 יולי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EB82-AF67-4F6F-8B83-FAD61733FD9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se.unl.edu/~kstolee/icse2011slides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searchportfolio.ne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on Refactoring Tools (WRT)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Keynote: The Birth of Refactoring – A Personal Perspective</a:t>
            </a:r>
            <a:br>
              <a:rPr lang="en-US" dirty="0" smtClean="0"/>
            </a:br>
            <a:r>
              <a:rPr lang="en-US" sz="2400" dirty="0" smtClean="0"/>
              <a:t>Bill Griswold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1</a:t>
            </a:fld>
            <a:endParaRPr lang="he-IL"/>
          </a:p>
        </p:txBody>
      </p:sp>
      <p:pic>
        <p:nvPicPr>
          <p:cNvPr id="1026" name="Picture 2" descr="C:\Documents and Settings\matis\Desktop\ICSE\w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276872"/>
            <a:ext cx="5184576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More …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Software Quality Improvement Fails</a:t>
            </a:r>
            <a:br>
              <a:rPr lang="en-US" dirty="0" smtClean="0"/>
            </a:br>
            <a:r>
              <a:rPr lang="en-US" dirty="0" smtClean="0"/>
              <a:t>(and How to Succeed Nevertheless)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Programs Tests, and Oracles: The Foundation of Testing Revisited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Code-Imp: A Tool for Automated Search-Based Refactoring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Submissions by Topic</a:t>
            </a:r>
            <a:endParaRPr lang="he-IL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519176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3177380"/>
                <a:gridCol w="937420"/>
                <a:gridCol w="3212992"/>
                <a:gridCol w="901808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Programming languages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27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Testing &amp; analysis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127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Patterns &amp; frameworks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27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Empirical SE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112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Distributed/parallel sys.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26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Tools &amp; environments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84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CM &amp; </a:t>
                      </a:r>
                      <a:r>
                        <a:rPr lang="en-US" dirty="0" err="1" smtClean="0">
                          <a:cs typeface="+mn-cs"/>
                        </a:rPr>
                        <a:t>depolyment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21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Architecture &amp; design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75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HCI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20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Rev. eng. </a:t>
                      </a:r>
                      <a:r>
                        <a:rPr lang="en-US" baseline="0" dirty="0" smtClean="0">
                          <a:cs typeface="+mn-cs"/>
                        </a:rPr>
                        <a:t> &amp; </a:t>
                      </a:r>
                      <a:r>
                        <a:rPr lang="en-US" baseline="0" dirty="0" err="1" smtClean="0">
                          <a:cs typeface="+mn-cs"/>
                        </a:rPr>
                        <a:t>maint</a:t>
                      </a:r>
                      <a:r>
                        <a:rPr lang="en-US" baseline="0" dirty="0" smtClean="0">
                          <a:cs typeface="+mn-cs"/>
                        </a:rPr>
                        <a:t>.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60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Agile dev.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17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Depend., safety, </a:t>
                      </a:r>
                      <a:r>
                        <a:rPr lang="en-US" dirty="0" err="1" smtClean="0">
                          <a:cs typeface="+mn-cs"/>
                        </a:rPr>
                        <a:t>reliab</a:t>
                      </a:r>
                      <a:r>
                        <a:rPr lang="en-US" dirty="0" smtClean="0">
                          <a:cs typeface="+mn-cs"/>
                        </a:rPr>
                        <a:t>.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53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Eng. secure soft.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14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Components &amp; reuse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49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CSCW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14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Requirements</a:t>
                      </a:r>
                      <a:r>
                        <a:rPr lang="en-US" baseline="0" dirty="0" smtClean="0">
                          <a:cs typeface="+mn-cs"/>
                        </a:rPr>
                        <a:t> eng.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41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Mobile, ubiquitous, pervasive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13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Processes &amp; workflow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40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Internet &amp;</a:t>
                      </a:r>
                      <a:r>
                        <a:rPr lang="en-US" baseline="0" dirty="0" smtClean="0">
                          <a:cs typeface="+mn-cs"/>
                        </a:rPr>
                        <a:t> IS dev.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11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Theory &amp; FM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33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Embedded &amp; RT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11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Economics &amp; metrics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30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Aspect-oriented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8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AI &amp; KBSE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30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End-user</a:t>
                      </a:r>
                      <a:r>
                        <a:rPr lang="en-US" baseline="0" dirty="0" smtClean="0">
                          <a:cs typeface="+mn-cs"/>
                        </a:rPr>
                        <a:t> SE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5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Comprehension &amp; vis.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29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cs typeface="+mn-cs"/>
                        </a:rPr>
                        <a:t>Soft. policy &amp; ethics</a:t>
                      </a:r>
                      <a:endParaRPr lang="he-IL" dirty="0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cs typeface="+mn-cs"/>
                        </a:rPr>
                        <a:t>2</a:t>
                      </a:r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he-IL">
                        <a:cs typeface="+mn-cs"/>
                      </a:endParaRPr>
                    </a:p>
                  </a:txBody>
                  <a:tcPr marL="180000" marR="90000" marT="46800" marB="46800" anchor="ctr"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Domain specific refactoring (security, GPU)</a:t>
            </a:r>
          </a:p>
          <a:p>
            <a:pPr lvl="1"/>
            <a:r>
              <a:rPr lang="en-US" dirty="0" smtClean="0"/>
              <a:t>…but is it Refactoring?</a:t>
            </a:r>
          </a:p>
          <a:p>
            <a:endParaRPr lang="en-US" dirty="0" smtClean="0"/>
          </a:p>
          <a:p>
            <a:r>
              <a:rPr lang="en-US" dirty="0" smtClean="0"/>
              <a:t>Automatic search-based refactoring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groups:</a:t>
            </a:r>
          </a:p>
          <a:p>
            <a:pPr lvl="1"/>
            <a:r>
              <a:rPr lang="en-US" dirty="0" smtClean="0"/>
              <a:t>What is Refactoring?</a:t>
            </a:r>
          </a:p>
          <a:p>
            <a:pPr lvl="2"/>
            <a:r>
              <a:rPr lang="en-US" dirty="0" smtClean="0"/>
              <a:t>no real answer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Refactoring beyond Java</a:t>
            </a:r>
          </a:p>
          <a:p>
            <a:pPr lvl="2"/>
            <a:r>
              <a:rPr lang="en-US" dirty="0" smtClean="0"/>
              <a:t>Let’s get it right for Java first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Workshop on Software Clones (IWSC)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Largest of ICSE workshops</a:t>
            </a:r>
          </a:p>
          <a:p>
            <a:endParaRPr lang="en-US" dirty="0" smtClean="0"/>
          </a:p>
          <a:p>
            <a:r>
              <a:rPr lang="en-US" dirty="0" smtClean="0"/>
              <a:t>We know how to find them, but what do we do afterwards?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IWSC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Where next? (panel)</a:t>
            </a:r>
          </a:p>
          <a:p>
            <a:pPr lvl="1"/>
            <a:r>
              <a:rPr lang="en-US" dirty="0" smtClean="0"/>
              <a:t>refactoring</a:t>
            </a:r>
          </a:p>
          <a:p>
            <a:pPr lvl="1"/>
            <a:r>
              <a:rPr lang="en-US" dirty="0" smtClean="0"/>
              <a:t>type 3 &amp; 4 (semantic, structure)</a:t>
            </a:r>
          </a:p>
          <a:p>
            <a:pPr lvl="1"/>
            <a:r>
              <a:rPr lang="en-US" dirty="0" smtClean="0"/>
              <a:t>clone management</a:t>
            </a:r>
          </a:p>
          <a:p>
            <a:pPr lvl="1"/>
            <a:r>
              <a:rPr lang="en-US" dirty="0" smtClean="0"/>
              <a:t>User’s intent</a:t>
            </a:r>
          </a:p>
          <a:p>
            <a:pPr lvl="1"/>
            <a:r>
              <a:rPr lang="en-US" dirty="0" smtClean="0"/>
              <a:t>beyond code (e.g. binary)</a:t>
            </a:r>
          </a:p>
          <a:p>
            <a:pPr lvl="1"/>
            <a:r>
              <a:rPr lang="en-US" dirty="0" smtClean="0"/>
              <a:t>bugs in clones</a:t>
            </a:r>
          </a:p>
          <a:p>
            <a:pPr lvl="1"/>
            <a:r>
              <a:rPr lang="en-US" dirty="0" smtClean="0"/>
              <a:t>plagiarism and IP</a:t>
            </a:r>
          </a:p>
          <a:p>
            <a:pPr lvl="1"/>
            <a:r>
              <a:rPr lang="en-US" dirty="0" smtClean="0"/>
              <a:t>domain patterns</a:t>
            </a:r>
          </a:p>
          <a:p>
            <a:pPr lvl="1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End-User Refactoring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6</a:t>
            </a:fld>
            <a:endParaRPr lang="he-IL"/>
          </a:p>
        </p:txBody>
      </p:sp>
      <p:pic>
        <p:nvPicPr>
          <p:cNvPr id="2054" name="Picture 6" descr="http://cse.unl.edu/~kstolee/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149080"/>
            <a:ext cx="2664296" cy="2005552"/>
          </a:xfrm>
          <a:prstGeom prst="rect">
            <a:avLst/>
          </a:prstGeom>
          <a:noFill/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285750" indent="-28575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hlinkClick r:id="rId3"/>
              </a:rPr>
              <a:t>Refactoring Pipe-like Web </a:t>
            </a:r>
            <a:r>
              <a:rPr lang="en-US" sz="2800" dirty="0" err="1" smtClean="0">
                <a:hlinkClick r:id="rId3"/>
              </a:rPr>
              <a:t>Mashups</a:t>
            </a:r>
            <a:r>
              <a:rPr lang="en-US" sz="2800" dirty="0" smtClean="0">
                <a:hlinkClick r:id="rId3"/>
              </a:rPr>
              <a:t> for End-User Programmers</a:t>
            </a:r>
            <a:br>
              <a:rPr lang="en-US" sz="2800" dirty="0" smtClean="0">
                <a:hlinkClick r:id="rId3"/>
              </a:rPr>
            </a:br>
            <a:r>
              <a:rPr lang="en-US" sz="2000" b="1" dirty="0" smtClean="0"/>
              <a:t>Kathryn T. </a:t>
            </a:r>
            <a:r>
              <a:rPr lang="en-US" sz="2000" b="1" dirty="0" err="1" smtClean="0"/>
              <a:t>Stolee</a:t>
            </a:r>
            <a:r>
              <a:rPr lang="en-US" sz="2000" b="1" dirty="0" smtClean="0"/>
              <a:t> and Sebastian </a:t>
            </a:r>
            <a:r>
              <a:rPr lang="en-US" sz="2000" b="1" dirty="0" err="1" smtClean="0"/>
              <a:t>Elbaum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dirty="0" smtClean="0"/>
              <a:t>University of Nebraska–Lincoln</a:t>
            </a:r>
          </a:p>
          <a:p>
            <a:pPr marL="285750" indent="-28575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“… how to bring the benefits of software engineering to end users programming </a:t>
            </a:r>
            <a:r>
              <a:rPr lang="en-US" sz="2800" dirty="0" err="1" smtClean="0"/>
              <a:t>mashups</a:t>
            </a:r>
            <a:r>
              <a:rPr lang="en-US" sz="2800" dirty="0" smtClean="0"/>
              <a:t>.”</a:t>
            </a:r>
            <a:endParaRPr kumimoji="0" lang="he-IL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Clone Management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7</a:t>
            </a:fld>
            <a:endParaRPr lang="he-IL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285750" indent="-28575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Frequency </a:t>
            </a:r>
            <a:r>
              <a:rPr lang="en-US" sz="2800" dirty="0" smtClean="0"/>
              <a:t>and Risks of Changes to Clones</a:t>
            </a:r>
            <a:br>
              <a:rPr lang="en-US" sz="2800" dirty="0" smtClean="0"/>
            </a:br>
            <a:r>
              <a:rPr lang="en-US" sz="2000" b="1" dirty="0" smtClean="0"/>
              <a:t>Nils </a:t>
            </a:r>
            <a:r>
              <a:rPr lang="en-US" sz="2000" b="1" dirty="0" err="1" smtClean="0"/>
              <a:t>Göde</a:t>
            </a:r>
            <a:r>
              <a:rPr lang="en-US" sz="2000" b="1" dirty="0" smtClean="0"/>
              <a:t> and Rainer </a:t>
            </a:r>
            <a:r>
              <a:rPr lang="en-US" sz="2000" b="1" dirty="0" err="1" smtClean="0"/>
              <a:t>Koschke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dirty="0" err="1" smtClean="0"/>
              <a:t>Universität</a:t>
            </a:r>
            <a:r>
              <a:rPr lang="en-US" sz="2000" dirty="0" smtClean="0"/>
              <a:t> Bremen</a:t>
            </a:r>
          </a:p>
          <a:p>
            <a:pPr marL="285750" indent="-28575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“… the most important characteristic of a clone is its change behavior and not its structure.”</a:t>
            </a:r>
            <a:endParaRPr kumimoji="0" lang="he-IL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6" name="Picture 4" descr="http://www.informatik.uni-bremen.de/~nils/img/ni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05064"/>
            <a:ext cx="1085850" cy="148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Search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Portfolio: Finding relevant Functions and Their Usage</a:t>
            </a:r>
            <a:br>
              <a:rPr lang="en-US" dirty="0" smtClean="0"/>
            </a:br>
            <a:r>
              <a:rPr lang="en-US" sz="2400" b="1" dirty="0" smtClean="0"/>
              <a:t>Collin McMillan, Mark </a:t>
            </a:r>
            <a:r>
              <a:rPr lang="en-US" sz="2400" b="1" dirty="0" err="1" smtClean="0"/>
              <a:t>Grechanik</a:t>
            </a:r>
            <a:r>
              <a:rPr lang="en-US" sz="2400" b="1" dirty="0" smtClean="0"/>
              <a:t>, Denys </a:t>
            </a:r>
            <a:r>
              <a:rPr lang="en-US" sz="2400" b="1" dirty="0" err="1" smtClean="0"/>
              <a:t>Poshyvanyk</a:t>
            </a:r>
            <a:r>
              <a:rPr lang="en-US" sz="2400" b="1" dirty="0" smtClean="0"/>
              <a:t>, Qing </a:t>
            </a:r>
            <a:r>
              <a:rPr lang="en-US" sz="2400" b="1" dirty="0" err="1" smtClean="0"/>
              <a:t>Xie</a:t>
            </a:r>
            <a:r>
              <a:rPr lang="en-US" sz="2400" b="1" dirty="0" smtClean="0"/>
              <a:t>, and Chen Fu</a:t>
            </a:r>
            <a:br>
              <a:rPr lang="en-US" sz="2400" b="1" dirty="0" smtClean="0"/>
            </a:br>
            <a:r>
              <a:rPr lang="en-US" sz="2200" dirty="0" smtClean="0"/>
              <a:t>College of William and Mary, USA; Accenture Technology Lab, USA</a:t>
            </a:r>
          </a:p>
          <a:p>
            <a:r>
              <a:rPr lang="en-US" dirty="0" smtClean="0"/>
              <a:t>“understanding the chains of function invocations is a key question that programmers ask.”</a:t>
            </a:r>
          </a:p>
          <a:p>
            <a:r>
              <a:rPr lang="en-US" dirty="0" smtClean="0">
                <a:hlinkClick r:id="rId2"/>
              </a:rPr>
              <a:t>http://www.searchportfolio.net/</a:t>
            </a:r>
            <a:endParaRPr lang="en-US" dirty="0" smtClean="0"/>
          </a:p>
          <a:p>
            <a:r>
              <a:rPr lang="en-US" dirty="0" smtClean="0"/>
              <a:t>Call graph, </a:t>
            </a:r>
            <a:r>
              <a:rPr lang="en-US" dirty="0" err="1" smtClean="0"/>
              <a:t>PageRank</a:t>
            </a:r>
            <a:r>
              <a:rPr lang="en-US" dirty="0" smtClean="0"/>
              <a:t>, SAN</a:t>
            </a:r>
          </a:p>
          <a:p>
            <a:r>
              <a:rPr lang="en-US" dirty="0" smtClean="0"/>
              <a:t>User Study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8</a:t>
            </a:fld>
            <a:endParaRPr lang="he-IL" dirty="0"/>
          </a:p>
        </p:txBody>
      </p:sp>
      <p:pic>
        <p:nvPicPr>
          <p:cNvPr id="9218" name="Picture 2" descr="http://www.cs.wm.edu/~cmc/media/me1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581128"/>
            <a:ext cx="203835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Refactoring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Refactoring Java Programs for Flexible Locking</a:t>
            </a:r>
            <a:br>
              <a:rPr lang="en-US" dirty="0" smtClean="0"/>
            </a:br>
            <a:r>
              <a:rPr lang="en-US" sz="2400" dirty="0" smtClean="0"/>
              <a:t>Max </a:t>
            </a:r>
            <a:r>
              <a:rPr lang="en-US" sz="2400" dirty="0" err="1" smtClean="0"/>
              <a:t>Schäfer</a:t>
            </a:r>
            <a:r>
              <a:rPr lang="en-US" sz="2400" dirty="0" smtClean="0"/>
              <a:t>, Manu </a:t>
            </a:r>
            <a:r>
              <a:rPr lang="en-US" sz="2400" dirty="0" err="1" smtClean="0"/>
              <a:t>Sridharan</a:t>
            </a:r>
            <a:r>
              <a:rPr lang="en-US" sz="2400" dirty="0" smtClean="0"/>
              <a:t>, Julian Dolby, Frank Tip</a:t>
            </a:r>
          </a:p>
          <a:p>
            <a:pPr lvl="1"/>
            <a:r>
              <a:rPr lang="en-US" dirty="0" smtClean="0"/>
              <a:t>Replace the inefficient synchronized locking with Reentrant lock and read-write lock</a:t>
            </a:r>
          </a:p>
          <a:p>
            <a:r>
              <a:rPr lang="en-US" dirty="0" smtClean="0"/>
              <a:t>Transformation for Class Immutability</a:t>
            </a:r>
            <a:br>
              <a:rPr lang="en-US" dirty="0" smtClean="0"/>
            </a:br>
            <a:r>
              <a:rPr lang="en-US" sz="2400" dirty="0" smtClean="0"/>
              <a:t>Fredrick </a:t>
            </a:r>
            <a:r>
              <a:rPr lang="en-US" sz="2400" dirty="0" err="1" smtClean="0"/>
              <a:t>Kjolstad</a:t>
            </a:r>
            <a:r>
              <a:rPr lang="en-US" sz="2400" dirty="0" smtClean="0"/>
              <a:t>, Danny Dig, Gabriel Acevedo, Marc </a:t>
            </a:r>
            <a:r>
              <a:rPr lang="en-US" sz="2400" dirty="0" err="1" smtClean="0"/>
              <a:t>Snir</a:t>
            </a:r>
            <a:endParaRPr lang="en-US" sz="2400" dirty="0" smtClean="0"/>
          </a:p>
          <a:p>
            <a:pPr lvl="1"/>
            <a:r>
              <a:rPr lang="en-US" dirty="0" smtClean="0"/>
              <a:t>Making a class immutable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EB82-AF67-4F6F-8B83-FAD61733FD92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290</Words>
  <Application>Microsoft Office PowerPoint</Application>
  <PresentationFormat>On-screen Show (4:3)</PresentationFormat>
  <Paragraphs>121</Paragraphs>
  <Slides>11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Workshop on Refactoring Tools (WRT)</vt:lpstr>
      <vt:lpstr>WRT</vt:lpstr>
      <vt:lpstr>WRT</vt:lpstr>
      <vt:lpstr>Workshop on Software Clones (IWSC)</vt:lpstr>
      <vt:lpstr>IWSC</vt:lpstr>
      <vt:lpstr>End-User Refactoring</vt:lpstr>
      <vt:lpstr>Clone Management</vt:lpstr>
      <vt:lpstr>Code Search</vt:lpstr>
      <vt:lpstr>More Refactoring</vt:lpstr>
      <vt:lpstr>Even More …</vt:lpstr>
      <vt:lpstr>Submissions by Topic</vt:lpstr>
    </vt:vector>
  </TitlesOfParts>
  <Company>Tel-Aviv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ICSE 2011</dc:title>
  <dc:creator>Mati Shomrat</dc:creator>
  <cp:lastModifiedBy>Mati Shomrat</cp:lastModifiedBy>
  <cp:revision>143</cp:revision>
  <dcterms:created xsi:type="dcterms:W3CDTF">2011-06-01T09:22:17Z</dcterms:created>
  <dcterms:modified xsi:type="dcterms:W3CDTF">2011-07-07T07:10:03Z</dcterms:modified>
</cp:coreProperties>
</file>