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60" r:id="rId4"/>
    <p:sldId id="273" r:id="rId5"/>
    <p:sldId id="274" r:id="rId6"/>
    <p:sldId id="285" r:id="rId7"/>
    <p:sldId id="276" r:id="rId8"/>
    <p:sldId id="277" r:id="rId9"/>
    <p:sldId id="261" r:id="rId10"/>
    <p:sldId id="278" r:id="rId11"/>
    <p:sldId id="301" r:id="rId12"/>
    <p:sldId id="302" r:id="rId13"/>
    <p:sldId id="286" r:id="rId14"/>
    <p:sldId id="288" r:id="rId15"/>
    <p:sldId id="258" r:id="rId16"/>
    <p:sldId id="291" r:id="rId17"/>
    <p:sldId id="290" r:id="rId18"/>
    <p:sldId id="294" r:id="rId19"/>
    <p:sldId id="295" r:id="rId20"/>
    <p:sldId id="296" r:id="rId21"/>
    <p:sldId id="259" r:id="rId22"/>
    <p:sldId id="298" r:id="rId23"/>
    <p:sldId id="297" r:id="rId24"/>
    <p:sldId id="299" r:id="rId25"/>
    <p:sldId id="303" r:id="rId26"/>
    <p:sldId id="304" r:id="rId27"/>
    <p:sldId id="287" r:id="rId28"/>
    <p:sldId id="275" r:id="rId29"/>
    <p:sldId id="282" r:id="rId30"/>
    <p:sldId id="262" r:id="rId31"/>
    <p:sldId id="280" r:id="rId32"/>
    <p:sldId id="281" r:id="rId33"/>
    <p:sldId id="283" r:id="rId34"/>
    <p:sldId id="30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772" autoAdjust="0"/>
    <p:restoredTop sz="75059" autoAdjust="0"/>
  </p:normalViewPr>
  <p:slideViewPr>
    <p:cSldViewPr>
      <p:cViewPr varScale="1">
        <p:scale>
          <a:sx n="84" d="100"/>
          <a:sy n="84" d="100"/>
        </p:scale>
        <p:origin x="-18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FF7ED-2E5D-438B-B8F8-9B06685C71D0}" type="datetimeFigureOut">
              <a:rPr lang="en-US" smtClean="0"/>
              <a:t>2/13/2008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882DE-313F-4226-B097-E4680A68A49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FA2E78-033A-4476-B13D-FC59C0607B35}" type="datetimeFigureOut">
              <a:rPr lang="en-US" smtClean="0"/>
              <a:pPr/>
              <a:t>2/13/2008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B13395-B6CB-4C85-AE91-115113DDF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essage_passing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Pattern</a:t>
            </a:r>
            <a:r>
              <a:rPr lang="en-US" baseline="0" dirty="0" smtClean="0"/>
              <a:t> matching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List comprehensions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A function </a:t>
            </a:r>
            <a:r>
              <a:rPr lang="en-US" baseline="0" dirty="0" smtClean="0"/>
              <a:t>returning </a:t>
            </a:r>
            <a:r>
              <a:rPr lang="en-US" baseline="0" dirty="0" smtClean="0"/>
              <a:t>a </a:t>
            </a:r>
            <a:r>
              <a:rPr lang="en-US" baseline="0" dirty="0" smtClean="0"/>
              <a:t>function</a:t>
            </a:r>
          </a:p>
          <a:p>
            <a:pPr marL="228600" indent="-228600">
              <a:buAutoNum type="arabicPeriod"/>
            </a:pPr>
            <a:endParaRPr lang="en-US" baseline="0" dirty="0" smtClean="0"/>
          </a:p>
          <a:p>
            <a:pPr marL="228600" indent="-22860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Taken from 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sweeney’s</a:t>
            </a:r>
            <a:r>
              <a:rPr lang="en-US" dirty="0" smtClean="0"/>
              <a:t> 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Invented by</a:t>
            </a:r>
            <a:r>
              <a:rPr lang="en-US" baseline="0" dirty="0" smtClean="0"/>
              <a:t> Joe </a:t>
            </a:r>
            <a:r>
              <a:rPr lang="en-US" baseline="0" dirty="0" smtClean="0"/>
              <a:t>Armstrong (in his PHD thesis)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Processes</a:t>
            </a:r>
            <a:r>
              <a:rPr lang="en-US" baseline="0" dirty="0" smtClean="0"/>
              <a:t> - </a:t>
            </a:r>
            <a:r>
              <a:rPr lang="en-US" dirty="0" smtClean="0"/>
              <a:t>The estimated minimal overhead for each is 300 bytes, so many of them can be created without degrading performance (a benchmark with 20 million processes was tried)</a:t>
            </a:r>
          </a:p>
          <a:p>
            <a:endParaRPr lang="en-US" dirty="0" smtClean="0"/>
          </a:p>
          <a:p>
            <a:r>
              <a:rPr lang="en-US" dirty="0" smtClean="0"/>
              <a:t>Message passing – Process communication is done via a share-nothing asynchronous message-passing system: every process has a “mailbox”, a queue of messages sent by other processes, that are not yet consumed. A process uses the receive primitive to retrieve messages that match desired patterns. A message-handling routine tests messages in turn against each pattern, until one of them matches. When the message is consumed (removed from the mailbox) the process resumes execution. A message may comprise any </a:t>
            </a:r>
            <a:r>
              <a:rPr lang="en-US" dirty="0" err="1" smtClean="0"/>
              <a:t>Erlang</a:t>
            </a:r>
            <a:r>
              <a:rPr lang="en-US" dirty="0" smtClean="0"/>
              <a:t> structure, including primitives (integers, floats, characters, atoms), </a:t>
            </a:r>
            <a:r>
              <a:rPr lang="en-US" dirty="0" err="1" smtClean="0"/>
              <a:t>tuples</a:t>
            </a:r>
            <a:r>
              <a:rPr lang="en-US" dirty="0" smtClean="0"/>
              <a:t>, lists, and functions.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Actor model - The Actor model adopts the philosophy that </a:t>
            </a:r>
            <a:r>
              <a:rPr lang="en-US" i="1" dirty="0" smtClean="0"/>
              <a:t>everything is an actor</a:t>
            </a:r>
            <a:r>
              <a:rPr lang="en-US" dirty="0" smtClean="0"/>
              <a:t>. This is similar to the </a:t>
            </a:r>
            <a:r>
              <a:rPr lang="en-US" i="1" dirty="0" smtClean="0"/>
              <a:t>everything is an object</a:t>
            </a:r>
            <a:r>
              <a:rPr lang="en-US" dirty="0" smtClean="0"/>
              <a:t> philosophy used by </a:t>
            </a:r>
            <a:r>
              <a:rPr lang="en-US" dirty="0" smtClean="0"/>
              <a:t>some object-oriented programming languages, </a:t>
            </a:r>
            <a:r>
              <a:rPr lang="en-US" dirty="0" smtClean="0"/>
              <a:t>but differs in that object-oriented software is typically executed sequentially, while the Actor model is inherently concurrent.</a:t>
            </a:r>
          </a:p>
          <a:p>
            <a:r>
              <a:rPr lang="en-US" dirty="0" smtClean="0"/>
              <a:t>An actor is a computational entity that, in response to a message it receives, can concurrently:</a:t>
            </a:r>
          </a:p>
          <a:p>
            <a:r>
              <a:rPr lang="en-US" dirty="0" smtClean="0"/>
              <a:t>send a finite number of messages to other actors;</a:t>
            </a:r>
          </a:p>
          <a:p>
            <a:r>
              <a:rPr lang="en-US" dirty="0" smtClean="0"/>
              <a:t>create a finite number of new actors;</a:t>
            </a:r>
          </a:p>
          <a:p>
            <a:r>
              <a:rPr lang="en-US" dirty="0" smtClean="0"/>
              <a:t>designate the behavior to be used for the next message it receives.</a:t>
            </a:r>
          </a:p>
          <a:p>
            <a:r>
              <a:rPr lang="en-US" dirty="0" smtClean="0"/>
              <a:t>There is no assumed sequence to the above actions and they could be carried out in parallel.</a:t>
            </a:r>
          </a:p>
          <a:p>
            <a:r>
              <a:rPr lang="en-US" dirty="0" smtClean="0"/>
              <a:t>Communications among actors occur asynchronously: that is, the sending actor does not wait until the message is received before proceeding with computation.</a:t>
            </a:r>
          </a:p>
          <a:p>
            <a:r>
              <a:rPr lang="en-US" dirty="0" smtClean="0"/>
              <a:t>Recipients of messages are identified by address, sometimes called "mailing address". Thus an actor can only communicate with actors whose addresses it has. It can obtain those from a message it receives, or if the address is for an actor it just created.</a:t>
            </a:r>
          </a:p>
          <a:p>
            <a:r>
              <a:rPr lang="en-US" dirty="0" smtClean="0"/>
              <a:t>The Actor model is characterized by inherent concurrency of computation within and among actors, dynamic creation of actors, inclusion of actor addresses in messages, and interaction only through direct asynchronous </a:t>
            </a:r>
            <a:r>
              <a:rPr lang="en-US" dirty="0" smtClean="0">
                <a:hlinkClick r:id="rId3" tooltip="Message passing"/>
              </a:rPr>
              <a:t>message passing</a:t>
            </a:r>
            <a:r>
              <a:rPr lang="en-US" dirty="0" smtClean="0"/>
              <a:t> with no restriction on message arrival order.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Locking more than you need - Unfortunately we often lock far more memory than we need to,</a:t>
            </a:r>
          </a:p>
          <a:p>
            <a:r>
              <a:rPr lang="en-US" dirty="0" smtClean="0"/>
              <a:t>	 a program will typical lock all the shared memory, just to manipulate one tiny fragment of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Messages are matched</a:t>
            </a:r>
            <a:r>
              <a:rPr lang="en-US" baseline="0" dirty="0" smtClean="0"/>
              <a:t> as patterns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self call to loop is of course optimized (so it does not overflow the stack)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</a:t>
            </a:r>
            <a:r>
              <a:rPr lang="en-US" baseline="0" dirty="0" smtClean="0"/>
              <a:t> </a:t>
            </a:r>
            <a:r>
              <a:rPr lang="en-US" baseline="0" dirty="0" smtClean="0"/>
              <a:t>exit signal propagates through linked processes - This is similar to a normal OS process exit, which forces all its threads to exit.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Example usage: ftp server receiving connections</a:t>
            </a:r>
          </a:p>
          <a:p>
            <a:endParaRPr lang="en-US" baseline="0" dirty="0" smtClean="0"/>
          </a:p>
          <a:p>
            <a:r>
              <a:rPr lang="en-US" baseline="0" dirty="0" smtClean="0"/>
              <a:t>Demonstrates the principle of non-local error handling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Notice what the picture is written 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Message </a:t>
            </a:r>
            <a:r>
              <a:rPr lang="en-US" dirty="0" smtClean="0"/>
              <a:t>passing difficulties</a:t>
            </a:r>
            <a:r>
              <a:rPr lang="en-US" baseline="0" dirty="0" smtClean="0"/>
              <a:t> – process naming issues on other nodes, serialization of message data</a:t>
            </a:r>
          </a:p>
          <a:p>
            <a:endParaRPr lang="en-US" baseline="0" dirty="0" smtClean="0"/>
          </a:p>
          <a:p>
            <a:r>
              <a:rPr lang="en-US" dirty="0" smtClean="0"/>
              <a:t>Fault tolerant</a:t>
            </a:r>
            <a:r>
              <a:rPr lang="en-US" baseline="0" dirty="0" smtClean="0"/>
              <a:t> programming paradigm – people expect the network connection to fail (or the remote computer). </a:t>
            </a:r>
          </a:p>
          <a:p>
            <a:r>
              <a:rPr lang="en-US" baseline="0" dirty="0" smtClean="0"/>
              <a:t>So they put limited trust in other processes. This unlike processes on the same system which are assumed to “behave”.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Security – possible message spoofing.  Handled by assigning each node a magic cookie. The cookie must be passed in each message, </a:t>
            </a:r>
          </a:p>
          <a:p>
            <a:r>
              <a:rPr lang="en-US" baseline="0" dirty="0" smtClean="0"/>
              <a:t>otherwise the message is sent to a special process for unauthorized messages.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Taken from Joe</a:t>
            </a:r>
            <a:r>
              <a:rPr lang="en-US" baseline="0" dirty="0" smtClean="0"/>
              <a:t> Armstrong’s ECOOP07 presentation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RPC server</a:t>
            </a:r>
            <a:r>
              <a:rPr lang="en-US" baseline="0" dirty="0" smtClean="0"/>
              <a:t> supports code hot-swapping and change of running state to a new one. </a:t>
            </a:r>
          </a:p>
          <a:p>
            <a:r>
              <a:rPr lang="en-US" baseline="0" dirty="0" smtClean="0"/>
              <a:t>All this is done in response to a request by the client (which calls </a:t>
            </a:r>
            <a:r>
              <a:rPr lang="en-US" baseline="0" dirty="0" err="1" smtClean="0"/>
              <a:t>rpc</a:t>
            </a:r>
            <a:r>
              <a:rPr lang="en-US" baseline="0" dirty="0" smtClean="0"/>
              <a:t>() or </a:t>
            </a:r>
            <a:r>
              <a:rPr lang="en-US" baseline="0" dirty="0" err="1" smtClean="0"/>
              <a:t>swap_code</a:t>
            </a:r>
            <a:r>
              <a:rPr lang="en-US" baseline="0" dirty="0" smtClean="0"/>
              <a:t>() with the name of the server as argument).</a:t>
            </a:r>
          </a:p>
          <a:p>
            <a:endParaRPr lang="en-US" dirty="0" smtClean="0"/>
          </a:p>
          <a:p>
            <a:r>
              <a:rPr lang="en-US" dirty="0" smtClean="0"/>
              <a:t>The function “loop” is on the next page.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Erlang</a:t>
            </a:r>
            <a:r>
              <a:rPr lang="en-US" dirty="0" smtClean="0"/>
              <a:t> process = micro-thread.</a:t>
            </a:r>
            <a:r>
              <a:rPr lang="en-US" baseline="0" dirty="0" smtClean="0"/>
              <a:t> A “context-switch” takes only a few machine instructions.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Garbage collector – per process garbage collection. Response time in the order of milliseconds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Old code runs as long as the</a:t>
            </a:r>
            <a:r>
              <a:rPr lang="en-US" baseline="0" dirty="0" smtClean="0"/>
              <a:t> full name of the function (</a:t>
            </a:r>
            <a:r>
              <a:rPr lang="en-US" baseline="0" dirty="0" err="1" smtClean="0"/>
              <a:t>Mod:func</a:t>
            </a:r>
            <a:r>
              <a:rPr lang="en-US" baseline="0" dirty="0" smtClean="0"/>
              <a:t>()) has not been invoked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ERTS </a:t>
            </a:r>
            <a:r>
              <a:rPr lang="en-US" b="0" dirty="0" smtClean="0"/>
              <a:t>– </a:t>
            </a:r>
            <a:r>
              <a:rPr lang="en-US" b="0" dirty="0" err="1" smtClean="0"/>
              <a:t>Erlang</a:t>
            </a:r>
            <a:r>
              <a:rPr lang="en-US" b="0" dirty="0" smtClean="0"/>
              <a:t> runtime system</a:t>
            </a:r>
          </a:p>
          <a:p>
            <a:endParaRPr lang="en-US" b="0" dirty="0" smtClean="0"/>
          </a:p>
          <a:p>
            <a:r>
              <a:rPr lang="en-US" b="0" dirty="0" smtClean="0"/>
              <a:t>Security</a:t>
            </a:r>
            <a:r>
              <a:rPr lang="en-US" b="0" baseline="0" dirty="0" smtClean="0"/>
              <a:t> – forging names of processes in the OS. Name distribution problem – knowing a process’ name (</a:t>
            </a:r>
            <a:r>
              <a:rPr lang="en-US" b="0" baseline="0" dirty="0" err="1" smtClean="0"/>
              <a:t>Pid</a:t>
            </a:r>
            <a:r>
              <a:rPr lang="en-US" b="0" baseline="0" dirty="0" smtClean="0"/>
              <a:t>) will allow sending of messages. </a:t>
            </a:r>
          </a:p>
          <a:p>
            <a:r>
              <a:rPr lang="en-US" b="0" baseline="0" dirty="0" smtClean="0"/>
              <a:t>Of course, a process can filter messages by sender.</a:t>
            </a:r>
            <a:endParaRPr lang="en-US" b="0" dirty="0" smtClean="0"/>
          </a:p>
          <a:p>
            <a:endParaRPr lang="en-US" b="1" dirty="0" smtClean="0"/>
          </a:p>
          <a:p>
            <a:r>
              <a:rPr lang="en-US" b="0" dirty="0" smtClean="0"/>
              <a:t>Networking (</a:t>
            </a:r>
            <a:r>
              <a:rPr lang="en-US" b="0" dirty="0" err="1" smtClean="0"/>
              <a:t>wikipedia</a:t>
            </a:r>
            <a:r>
              <a:rPr lang="en-US" b="0" dirty="0" smtClean="0"/>
              <a:t>)</a:t>
            </a:r>
            <a:r>
              <a:rPr lang="en-US" b="0" baseline="0" dirty="0" smtClean="0"/>
              <a:t> </a:t>
            </a:r>
            <a:r>
              <a:rPr lang="en-US" b="0" baseline="0" dirty="0" smtClean="0"/>
              <a:t>- </a:t>
            </a:r>
            <a:r>
              <a:rPr lang="en-US" dirty="0" smtClean="0"/>
              <a:t>computers running dissimilar operating systems can participate in a common network for sharing resources such as computing, files, printers, and scanners using either wired or wireless connections.</a:t>
            </a:r>
            <a:endParaRPr lang="en-US" b="0" dirty="0" smtClean="0"/>
          </a:p>
          <a:p>
            <a:endParaRPr lang="en-US" b="1" dirty="0" smtClean="0"/>
          </a:p>
          <a:p>
            <a:r>
              <a:rPr lang="en-US" b="1" dirty="0" smtClean="0"/>
              <a:t>Ports</a:t>
            </a:r>
            <a:r>
              <a:rPr lang="en-US" dirty="0" smtClean="0"/>
              <a:t> provide the basic mechanism for communication with the external world, from </a:t>
            </a:r>
            <a:r>
              <a:rPr lang="en-US" dirty="0" err="1" smtClean="0"/>
              <a:t>Erlang's</a:t>
            </a:r>
            <a:r>
              <a:rPr lang="en-US" dirty="0" smtClean="0"/>
              <a:t> point of view. They provide a byte-oriented interface to an external program. When a port has been created, </a:t>
            </a:r>
            <a:r>
              <a:rPr lang="en-US" dirty="0" err="1" smtClean="0"/>
              <a:t>Erlang</a:t>
            </a:r>
            <a:r>
              <a:rPr lang="en-US" dirty="0" smtClean="0"/>
              <a:t> can communicate with it by sending and receiving lists of bytes, including binaries.</a:t>
            </a:r>
          </a:p>
          <a:p>
            <a:r>
              <a:rPr lang="en-US" dirty="0" smtClean="0"/>
              <a:t>It is also possible to write a driver in C according to certain principles and dynamically link it to the </a:t>
            </a:r>
            <a:r>
              <a:rPr lang="en-US" dirty="0" err="1" smtClean="0"/>
              <a:t>Erlang</a:t>
            </a:r>
            <a:r>
              <a:rPr lang="en-US" dirty="0" smtClean="0"/>
              <a:t> runtime system. The linked-in driver looks like a port from the </a:t>
            </a:r>
            <a:r>
              <a:rPr lang="en-US" dirty="0" err="1" smtClean="0"/>
              <a:t>Erlang</a:t>
            </a:r>
            <a:r>
              <a:rPr lang="en-US" dirty="0" smtClean="0"/>
              <a:t> programmer's point of view and is called a </a:t>
            </a:r>
            <a:r>
              <a:rPr lang="en-US" b="1" dirty="0" smtClean="0"/>
              <a:t>port driver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Process</a:t>
            </a:r>
            <a:r>
              <a:rPr lang="en-US" baseline="0" dirty="0" smtClean="0"/>
              <a:t> limitations – for instance accessing a hardware device on a machine</a:t>
            </a:r>
          </a:p>
          <a:p>
            <a:endParaRPr lang="en-US" baseline="0" dirty="0" smtClean="0"/>
          </a:p>
          <a:p>
            <a:r>
              <a:rPr lang="en-US" baseline="0" dirty="0" smtClean="0"/>
              <a:t>Buffer copying – it’s a little simplistic (the implementation can be more efficient in local interactions), but it still affects the way we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Bit syntax – </a:t>
            </a:r>
            <a:r>
              <a:rPr lang="en-US" dirty="0" err="1" smtClean="0"/>
              <a:t>Erlang’s</a:t>
            </a:r>
            <a:r>
              <a:rPr lang="en-US" dirty="0" smtClean="0"/>
              <a:t> syntax has an inherent similarity</a:t>
            </a:r>
            <a:r>
              <a:rPr lang="en-US" baseline="0" dirty="0" smtClean="0"/>
              <a:t> to that of a lexical parser. Very efficient for simple decoding tasks.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messages were</a:t>
            </a:r>
            <a:r>
              <a:rPr lang="en-US" baseline="0" dirty="0" smtClean="0"/>
              <a:t> sent in a loop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 is made up of modules.</a:t>
            </a:r>
            <a:r>
              <a:rPr lang="en-US" baseline="0" dirty="0" smtClean="0"/>
              <a:t> Each module exports a list of functions.</a:t>
            </a:r>
          </a:p>
          <a:p>
            <a:r>
              <a:rPr lang="en-US" baseline="0" dirty="0" smtClean="0"/>
              <a:t>Each function has a declarative syntax.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Searching for a node</a:t>
            </a:r>
            <a:r>
              <a:rPr lang="en-US" baseline="0" dirty="0" smtClean="0"/>
              <a:t> in a binary tree.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{} denotes a structure. Also note the use of two special atoms – “ok” and “</a:t>
            </a:r>
            <a:r>
              <a:rPr lang="en-US" baseline="0" dirty="0" err="1" smtClean="0"/>
              <a:t>not_found</a:t>
            </a:r>
            <a:r>
              <a:rPr lang="en-US" baseline="0" dirty="0" smtClean="0"/>
              <a:t>”.</a:t>
            </a:r>
          </a:p>
          <a:p>
            <a:r>
              <a:rPr lang="en-US" baseline="0" dirty="0" smtClean="0"/>
              <a:t>Here the pattern matching syntax of </a:t>
            </a:r>
            <a:r>
              <a:rPr lang="en-US" baseline="0" dirty="0" err="1" smtClean="0"/>
              <a:t>Erlang</a:t>
            </a:r>
            <a:r>
              <a:rPr lang="en-US" baseline="0" dirty="0" smtClean="0"/>
              <a:t> is more apparent.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Notice how all functions constructed are recursive in nature.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It’s important to understand this. The rest are more complicated.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Single assignment – a variable can only be given a value once in the scope</a:t>
            </a:r>
            <a:r>
              <a:rPr lang="en-US" baseline="0" dirty="0" smtClean="0"/>
              <a:t> of a match statement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13395-B6CB-4C85-AE91-115113DDFFF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CEE39C-6A58-4576-9833-75730F1429E0}" type="datetimeFigureOut">
              <a:rPr lang="en-US" smtClean="0"/>
              <a:pPr/>
              <a:t>2/13/2008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0B7FEB-BD79-464F-B722-652193E57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CEE39C-6A58-4576-9833-75730F1429E0}" type="datetimeFigureOut">
              <a:rPr lang="en-US" smtClean="0"/>
              <a:pPr/>
              <a:t>2/13/2008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0B7FEB-BD79-464F-B722-652193E57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CEE39C-6A58-4576-9833-75730F1429E0}" type="datetimeFigureOut">
              <a:rPr lang="en-US" smtClean="0"/>
              <a:pPr/>
              <a:t>2/13/2008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0B7FEB-BD79-464F-B722-652193E57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CEE39C-6A58-4576-9833-75730F1429E0}" type="datetimeFigureOut">
              <a:rPr lang="en-US" smtClean="0"/>
              <a:pPr/>
              <a:t>2/13/2008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0B7FEB-BD79-464F-B722-652193E57E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CEE39C-6A58-4576-9833-75730F1429E0}" type="datetimeFigureOut">
              <a:rPr lang="en-US" smtClean="0"/>
              <a:pPr/>
              <a:t>2/13/2008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0B7FEB-BD79-464F-B722-652193E57E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CEE39C-6A58-4576-9833-75730F1429E0}" type="datetimeFigureOut">
              <a:rPr lang="en-US" smtClean="0"/>
              <a:pPr/>
              <a:t>2/13/2008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0B7FEB-BD79-464F-B722-652193E57E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CEE39C-6A58-4576-9833-75730F1429E0}" type="datetimeFigureOut">
              <a:rPr lang="en-US" smtClean="0"/>
              <a:pPr/>
              <a:t>2/13/2008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0B7FEB-BD79-464F-B722-652193E57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CEE39C-6A58-4576-9833-75730F1429E0}" type="datetimeFigureOut">
              <a:rPr lang="en-US" smtClean="0"/>
              <a:pPr/>
              <a:t>2/13/2008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0B7FEB-BD79-464F-B722-652193E57E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CEE39C-6A58-4576-9833-75730F1429E0}" type="datetimeFigureOut">
              <a:rPr lang="en-US" smtClean="0"/>
              <a:pPr/>
              <a:t>2/13/2008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0B7FEB-BD79-464F-B722-652193E57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FCEE39C-6A58-4576-9833-75730F1429E0}" type="datetimeFigureOut">
              <a:rPr lang="en-US" smtClean="0"/>
              <a:pPr/>
              <a:t>2/13/2008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0B7FEB-BD79-464F-B722-652193E57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CEE39C-6A58-4576-9833-75730F1429E0}" type="datetimeFigureOut">
              <a:rPr lang="en-US" smtClean="0"/>
              <a:pPr/>
              <a:t>2/13/2008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0B7FEB-BD79-464F-B722-652193E57E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FCEE39C-6A58-4576-9833-75730F1429E0}" type="datetimeFigureOut">
              <a:rPr lang="en-US" smtClean="0"/>
              <a:pPr/>
              <a:t>2/13/2008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40B7FEB-BD79-464F-B722-652193E57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</a:t>
            </a:r>
            <a:r>
              <a:rPr lang="en-US" dirty="0" err="1" smtClean="0"/>
              <a:t>Erlang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Advanced Software Tools Research Seminar</a:t>
            </a:r>
          </a:p>
          <a:p>
            <a:r>
              <a:rPr lang="en-US" sz="2400" dirty="0" smtClean="0"/>
              <a:t>Fall 07</a:t>
            </a:r>
          </a:p>
          <a:p>
            <a:r>
              <a:rPr lang="en-US" sz="2400" dirty="0" err="1" smtClean="0"/>
              <a:t>Arik</a:t>
            </a:r>
            <a:r>
              <a:rPr lang="en-US" sz="2400" dirty="0" smtClean="0"/>
              <a:t> </a:t>
            </a:r>
            <a:r>
              <a:rPr lang="en-US" sz="2400" dirty="0" err="1" smtClean="0"/>
              <a:t>Nemtsov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90600" y="1600200"/>
            <a:ext cx="7330059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C#, Java – shared state concurrency</a:t>
            </a:r>
          </a:p>
          <a:p>
            <a:pPr lvl="1"/>
            <a:r>
              <a:rPr lang="en-US" dirty="0" smtClean="0"/>
              <a:t>Any thread can modify any state at any time</a:t>
            </a:r>
          </a:p>
          <a:p>
            <a:pPr lvl="1">
              <a:spcBef>
                <a:spcPct val="40000"/>
              </a:spcBef>
            </a:pPr>
            <a:r>
              <a:rPr lang="en-GB" dirty="0" smtClean="0"/>
              <a:t>All synchronization is explicit, manual</a:t>
            </a:r>
          </a:p>
          <a:p>
            <a:pPr lvl="1">
              <a:spcBef>
                <a:spcPct val="40000"/>
              </a:spcBef>
            </a:pPr>
            <a:r>
              <a:rPr lang="en-GB" dirty="0" smtClean="0"/>
              <a:t>No compile-time verification of correctness properties:</a:t>
            </a:r>
          </a:p>
          <a:p>
            <a:pPr lvl="2">
              <a:spcBef>
                <a:spcPct val="40000"/>
              </a:spcBef>
            </a:pPr>
            <a:r>
              <a:rPr lang="en-GB" dirty="0" smtClean="0"/>
              <a:t>Deadlock-free</a:t>
            </a:r>
          </a:p>
          <a:p>
            <a:pPr lvl="2">
              <a:spcBef>
                <a:spcPct val="40000"/>
              </a:spcBef>
            </a:pPr>
            <a:r>
              <a:rPr lang="en-GB" dirty="0" smtClean="0"/>
              <a:t>Race-free</a:t>
            </a:r>
          </a:p>
          <a:p>
            <a:r>
              <a:rPr lang="en-US" dirty="0" smtClean="0"/>
              <a:t>Software generally scales poorly to thread count (= multi-processors)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Concurrent Programming: </a:t>
            </a:r>
            <a:r>
              <a:rPr lang="en-US" sz="3200" dirty="0" smtClean="0"/>
              <a:t>Current State of Affairs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present:</a:t>
            </a:r>
          </a:p>
          <a:p>
            <a:pPr lvl="1"/>
            <a:r>
              <a:rPr lang="en-US" dirty="0" smtClean="0"/>
              <a:t>Xbox 360 – 3 cores</a:t>
            </a:r>
          </a:p>
          <a:p>
            <a:pPr lvl="1"/>
            <a:r>
              <a:rPr lang="en-US" dirty="0" smtClean="0"/>
              <a:t>Intel Core 2 – up to 4 cores</a:t>
            </a:r>
          </a:p>
          <a:p>
            <a:pPr lvl="1"/>
            <a:r>
              <a:rPr lang="en-US" dirty="0" smtClean="0"/>
              <a:t>Sun T2000 – 8 cores, 32 hardware threads</a:t>
            </a:r>
          </a:p>
          <a:p>
            <a:r>
              <a:rPr lang="en-US" dirty="0" smtClean="0"/>
              <a:t>In a couple of years:</a:t>
            </a:r>
          </a:p>
          <a:p>
            <a:pPr lvl="1"/>
            <a:r>
              <a:rPr lang="en-US" dirty="0" smtClean="0"/>
              <a:t>20+ cores</a:t>
            </a:r>
          </a:p>
          <a:p>
            <a:pPr lvl="1"/>
            <a:r>
              <a:rPr lang="en-US" dirty="0" smtClean="0"/>
              <a:t>80+ hardware threads</a:t>
            </a:r>
          </a:p>
          <a:p>
            <a:r>
              <a:rPr lang="en-US" dirty="0" smtClean="0"/>
              <a:t>Multi-core support is a must at this point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Concurrent Programming: </a:t>
            </a:r>
            <a:br>
              <a:rPr lang="en-US" sz="4400" dirty="0" smtClean="0"/>
            </a:br>
            <a:r>
              <a:rPr lang="en-US" sz="3600" dirty="0" smtClean="0"/>
              <a:t>The Hardware world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Lightweight Processes </a:t>
            </a:r>
          </a:p>
          <a:p>
            <a:pPr lvl="1"/>
            <a:r>
              <a:rPr lang="en-US" dirty="0" smtClean="0"/>
              <a:t>provide a convenient partitioning into concurrent sub-components</a:t>
            </a:r>
          </a:p>
          <a:p>
            <a:r>
              <a:rPr lang="en-US" dirty="0" smtClean="0"/>
              <a:t>Efficiency in scaling to a multi-processor environment</a:t>
            </a:r>
          </a:p>
          <a:p>
            <a:pPr lvl="1"/>
            <a:r>
              <a:rPr lang="en-US" dirty="0" smtClean="0"/>
              <a:t>Functional programming style avoids mutable state</a:t>
            </a:r>
          </a:p>
          <a:p>
            <a:pPr lvl="1"/>
            <a:r>
              <a:rPr lang="en-US" dirty="0" smtClean="0"/>
              <a:t>Message passing avoids shared state</a:t>
            </a:r>
          </a:p>
          <a:p>
            <a:r>
              <a:rPr lang="en-US" dirty="0" smtClean="0"/>
              <a:t>Fault isolation</a:t>
            </a:r>
          </a:p>
          <a:p>
            <a:pPr lvl="1"/>
            <a:r>
              <a:rPr lang="en-US" dirty="0" smtClean="0"/>
              <a:t>no sharing of data that can be corrupted (affecting many processes)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Concurrency Oriented Programming</a:t>
            </a:r>
            <a:br>
              <a:rPr lang="en-US" sz="3600" dirty="0" smtClean="0"/>
            </a:br>
            <a:r>
              <a:rPr lang="en-US" sz="3600" dirty="0" smtClean="0"/>
              <a:t>(The </a:t>
            </a:r>
            <a:r>
              <a:rPr lang="en-US" sz="3600" dirty="0" err="1" smtClean="0"/>
              <a:t>Erlang</a:t>
            </a:r>
            <a:r>
              <a:rPr lang="en-US" sz="3600" dirty="0" smtClean="0"/>
              <a:t> Philosophy)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Support of processes</a:t>
            </a:r>
          </a:p>
          <a:p>
            <a:pPr lvl="1"/>
            <a:r>
              <a:rPr lang="en-US" dirty="0" smtClean="0"/>
              <a:t>a sort of self contained VMs</a:t>
            </a:r>
          </a:p>
          <a:p>
            <a:pPr lvl="1"/>
            <a:r>
              <a:rPr lang="en-US" dirty="0" smtClean="0"/>
              <a:t>Processes are strongly isolated</a:t>
            </a:r>
          </a:p>
          <a:p>
            <a:r>
              <a:rPr lang="en-US" dirty="0" smtClean="0"/>
              <a:t>Each process has a unique identifier </a:t>
            </a:r>
          </a:p>
          <a:p>
            <a:pPr lvl="1"/>
            <a:r>
              <a:rPr lang="en-US" dirty="0" smtClean="0"/>
              <a:t>The name of a process cannot be forged</a:t>
            </a:r>
          </a:p>
          <a:p>
            <a:r>
              <a:rPr lang="en-US" dirty="0" smtClean="0"/>
              <a:t>Message passing is the only way processes interact</a:t>
            </a:r>
          </a:p>
          <a:p>
            <a:pPr lvl="1"/>
            <a:r>
              <a:rPr lang="en-US" dirty="0" smtClean="0"/>
              <a:t>The is no shared state</a:t>
            </a:r>
          </a:p>
          <a:p>
            <a:pPr lvl="1"/>
            <a:r>
              <a:rPr lang="en-US" dirty="0" smtClean="0"/>
              <a:t>If one knows the name of a process it can send a message to the process</a:t>
            </a:r>
          </a:p>
          <a:p>
            <a:r>
              <a:rPr lang="en-US" dirty="0" smtClean="0"/>
              <a:t>Message passing is unreliable</a:t>
            </a:r>
          </a:p>
          <a:p>
            <a:pPr lvl="1"/>
            <a:r>
              <a:rPr lang="en-US" dirty="0" smtClean="0"/>
              <a:t>Messages are delivered asynchronously</a:t>
            </a:r>
          </a:p>
          <a:p>
            <a:pPr lvl="1"/>
            <a:r>
              <a:rPr lang="en-US" dirty="0" smtClean="0"/>
              <a:t>Messages are atomic – they are either delivered, or not</a:t>
            </a:r>
          </a:p>
          <a:p>
            <a:r>
              <a:rPr lang="en-US" dirty="0" smtClean="0"/>
              <a:t>A process can detect failure in another process</a:t>
            </a:r>
          </a:p>
          <a:p>
            <a:pPr lvl="1"/>
            <a:r>
              <a:rPr lang="en-US" dirty="0" smtClean="0"/>
              <a:t>We should also be able to find the reason for failure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Properties of a COPL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Support of lightweight processes</a:t>
            </a:r>
          </a:p>
          <a:p>
            <a:pPr lvl="1"/>
            <a:r>
              <a:rPr lang="en-US" dirty="0" smtClean="0"/>
              <a:t>All executed code resides inside processes</a:t>
            </a:r>
          </a:p>
          <a:p>
            <a:pPr lvl="1"/>
            <a:r>
              <a:rPr lang="en-US" dirty="0" smtClean="0"/>
              <a:t>No use of OS processes/threads</a:t>
            </a:r>
          </a:p>
          <a:p>
            <a:pPr lvl="1"/>
            <a:r>
              <a:rPr lang="en-US" dirty="0" smtClean="0"/>
              <a:t>Built-in scheduler</a:t>
            </a:r>
          </a:p>
          <a:p>
            <a:pPr lvl="1"/>
            <a:r>
              <a:rPr lang="en-US" dirty="0" smtClean="0"/>
              <a:t>Processes share no resources</a:t>
            </a:r>
          </a:p>
          <a:p>
            <a:r>
              <a:rPr lang="en-US" dirty="0" smtClean="0"/>
              <a:t>Process naming scheme</a:t>
            </a:r>
          </a:p>
          <a:p>
            <a:pPr lvl="1"/>
            <a:r>
              <a:rPr lang="en-US" dirty="0" smtClean="0"/>
              <a:t>register(Name, </a:t>
            </a:r>
            <a:r>
              <a:rPr lang="en-US" dirty="0" err="1" smtClean="0"/>
              <a:t>Pid</a:t>
            </a:r>
            <a:r>
              <a:rPr lang="en-US" dirty="0" smtClean="0"/>
              <a:t>)</a:t>
            </a:r>
          </a:p>
          <a:p>
            <a:r>
              <a:rPr lang="en-US" dirty="0" smtClean="0"/>
              <a:t>Non local Error handling</a:t>
            </a:r>
          </a:p>
          <a:p>
            <a:pPr lvl="1"/>
            <a:r>
              <a:rPr lang="en-US" dirty="0" smtClean="0"/>
              <a:t>Error-kernel: not all processes must be correct</a:t>
            </a:r>
          </a:p>
          <a:p>
            <a:pPr lvl="1"/>
            <a:r>
              <a:rPr lang="en-US" dirty="0" smtClean="0"/>
              <a:t>Leads to fault-tolerance</a:t>
            </a:r>
          </a:p>
          <a:p>
            <a:r>
              <a:rPr lang="en-US" dirty="0" smtClean="0"/>
              <a:t>Uses Actor Model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Concurrent Programming in </a:t>
            </a:r>
            <a:r>
              <a:rPr lang="en-US" dirty="0" err="1" smtClean="0"/>
              <a:t>Erlang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Message Passing</a:t>
            </a:r>
          </a:p>
          <a:p>
            <a:pPr lvl="1"/>
            <a:r>
              <a:rPr lang="en-US" dirty="0" smtClean="0"/>
              <a:t>One must know the name/</a:t>
            </a:r>
            <a:r>
              <a:rPr lang="en-US" dirty="0" err="1" smtClean="0"/>
              <a:t>Pid</a:t>
            </a:r>
            <a:r>
              <a:rPr lang="en-US" dirty="0" smtClean="0"/>
              <a:t> of process to send it a message</a:t>
            </a:r>
          </a:p>
          <a:p>
            <a:r>
              <a:rPr lang="en-US" dirty="0" smtClean="0"/>
              <a:t>Why not shared memory?</a:t>
            </a:r>
          </a:p>
          <a:p>
            <a:pPr lvl="1"/>
            <a:r>
              <a:rPr lang="en-US" dirty="0" smtClean="0"/>
              <a:t>Critical Regions</a:t>
            </a:r>
          </a:p>
          <a:p>
            <a:pPr lvl="2"/>
            <a:r>
              <a:rPr lang="en-US" dirty="0" smtClean="0"/>
              <a:t>Programs crash in a critical region (lacking transaction semantics)</a:t>
            </a:r>
          </a:p>
          <a:p>
            <a:pPr lvl="2"/>
            <a:r>
              <a:rPr lang="en-US" dirty="0" smtClean="0"/>
              <a:t>Programs spend too much time in a critical region</a:t>
            </a:r>
          </a:p>
          <a:p>
            <a:pPr lvl="2"/>
            <a:r>
              <a:rPr lang="en-US" dirty="0" smtClean="0"/>
              <a:t>Locking more than you need</a:t>
            </a:r>
          </a:p>
          <a:p>
            <a:pPr lvl="1"/>
            <a:r>
              <a:rPr lang="en-US" dirty="0" smtClean="0"/>
              <a:t>No support of distribution – multi CPU/multi physical computers</a:t>
            </a:r>
          </a:p>
          <a:p>
            <a:pPr lvl="1"/>
            <a:r>
              <a:rPr lang="en-US" dirty="0" smtClean="0"/>
              <a:t>Can introduce deadlocks</a:t>
            </a:r>
          </a:p>
          <a:p>
            <a:pPr lvl="1"/>
            <a:r>
              <a:rPr lang="en-US" dirty="0" smtClean="0"/>
              <a:t>Creates process inter-dependency -&gt; error prone -&gt; unreliable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Concurrent Programming in </a:t>
            </a:r>
            <a:r>
              <a:rPr lang="en-US" sz="3200" dirty="0" err="1" smtClean="0"/>
              <a:t>Erlang</a:t>
            </a:r>
            <a:r>
              <a:rPr lang="en-US" sz="3200" dirty="0" smtClean="0"/>
              <a:t> (2)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4098" name="Picture 2" descr="C:\Papers\AdvSoftToolsSemi\parallel_code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2590800"/>
            <a:ext cx="8739554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(2)</a:t>
            </a:r>
            <a:endParaRPr lang="en-US" dirty="0"/>
          </a:p>
        </p:txBody>
      </p:sp>
      <p:pic>
        <p:nvPicPr>
          <p:cNvPr id="4" name="Content Placeholder 3" descr="C:\Papers\AdvSoftToolsSemi\parallel_code2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28600" y="2057400"/>
            <a:ext cx="3962400" cy="3303892"/>
          </a:xfrm>
          <a:prstGeom prst="rect">
            <a:avLst/>
          </a:prstGeom>
          <a:noFill/>
        </p:spPr>
      </p:pic>
      <p:pic>
        <p:nvPicPr>
          <p:cNvPr id="52226" name="Picture 2" descr="C:\Papers\AdvSoftToolsSemi\parallel_code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2133600"/>
            <a:ext cx="3771900" cy="106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48768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Erlang</a:t>
            </a:r>
            <a:r>
              <a:rPr lang="en-US" dirty="0" smtClean="0"/>
              <a:t> allows linking of processes</a:t>
            </a:r>
          </a:p>
          <a:p>
            <a:r>
              <a:rPr lang="en-US" dirty="0" smtClean="0"/>
              <a:t>Exit signals propagate through linked processes</a:t>
            </a:r>
          </a:p>
          <a:p>
            <a:r>
              <a:rPr lang="en-US" dirty="0" smtClean="0"/>
              <a:t>Policy choice:</a:t>
            </a:r>
          </a:p>
          <a:p>
            <a:pPr lvl="1"/>
            <a:r>
              <a:rPr lang="en-US" dirty="0" smtClean="0"/>
              <a:t>Trap exit signal – no process termination</a:t>
            </a:r>
          </a:p>
          <a:p>
            <a:pPr lvl="1"/>
            <a:r>
              <a:rPr lang="en-US" dirty="0" smtClean="0"/>
              <a:t>No trapping – termination</a:t>
            </a:r>
          </a:p>
          <a:p>
            <a:r>
              <a:rPr lang="en-US" dirty="0" smtClean="0"/>
              <a:t>Allows design of layered applications:</a:t>
            </a:r>
          </a:p>
          <a:p>
            <a:pPr lvl="1"/>
            <a:r>
              <a:rPr lang="en-US" dirty="0" smtClean="0"/>
              <a:t>No error handling code at lower levels</a:t>
            </a:r>
          </a:p>
          <a:p>
            <a:pPr lvl="1"/>
            <a:r>
              <a:rPr lang="en-US" dirty="0" smtClean="0"/>
              <a:t>Encourages application modularity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Exit Signal Trapping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1295400"/>
            <a:ext cx="3886200" cy="513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Design Goals &amp; History</a:t>
            </a:r>
          </a:p>
          <a:p>
            <a:r>
              <a:rPr lang="en-US" dirty="0" smtClean="0"/>
              <a:t>Basic Syntax</a:t>
            </a:r>
          </a:p>
          <a:p>
            <a:r>
              <a:rPr lang="en-US" dirty="0" smtClean="0"/>
              <a:t>Main strengths</a:t>
            </a:r>
          </a:p>
          <a:p>
            <a:pPr lvl="1"/>
            <a:r>
              <a:rPr lang="en-US" b="1" dirty="0" smtClean="0"/>
              <a:t>Concurrency Oriented Programming</a:t>
            </a:r>
          </a:p>
          <a:p>
            <a:pPr lvl="1"/>
            <a:r>
              <a:rPr lang="en-US" dirty="0" smtClean="0"/>
              <a:t>Distributed Programming</a:t>
            </a:r>
          </a:p>
          <a:p>
            <a:pPr lvl="1"/>
            <a:r>
              <a:rPr lang="en-US" dirty="0" smtClean="0"/>
              <a:t>Soft Real-time Environment</a:t>
            </a:r>
          </a:p>
          <a:p>
            <a:pPr lvl="1"/>
            <a:r>
              <a:rPr lang="en-US" dirty="0" smtClean="0"/>
              <a:t>Continuous Operation</a:t>
            </a:r>
          </a:p>
          <a:p>
            <a:r>
              <a:rPr lang="en-US" dirty="0" smtClean="0"/>
              <a:t>Misc</a:t>
            </a:r>
          </a:p>
          <a:p>
            <a:pPr lvl="1"/>
            <a:r>
              <a:rPr lang="en-US" dirty="0" smtClean="0"/>
              <a:t>Criticism</a:t>
            </a:r>
          </a:p>
          <a:p>
            <a:pPr lvl="1"/>
            <a:r>
              <a:rPr lang="en-US" dirty="0" smtClean="0"/>
              <a:t>Real World Development using </a:t>
            </a:r>
            <a:r>
              <a:rPr lang="en-US" dirty="0" err="1" smtClean="0"/>
              <a:t>Erlang</a:t>
            </a:r>
            <a:endParaRPr lang="en-US" dirty="0" smtClean="0"/>
          </a:p>
          <a:p>
            <a:pPr lvl="1"/>
            <a:r>
              <a:rPr lang="en-US" dirty="0" smtClean="0"/>
              <a:t>Bit Syntax</a:t>
            </a:r>
          </a:p>
          <a:p>
            <a:pPr lvl="1"/>
            <a:r>
              <a:rPr lang="en-US" dirty="0" smtClean="0"/>
              <a:t>Usage Examples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3505200" cy="4525963"/>
          </a:xfrm>
        </p:spPr>
        <p:txBody>
          <a:bodyPr/>
          <a:lstStyle/>
          <a:p>
            <a:r>
              <a:rPr lang="en-US" dirty="0" smtClean="0"/>
              <a:t>Parent traps child exit</a:t>
            </a:r>
          </a:p>
          <a:p>
            <a:r>
              <a:rPr lang="en-US" dirty="0" smtClean="0"/>
              <a:t>Re-spawns the child if K &gt; 0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(3)</a:t>
            </a:r>
            <a:endParaRPr lang="en-US" dirty="0"/>
          </a:p>
        </p:txBody>
      </p:sp>
      <p:pic>
        <p:nvPicPr>
          <p:cNvPr id="53251" name="Picture 3" descr="C:\Papers\AdvSoftToolsSemi\exit_code_tra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49647"/>
            <a:ext cx="4449762" cy="67083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Transparent extension across many nodes</a:t>
            </a:r>
          </a:p>
          <a:p>
            <a:pPr lvl="1"/>
            <a:r>
              <a:rPr lang="en-US" dirty="0" smtClean="0"/>
              <a:t>Process spawning</a:t>
            </a:r>
          </a:p>
          <a:p>
            <a:pPr lvl="1"/>
            <a:r>
              <a:rPr lang="en-US" dirty="0" smtClean="0"/>
              <a:t>Message passing (IPC) – not so </a:t>
            </a:r>
            <a:r>
              <a:rPr lang="en-US" dirty="0" smtClean="0"/>
              <a:t>easy</a:t>
            </a:r>
            <a:endParaRPr lang="en-US" dirty="0" smtClean="0"/>
          </a:p>
          <a:p>
            <a:r>
              <a:rPr lang="en-US" dirty="0" smtClean="0"/>
              <a:t>Code marshalling issues handled by environment</a:t>
            </a:r>
          </a:p>
          <a:p>
            <a:pPr lvl="1"/>
            <a:r>
              <a:rPr lang="en-US" dirty="0" smtClean="0"/>
              <a:t>Essentially enables code “hot-swapping” – run time replacement of executable modules</a:t>
            </a:r>
          </a:p>
          <a:p>
            <a:r>
              <a:rPr lang="en-US" dirty="0" smtClean="0"/>
              <a:t>Leads to a </a:t>
            </a:r>
            <a:r>
              <a:rPr lang="en-US" dirty="0" smtClean="0"/>
              <a:t>fault </a:t>
            </a:r>
            <a:r>
              <a:rPr lang="en-US" dirty="0" smtClean="0"/>
              <a:t>tolerant programming paradigm</a:t>
            </a:r>
          </a:p>
          <a:p>
            <a:r>
              <a:rPr lang="en-US" dirty="0" smtClean="0"/>
              <a:t>Additional security considerations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54275" name="Picture 3" descr="C:\Papers\AdvSoftToolsSemi\distrib_code1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1295400"/>
            <a:ext cx="4581525" cy="4781550"/>
          </a:xfrm>
          <a:prstGeom prst="rect">
            <a:avLst/>
          </a:prstGeom>
          <a:noFill/>
        </p:spPr>
      </p:pic>
      <p:pic>
        <p:nvPicPr>
          <p:cNvPr id="54276" name="Picture 4" descr="C:\Papers\AdvSoftToolsSemi\distrib_code2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43400" y="1524000"/>
            <a:ext cx="4581525" cy="1000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Code Hot-Swapping</a:t>
            </a:r>
            <a:endParaRPr lang="en-US" dirty="0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676400"/>
            <a:ext cx="611592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Hot-Swapping (2)</a:t>
            </a:r>
            <a:endParaRPr lang="en-US" dirty="0"/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1371600"/>
            <a:ext cx="4495800" cy="4824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800" dirty="0" smtClean="0"/>
              <a:t>Little need of OS services (Makes porting easier)</a:t>
            </a:r>
          </a:p>
          <a:p>
            <a:endParaRPr lang="en-US" dirty="0" smtClean="0"/>
          </a:p>
          <a:p>
            <a:r>
              <a:rPr lang="en-US" dirty="0" smtClean="0"/>
              <a:t>Real-time garbage collector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Lightweight processes</a:t>
            </a:r>
          </a:p>
          <a:p>
            <a:endParaRPr lang="en-US" dirty="0" smtClean="0"/>
          </a:p>
          <a:p>
            <a:r>
              <a:rPr lang="en-US" dirty="0" smtClean="0"/>
              <a:t>Efficient message passing</a:t>
            </a:r>
          </a:p>
          <a:p>
            <a:endParaRPr lang="en-US" dirty="0" smtClean="0"/>
          </a:p>
          <a:p>
            <a:r>
              <a:rPr lang="en-US" dirty="0" smtClean="0"/>
              <a:t>Internal cooperative process scheduler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 Real-time Environment</a:t>
            </a:r>
            <a:endParaRPr lang="en-US" dirty="0"/>
          </a:p>
        </p:txBody>
      </p:sp>
      <p:sp>
        <p:nvSpPr>
          <p:cNvPr id="4" name="Action Button: Forward or Next 3">
            <a:hlinkClick r:id="rId3" action="ppaction://hlinksldjump" highlightClick="1"/>
          </p:cNvPr>
          <p:cNvSpPr/>
          <p:nvPr/>
        </p:nvSpPr>
        <p:spPr>
          <a:xfrm>
            <a:off x="4800600" y="3581400"/>
            <a:ext cx="5334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Forward or Next 4">
            <a:hlinkClick r:id="rId4" action="ppaction://hlinksldjump" highlightClick="1"/>
          </p:cNvPr>
          <p:cNvSpPr/>
          <p:nvPr/>
        </p:nvSpPr>
        <p:spPr>
          <a:xfrm>
            <a:off x="5410200" y="4495800"/>
            <a:ext cx="5334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Dynamic module upgrade mechanism</a:t>
            </a:r>
          </a:p>
          <a:p>
            <a:pPr lvl="1"/>
            <a:r>
              <a:rPr lang="en-US" dirty="0" smtClean="0"/>
              <a:t>Old and Current code can run in parallel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Advanced error detection primitives</a:t>
            </a:r>
          </a:p>
          <a:p>
            <a:pPr lvl="1"/>
            <a:r>
              <a:rPr lang="en-US" dirty="0" smtClean="0"/>
              <a:t>Process exit signal trapping</a:t>
            </a:r>
          </a:p>
          <a:p>
            <a:pPr lvl="1"/>
            <a:r>
              <a:rPr lang="en-US" dirty="0" smtClean="0"/>
              <a:t>Exception handling mechanism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Operation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Management</a:t>
            </a:r>
          </a:p>
          <a:p>
            <a:pPr lvl="1"/>
            <a:r>
              <a:rPr lang="en-US" dirty="0" smtClean="0"/>
              <a:t>Scheduler, I/O, …</a:t>
            </a:r>
          </a:p>
          <a:p>
            <a:r>
              <a:rPr lang="en-US" dirty="0" smtClean="0"/>
              <a:t>Memory Management</a:t>
            </a:r>
          </a:p>
          <a:p>
            <a:pPr lvl="1"/>
            <a:r>
              <a:rPr lang="en-US" dirty="0" smtClean="0"/>
              <a:t>Garbage Collector</a:t>
            </a:r>
          </a:p>
          <a:p>
            <a:r>
              <a:rPr lang="en-US" dirty="0" smtClean="0"/>
              <a:t>Process Isolation &amp; Security</a:t>
            </a:r>
          </a:p>
          <a:p>
            <a:pPr lvl="1"/>
            <a:r>
              <a:rPr lang="en-US" dirty="0" smtClean="0"/>
              <a:t>Process Registration, Naming issues</a:t>
            </a:r>
          </a:p>
          <a:p>
            <a:r>
              <a:rPr lang="en-US" dirty="0" smtClean="0"/>
              <a:t>Networking</a:t>
            </a:r>
          </a:p>
          <a:p>
            <a:pPr lvl="1"/>
            <a:r>
              <a:rPr lang="en-US" dirty="0" smtClean="0"/>
              <a:t>Distributed Computing</a:t>
            </a:r>
          </a:p>
          <a:p>
            <a:r>
              <a:rPr lang="en-US" dirty="0" smtClean="0"/>
              <a:t>Device Drivers</a:t>
            </a:r>
          </a:p>
          <a:p>
            <a:pPr lvl="1"/>
            <a:r>
              <a:rPr lang="en-US" dirty="0" smtClean="0"/>
              <a:t>Ports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Erlang</a:t>
            </a:r>
            <a:r>
              <a:rPr lang="en-US" dirty="0" smtClean="0"/>
              <a:t>-OS (ERTS)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Primitive security model</a:t>
            </a:r>
          </a:p>
          <a:p>
            <a:pPr lvl="1"/>
            <a:r>
              <a:rPr lang="en-US" dirty="0" smtClean="0"/>
              <a:t>How to restrict access to a node?</a:t>
            </a:r>
          </a:p>
          <a:p>
            <a:pPr lvl="1"/>
            <a:r>
              <a:rPr lang="en-US" dirty="0" smtClean="0"/>
              <a:t>Limit the abilities of a process</a:t>
            </a:r>
          </a:p>
          <a:p>
            <a:r>
              <a:rPr lang="en-US" dirty="0" smtClean="0"/>
              <a:t>Message Passing only IPC</a:t>
            </a:r>
          </a:p>
          <a:p>
            <a:pPr lvl="1"/>
            <a:r>
              <a:rPr lang="en-US" dirty="0" smtClean="0"/>
              <a:t>Copying of buffers back and forth</a:t>
            </a:r>
          </a:p>
          <a:p>
            <a:pPr lvl="2"/>
            <a:r>
              <a:rPr lang="en-US" dirty="0" smtClean="0"/>
              <a:t>How to program “Photoshop”?</a:t>
            </a:r>
          </a:p>
          <a:p>
            <a:pPr lvl="1"/>
            <a:r>
              <a:rPr lang="en-US" dirty="0" smtClean="0"/>
              <a:t>Game-state simulation</a:t>
            </a:r>
          </a:p>
          <a:p>
            <a:pPr lvl="2"/>
            <a:r>
              <a:rPr lang="en-US" dirty="0" smtClean="0"/>
              <a:t>1000’s of objects updated 30 times per second. Each update touches up to 5-10 other objects. (Tim Sweeny)</a:t>
            </a:r>
          </a:p>
          <a:p>
            <a:pPr lvl="2"/>
            <a:r>
              <a:rPr lang="en-US" dirty="0" smtClean="0"/>
              <a:t>How to program “Quake”?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Criticism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OTP core library</a:t>
            </a:r>
          </a:p>
          <a:p>
            <a:pPr lvl="1"/>
            <a:r>
              <a:rPr lang="en-US" dirty="0" smtClean="0"/>
              <a:t>OTP “drives” the application and you supply the “business logic” via callbacks</a:t>
            </a:r>
          </a:p>
          <a:p>
            <a:pPr lvl="1"/>
            <a:r>
              <a:rPr lang="en-US" dirty="0" smtClean="0"/>
              <a:t>Many useful generalization of behavior (e.g. </a:t>
            </a:r>
            <a:r>
              <a:rPr lang="en-US" dirty="0" err="1" smtClean="0"/>
              <a:t>gen_server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Battle-tested in Ericsson (scalability, reliability)</a:t>
            </a:r>
          </a:p>
          <a:p>
            <a:r>
              <a:rPr lang="en-US" dirty="0" smtClean="0"/>
              <a:t>Good software development tools</a:t>
            </a:r>
          </a:p>
          <a:p>
            <a:pPr lvl="1"/>
            <a:r>
              <a:rPr lang="en-US" dirty="0" smtClean="0"/>
              <a:t>Fast Native compiler</a:t>
            </a:r>
          </a:p>
          <a:p>
            <a:pPr lvl="1"/>
            <a:r>
              <a:rPr lang="en-US" dirty="0" smtClean="0"/>
              <a:t>Helper tools – debugger, </a:t>
            </a:r>
            <a:r>
              <a:rPr lang="en-US" dirty="0" err="1" smtClean="0"/>
              <a:t>procman</a:t>
            </a:r>
            <a:r>
              <a:rPr lang="en-US" dirty="0" smtClean="0"/>
              <a:t>, table viewer, …</a:t>
            </a:r>
          </a:p>
          <a:p>
            <a:pPr lvl="1"/>
            <a:r>
              <a:rPr lang="en-US" dirty="0" smtClean="0"/>
              <a:t>Again tested by </a:t>
            </a:r>
            <a:r>
              <a:rPr lang="en-US" dirty="0" err="1" smtClean="0"/>
              <a:t>ericsson</a:t>
            </a:r>
            <a:endParaRPr lang="en-US" dirty="0" smtClean="0"/>
          </a:p>
          <a:p>
            <a:r>
              <a:rPr lang="en-US" dirty="0" err="1" smtClean="0"/>
              <a:t>Ecplise</a:t>
            </a:r>
            <a:r>
              <a:rPr lang="en-US" dirty="0" smtClean="0"/>
              <a:t> IDE </a:t>
            </a:r>
            <a:r>
              <a:rPr lang="en-US" dirty="0" err="1" smtClean="0"/>
              <a:t>Plugin</a:t>
            </a:r>
            <a:r>
              <a:rPr lang="en-US" dirty="0" smtClean="0"/>
              <a:t>! (December 2007)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Real World </a:t>
            </a:r>
            <a:r>
              <a:rPr lang="en-US" dirty="0" err="1" smtClean="0"/>
              <a:t>Erlang</a:t>
            </a:r>
            <a:r>
              <a:rPr lang="en-US" dirty="0" smtClean="0"/>
              <a:t> Development</a:t>
            </a:r>
            <a:endParaRPr lang="en-US" dirty="0"/>
          </a:p>
        </p:txBody>
      </p:sp>
      <p:sp>
        <p:nvSpPr>
          <p:cNvPr id="5" name="Action Button: Forward or Next 4">
            <a:hlinkClick r:id="rId3" action="ppaction://hlinksldjump" highlightClick="1"/>
          </p:cNvPr>
          <p:cNvSpPr/>
          <p:nvPr/>
        </p:nvSpPr>
        <p:spPr>
          <a:xfrm>
            <a:off x="7086600" y="5486400"/>
            <a:ext cx="5334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of concurrency</a:t>
            </a:r>
          </a:p>
          <a:p>
            <a:endParaRPr lang="en-US" dirty="0" smtClean="0"/>
          </a:p>
          <a:p>
            <a:r>
              <a:rPr lang="en-US" dirty="0" smtClean="0"/>
              <a:t>Soft real-time environment</a:t>
            </a:r>
          </a:p>
          <a:p>
            <a:endParaRPr lang="en-US" dirty="0" smtClean="0"/>
          </a:p>
          <a:p>
            <a:r>
              <a:rPr lang="en-US" dirty="0" smtClean="0"/>
              <a:t>Continuous operation – no downtime</a:t>
            </a:r>
          </a:p>
          <a:p>
            <a:endParaRPr lang="en-US" dirty="0" smtClean="0"/>
          </a:p>
          <a:p>
            <a:r>
              <a:rPr lang="en-US" dirty="0" smtClean="0"/>
              <a:t>Support of distributed computing</a:t>
            </a:r>
          </a:p>
          <a:p>
            <a:endParaRPr lang="en-US" dirty="0" smtClean="0"/>
          </a:p>
          <a:p>
            <a:r>
              <a:rPr lang="en-US" dirty="0" smtClean="0"/>
              <a:t>Easy integration with binary modules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Erlang</a:t>
            </a:r>
            <a:r>
              <a:rPr lang="en-US" dirty="0" smtClean="0"/>
              <a:t> Design Goals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Bit Syntax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Real World projects:</a:t>
            </a:r>
          </a:p>
          <a:p>
            <a:pPr lvl="1"/>
            <a:r>
              <a:rPr lang="en-US" dirty="0" err="1" smtClean="0"/>
              <a:t>Ejabberd</a:t>
            </a:r>
            <a:r>
              <a:rPr lang="en-US" dirty="0" smtClean="0"/>
              <a:t> – jabber server</a:t>
            </a:r>
            <a:endParaRPr lang="en-US" dirty="0" smtClean="0"/>
          </a:p>
          <a:p>
            <a:pPr lvl="1"/>
            <a:r>
              <a:rPr lang="en-US" dirty="0" smtClean="0"/>
              <a:t>Yaws – web serv</a:t>
            </a:r>
            <a:r>
              <a:rPr lang="en-US" dirty="0" smtClean="0"/>
              <a:t>er</a:t>
            </a:r>
            <a:endParaRPr lang="en-US" dirty="0" smtClean="0"/>
          </a:p>
          <a:p>
            <a:pPr lvl="1"/>
            <a:r>
              <a:rPr lang="en-US" dirty="0" err="1" smtClean="0"/>
              <a:t>ErlyWeb</a:t>
            </a:r>
            <a:r>
              <a:rPr lang="en-US" dirty="0" smtClean="0"/>
              <a:t> – web application framework (a la “Rails”)</a:t>
            </a:r>
            <a:endParaRPr lang="en-US" dirty="0" smtClean="0"/>
          </a:p>
          <a:p>
            <a:pPr lvl="1"/>
            <a:r>
              <a:rPr lang="en-US" dirty="0" err="1" smtClean="0"/>
              <a:t>Erricsson</a:t>
            </a:r>
            <a:r>
              <a:rPr lang="en-US" dirty="0" smtClean="0"/>
              <a:t> AXD301 – 1.7 MLOC</a:t>
            </a:r>
          </a:p>
          <a:p>
            <a:r>
              <a:rPr lang="en-US" dirty="0" err="1" smtClean="0"/>
              <a:t>Erlang</a:t>
            </a:r>
            <a:r>
              <a:rPr lang="en-US" dirty="0" smtClean="0"/>
              <a:t> for .NET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1981200"/>
            <a:ext cx="575248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Action Button: Forward or Next 6">
            <a:hlinkClick r:id="rId4" action="ppaction://hlinksldjump" highlightClick="1"/>
          </p:cNvPr>
          <p:cNvSpPr/>
          <p:nvPr/>
        </p:nvSpPr>
        <p:spPr>
          <a:xfrm>
            <a:off x="8305800" y="4583289"/>
            <a:ext cx="5334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Start Times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143000"/>
            <a:ext cx="7477125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Action Button: Home 4">
            <a:hlinkClick r:id="" action="ppaction://hlinkshowjump?jump=lastslideviewed" highlightClick="1"/>
          </p:cNvPr>
          <p:cNvSpPr/>
          <p:nvPr/>
        </p:nvSpPr>
        <p:spPr>
          <a:xfrm>
            <a:off x="8229600" y="5715000"/>
            <a:ext cx="4572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Passing Times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295400"/>
            <a:ext cx="7467600" cy="523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Action Button: Home 4">
            <a:hlinkClick r:id="" action="ppaction://hlinkshowjump?jump=lastslideviewed" highlightClick="1"/>
          </p:cNvPr>
          <p:cNvSpPr/>
          <p:nvPr/>
        </p:nvSpPr>
        <p:spPr>
          <a:xfrm>
            <a:off x="8229600" y="5715000"/>
            <a:ext cx="4572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 Plug-in</a:t>
            </a:r>
            <a:endParaRPr lang="en-US" dirty="0"/>
          </a:p>
        </p:txBody>
      </p:sp>
      <p:pic>
        <p:nvPicPr>
          <p:cNvPr id="2052" name="Picture 4" descr="C:\Papers\AdvSoftToolsSemi\eclipse_er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219200"/>
            <a:ext cx="8219440" cy="5181600"/>
          </a:xfrm>
          <a:prstGeom prst="rect">
            <a:avLst/>
          </a:prstGeom>
          <a:noFill/>
        </p:spPr>
      </p:pic>
      <p:sp>
        <p:nvSpPr>
          <p:cNvPr id="4" name="Action Button: Home 3">
            <a:hlinkClick r:id="" action="ppaction://hlinkshowjump?jump=lastslideviewed" highlightClick="1"/>
          </p:cNvPr>
          <p:cNvSpPr/>
          <p:nvPr/>
        </p:nvSpPr>
        <p:spPr>
          <a:xfrm>
            <a:off x="8229600" y="381000"/>
            <a:ext cx="4572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2438400" cy="4178491"/>
          </a:xfrm>
        </p:spPr>
        <p:txBody>
          <a:bodyPr>
            <a:normAutofit/>
          </a:bodyPr>
          <a:lstStyle/>
          <a:p>
            <a:r>
              <a:rPr lang="en-US" sz="1800" dirty="0" smtClean="0"/>
              <a:t>Apache dies at ~4000 requests</a:t>
            </a:r>
          </a:p>
          <a:p>
            <a:r>
              <a:rPr lang="en-US" sz="1800" dirty="0" smtClean="0"/>
              <a:t>Yaws endures very high loads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 vs. Yaws</a:t>
            </a:r>
            <a:endParaRPr lang="en-US" dirty="0"/>
          </a:p>
        </p:txBody>
      </p:sp>
      <p:pic>
        <p:nvPicPr>
          <p:cNvPr id="2050" name="Picture 2" descr="C:\Papers\AdvSoftToolsSemi\apachevsyaw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7999" y="1828800"/>
            <a:ext cx="6096001" cy="42862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733800" y="1459468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Throughput (kb/sec) vs. load (requests)</a:t>
            </a:r>
            <a:endParaRPr lang="en-US" dirty="0"/>
          </a:p>
        </p:txBody>
      </p:sp>
      <p:sp>
        <p:nvSpPr>
          <p:cNvPr id="6" name="Action Button: Home 5">
            <a:hlinkClick r:id="" action="ppaction://hlinkshowjump?jump=lastslideviewed" highlightClick="1"/>
          </p:cNvPr>
          <p:cNvSpPr/>
          <p:nvPr/>
        </p:nvSpPr>
        <p:spPr>
          <a:xfrm>
            <a:off x="8229600" y="381000"/>
            <a:ext cx="457200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38472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1982 – 1985 - </a:t>
            </a:r>
            <a:r>
              <a:rPr lang="en-US" dirty="0" smtClean="0"/>
              <a:t>Experiments with programming of telecom 	using &gt; 20 different languages. Conclusion: The 		language must be a very high level symbolic language 	in order to </a:t>
            </a:r>
            <a:r>
              <a:rPr lang="en-US" dirty="0" smtClean="0"/>
              <a:t>achieve </a:t>
            </a:r>
            <a:r>
              <a:rPr lang="en-US" dirty="0" smtClean="0"/>
              <a:t>productivity gains ! (Leaves </a:t>
            </a:r>
            <a:r>
              <a:rPr lang="en-US" dirty="0" smtClean="0"/>
              <a:t>us 	with</a:t>
            </a:r>
            <a:r>
              <a:rPr lang="en-US" dirty="0" smtClean="0"/>
              <a:t>: </a:t>
            </a:r>
            <a:r>
              <a:rPr lang="en-US" dirty="0" smtClean="0"/>
              <a:t>Lisp </a:t>
            </a:r>
            <a:r>
              <a:rPr lang="en-US" dirty="0" smtClean="0"/>
              <a:t>, Prolog , </a:t>
            </a:r>
            <a:r>
              <a:rPr lang="en-US" dirty="0" err="1" smtClean="0"/>
              <a:t>Parlog</a:t>
            </a:r>
            <a:r>
              <a:rPr lang="en-US" dirty="0" smtClean="0"/>
              <a:t> ...) </a:t>
            </a:r>
          </a:p>
          <a:p>
            <a:r>
              <a:rPr lang="en-US" b="1" dirty="0" smtClean="0"/>
              <a:t>1985 – 86 - </a:t>
            </a:r>
            <a:r>
              <a:rPr lang="en-US" dirty="0" smtClean="0"/>
              <a:t>Experiments with Lisp</a:t>
            </a:r>
            <a:r>
              <a:rPr lang="en-US" dirty="0" smtClean="0"/>
              <a:t>, Prolog</a:t>
            </a:r>
            <a:r>
              <a:rPr lang="en-US" dirty="0" smtClean="0"/>
              <a:t>, </a:t>
            </a:r>
            <a:r>
              <a:rPr lang="en-US" dirty="0" err="1" smtClean="0"/>
              <a:t>Parlog</a:t>
            </a:r>
            <a:r>
              <a:rPr lang="en-US" dirty="0" smtClean="0"/>
              <a:t> etc. 	Conclusion: The language must contain primitives for 	concurrency and error recovery, and the execution 	model must not have back-tracking (Rules out Lisp 	and Prolog.) </a:t>
            </a:r>
          </a:p>
          <a:p>
            <a:r>
              <a:rPr lang="en-US" b="1" dirty="0" smtClean="0"/>
              <a:t>1988 - </a:t>
            </a:r>
            <a:r>
              <a:rPr lang="en-US" dirty="0" smtClean="0"/>
              <a:t>Prototype construction of PABX functionality by 	external users. </a:t>
            </a:r>
            <a:r>
              <a:rPr lang="en-US" i="1" dirty="0" err="1" smtClean="0"/>
              <a:t>Erlang</a:t>
            </a:r>
            <a:r>
              <a:rPr lang="en-US" i="1" dirty="0" smtClean="0"/>
              <a:t> escapes from the lab!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1989 - </a:t>
            </a:r>
            <a:r>
              <a:rPr lang="en-US" dirty="0" smtClean="0"/>
              <a:t>ACS/</a:t>
            </a:r>
            <a:r>
              <a:rPr lang="en-US" dirty="0" err="1" smtClean="0"/>
              <a:t>Dunder</a:t>
            </a:r>
            <a:r>
              <a:rPr lang="en-US" dirty="0" smtClean="0"/>
              <a:t> Phase 2. Reconstruction of 1/10 of 	the complete MD-110 system. Results: </a:t>
            </a:r>
            <a:r>
              <a:rPr lang="en-US" i="1" dirty="0" smtClean="0"/>
              <a:t>10 times 	greater gains in efficiency at construction compared 	with construction in PLEX! 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1991 - </a:t>
            </a:r>
            <a:r>
              <a:rPr lang="en-US" dirty="0" smtClean="0"/>
              <a:t>Fast implementation of </a:t>
            </a:r>
            <a:r>
              <a:rPr lang="en-US" dirty="0" err="1" smtClean="0"/>
              <a:t>Erlang</a:t>
            </a:r>
            <a:r>
              <a:rPr lang="en-US" dirty="0" smtClean="0"/>
              <a:t> is released 	to users. </a:t>
            </a:r>
            <a:r>
              <a:rPr lang="en-US" dirty="0" err="1" smtClean="0"/>
              <a:t>Erlang</a:t>
            </a:r>
            <a:r>
              <a:rPr lang="en-US" dirty="0" smtClean="0"/>
              <a:t> is represented at Telecom'91. 	More functionality such as ASN1 - Compiler , 	graphical interface etc. </a:t>
            </a:r>
          </a:p>
          <a:p>
            <a:r>
              <a:rPr lang="en-US" b="1" dirty="0" smtClean="0"/>
              <a:t>1992 - </a:t>
            </a:r>
            <a:r>
              <a:rPr lang="en-US" dirty="0" smtClean="0"/>
              <a:t>A lot of new users. </a:t>
            </a:r>
            <a:r>
              <a:rPr lang="en-US" dirty="0" err="1" smtClean="0"/>
              <a:t>Erlang</a:t>
            </a:r>
            <a:r>
              <a:rPr lang="en-US" dirty="0" smtClean="0"/>
              <a:t> is ported to 	</a:t>
            </a:r>
            <a:r>
              <a:rPr lang="en-US" dirty="0" err="1" smtClean="0"/>
              <a:t>VxWorks</a:t>
            </a:r>
            <a:r>
              <a:rPr lang="en-US" dirty="0" smtClean="0"/>
              <a:t>, PC, Macintosh etc. Three 	applications using </a:t>
            </a:r>
            <a:r>
              <a:rPr lang="en-US" dirty="0" err="1" smtClean="0"/>
              <a:t>Erlang</a:t>
            </a:r>
            <a:r>
              <a:rPr lang="en-US" dirty="0" smtClean="0"/>
              <a:t> are presented at 	ISS'92. The two first product projects using 	</a:t>
            </a:r>
            <a:r>
              <a:rPr lang="en-US" dirty="0" err="1" smtClean="0"/>
              <a:t>Erlang</a:t>
            </a:r>
            <a:r>
              <a:rPr lang="en-US" dirty="0" smtClean="0"/>
              <a:t> are started. </a:t>
            </a:r>
          </a:p>
          <a:p>
            <a:r>
              <a:rPr lang="en-US" b="1" dirty="0" smtClean="0"/>
              <a:t>1993 - </a:t>
            </a:r>
            <a:r>
              <a:rPr lang="en-US" dirty="0" smtClean="0"/>
              <a:t>Distribution is added to </a:t>
            </a:r>
            <a:r>
              <a:rPr lang="en-US" dirty="0" err="1" smtClean="0"/>
              <a:t>Erlang</a:t>
            </a:r>
            <a:r>
              <a:rPr lang="en-US" dirty="0" smtClean="0"/>
              <a:t>, which 	makes it possible to run a </a:t>
            </a:r>
            <a:r>
              <a:rPr lang="en-US" dirty="0" err="1" smtClean="0"/>
              <a:t>homgeneous</a:t>
            </a:r>
            <a:r>
              <a:rPr lang="en-US" dirty="0" smtClean="0"/>
              <a:t> 	</a:t>
            </a:r>
            <a:r>
              <a:rPr lang="en-US" dirty="0" err="1" smtClean="0"/>
              <a:t>Erlang</a:t>
            </a:r>
            <a:r>
              <a:rPr lang="en-US" dirty="0" smtClean="0"/>
              <a:t> system on a heterogeneous hardware. </a:t>
            </a:r>
          </a:p>
          <a:p>
            <a:r>
              <a:rPr lang="en-US" b="1" dirty="0" smtClean="0"/>
              <a:t>1996 – 1997 </a:t>
            </a:r>
            <a:r>
              <a:rPr lang="en-US" dirty="0" smtClean="0"/>
              <a:t>– construction of BEAM – </a:t>
            </a:r>
            <a:r>
              <a:rPr lang="en-US" dirty="0" err="1" smtClean="0"/>
              <a:t>Erlang</a:t>
            </a:r>
            <a:r>
              <a:rPr lang="en-US" dirty="0" smtClean="0"/>
              <a:t> to C 	compiler. Replaces old compiler.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(2)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Specific problem at hand: large soft real-time control systems</a:t>
            </a:r>
          </a:p>
          <a:p>
            <a:pPr lvl="1"/>
            <a:r>
              <a:rPr lang="en-US" dirty="0" smtClean="0"/>
              <a:t>Millions of lines of code</a:t>
            </a:r>
          </a:p>
          <a:p>
            <a:pPr lvl="1"/>
            <a:r>
              <a:rPr lang="en-US" dirty="0" smtClean="0"/>
              <a:t>Robust – 3min/year downtime</a:t>
            </a:r>
          </a:p>
          <a:p>
            <a:r>
              <a:rPr lang="en-US" dirty="0" smtClean="0"/>
              <a:t>Prototype language used for massively concurrent projects</a:t>
            </a:r>
          </a:p>
          <a:p>
            <a:r>
              <a:rPr lang="en-US" dirty="0" smtClean="0"/>
              <a:t>Language features removed/added by developer demand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Unique development process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Syntax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1752600"/>
            <a:ext cx="592192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Syntax (2)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2133600"/>
            <a:ext cx="8183359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Declarative syntax</a:t>
            </a:r>
          </a:p>
          <a:p>
            <a:r>
              <a:rPr lang="en-US" dirty="0" smtClean="0"/>
              <a:t>Single assignment property</a:t>
            </a:r>
          </a:p>
          <a:p>
            <a:r>
              <a:rPr lang="en-US" dirty="0" smtClean="0"/>
              <a:t>Data Types:</a:t>
            </a:r>
          </a:p>
          <a:p>
            <a:pPr lvl="1"/>
            <a:r>
              <a:rPr lang="en-US" dirty="0" smtClean="0"/>
              <a:t>Primitive:</a:t>
            </a:r>
          </a:p>
          <a:p>
            <a:pPr lvl="2"/>
            <a:r>
              <a:rPr lang="en-US" dirty="0" smtClean="0"/>
              <a:t>Numbers – 1, 2#101011, 16#1FFA3, $B, 0.23</a:t>
            </a:r>
          </a:p>
          <a:p>
            <a:pPr lvl="2"/>
            <a:r>
              <a:rPr lang="en-US" dirty="0" smtClean="0"/>
              <a:t>Atoms – </a:t>
            </a:r>
            <a:r>
              <a:rPr lang="en-US" dirty="0" err="1" smtClean="0"/>
              <a:t>mememe</a:t>
            </a:r>
            <a:r>
              <a:rPr lang="en-US" dirty="0" smtClean="0"/>
              <a:t>, </a:t>
            </a:r>
            <a:r>
              <a:rPr lang="en-US" dirty="0" err="1" smtClean="0"/>
              <a:t>start_with_lower_case</a:t>
            </a:r>
            <a:r>
              <a:rPr lang="en-US" dirty="0" smtClean="0"/>
              <a:t>, ‘quoted’</a:t>
            </a:r>
          </a:p>
          <a:p>
            <a:pPr lvl="1"/>
            <a:r>
              <a:rPr lang="en-US" dirty="0" smtClean="0"/>
              <a:t>Complex:</a:t>
            </a:r>
          </a:p>
          <a:p>
            <a:pPr lvl="2"/>
            <a:r>
              <a:rPr lang="en-US" dirty="0" smtClean="0"/>
              <a:t>Lists – [123, xyz, ’</a:t>
            </a:r>
            <a:r>
              <a:rPr lang="en-US" dirty="0" err="1" smtClean="0"/>
              <a:t>aaa</a:t>
            </a:r>
            <a:r>
              <a:rPr lang="en-US" dirty="0" smtClean="0"/>
              <a:t>’]</a:t>
            </a:r>
          </a:p>
          <a:p>
            <a:pPr lvl="2"/>
            <a:r>
              <a:rPr lang="en-US" dirty="0" err="1" smtClean="0"/>
              <a:t>Tuples</a:t>
            </a:r>
            <a:r>
              <a:rPr lang="en-US" dirty="0" smtClean="0"/>
              <a:t> – {123, xyz, ‘</a:t>
            </a:r>
            <a:r>
              <a:rPr lang="en-US" dirty="0" err="1" smtClean="0"/>
              <a:t>aaa</a:t>
            </a:r>
            <a:r>
              <a:rPr lang="en-US" dirty="0" smtClean="0"/>
              <a:t>’}</a:t>
            </a:r>
          </a:p>
          <a:p>
            <a:pPr lvl="2"/>
            <a:r>
              <a:rPr lang="en-US" dirty="0" smtClean="0"/>
              <a:t>String implemented as a list of integers “</a:t>
            </a:r>
            <a:r>
              <a:rPr lang="en-US" dirty="0" err="1" smtClean="0"/>
              <a:t>abc</a:t>
            </a:r>
            <a:r>
              <a:rPr lang="en-US" dirty="0" smtClean="0"/>
              <a:t>” &lt;-&gt; [97,98,99]</a:t>
            </a:r>
          </a:p>
          <a:p>
            <a:r>
              <a:rPr lang="en-US" dirty="0" smtClean="0"/>
              <a:t>Variables start with an Uppercase letter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Properties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28644</TotalTime>
  <Words>2049</Words>
  <Application>Microsoft Office PowerPoint</Application>
  <PresentationFormat>On-screen Show (4:3)</PresentationFormat>
  <Paragraphs>316</Paragraphs>
  <Slides>34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Concourse</vt:lpstr>
      <vt:lpstr>Introduction To Erlang</vt:lpstr>
      <vt:lpstr>Agenda</vt:lpstr>
      <vt:lpstr>Erlang Design Goals</vt:lpstr>
      <vt:lpstr>History</vt:lpstr>
      <vt:lpstr>History (2)</vt:lpstr>
      <vt:lpstr>Unique development process</vt:lpstr>
      <vt:lpstr>Basic Syntax</vt:lpstr>
      <vt:lpstr>Basic Syntax (2)</vt:lpstr>
      <vt:lpstr>Basic Properties</vt:lpstr>
      <vt:lpstr>More Examples</vt:lpstr>
      <vt:lpstr>Concurrent Programming: Current State of Affairs</vt:lpstr>
      <vt:lpstr>Concurrent Programming:  The Hardware world</vt:lpstr>
      <vt:lpstr>Concurrency Oriented Programming (The Erlang Philosophy)</vt:lpstr>
      <vt:lpstr>Properties of a COPL</vt:lpstr>
      <vt:lpstr>Concurrent Programming in Erlang</vt:lpstr>
      <vt:lpstr>Concurrent Programming in Erlang (2)</vt:lpstr>
      <vt:lpstr>Examples</vt:lpstr>
      <vt:lpstr>Examples (2)</vt:lpstr>
      <vt:lpstr>Process Exit Signal Trapping</vt:lpstr>
      <vt:lpstr>Examples (3)</vt:lpstr>
      <vt:lpstr>Distributed Programming</vt:lpstr>
      <vt:lpstr>Example</vt:lpstr>
      <vt:lpstr>Example - Code Hot-Swapping</vt:lpstr>
      <vt:lpstr>Code Hot-Swapping (2)</vt:lpstr>
      <vt:lpstr>Soft Real-time Environment</vt:lpstr>
      <vt:lpstr>Continuous Operation</vt:lpstr>
      <vt:lpstr>Erlang-OS (ERTS)</vt:lpstr>
      <vt:lpstr>Criticism</vt:lpstr>
      <vt:lpstr>Real World Erlang Development</vt:lpstr>
      <vt:lpstr>Misc</vt:lpstr>
      <vt:lpstr>Process Start Times</vt:lpstr>
      <vt:lpstr>Message Passing Times</vt:lpstr>
      <vt:lpstr>Eclipse Plug-in</vt:lpstr>
      <vt:lpstr>Apache vs. Yaws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Erlang</dc:title>
  <dc:creator>arik</dc:creator>
  <cp:lastModifiedBy>arik</cp:lastModifiedBy>
  <cp:revision>981</cp:revision>
  <dcterms:created xsi:type="dcterms:W3CDTF">2007-12-28T17:55:06Z</dcterms:created>
  <dcterms:modified xsi:type="dcterms:W3CDTF">2008-02-13T16:09:59Z</dcterms:modified>
</cp:coreProperties>
</file>